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544" r:id="rId2"/>
    <p:sldId id="489" r:id="rId3"/>
    <p:sldId id="491" r:id="rId4"/>
    <p:sldId id="533" r:id="rId5"/>
    <p:sldId id="535" r:id="rId6"/>
    <p:sldId id="537" r:id="rId7"/>
    <p:sldId id="538" r:id="rId8"/>
    <p:sldId id="539" r:id="rId9"/>
    <p:sldId id="540" r:id="rId10"/>
    <p:sldId id="541" r:id="rId11"/>
    <p:sldId id="542" r:id="rId12"/>
    <p:sldId id="543" r:id="rId13"/>
    <p:sldId id="498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7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3778" autoAdjust="0"/>
  </p:normalViewPr>
  <p:slideViewPr>
    <p:cSldViewPr>
      <p:cViewPr varScale="1">
        <p:scale>
          <a:sx n="116" d="100"/>
          <a:sy n="116" d="100"/>
        </p:scale>
        <p:origin x="379" y="77"/>
      </p:cViewPr>
      <p:guideLst>
        <p:guide orient="horz" pos="1577"/>
        <p:guide pos="28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2139702"/>
            <a:ext cx="864096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C++</a:t>
            </a:r>
            <a:r>
              <a:rPr lang="zh-CN" altLang="en-US" sz="6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语言基础</a:t>
            </a:r>
            <a:endParaRPr lang="zh-CN" altLang="en-US" sz="6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BCADF54-5872-447A-9FA7-43E1D7B3184E}"/>
              </a:ext>
            </a:extLst>
          </p:cNvPr>
          <p:cNvSpPr txBox="1">
            <a:spLocks/>
          </p:cNvSpPr>
          <p:nvPr/>
        </p:nvSpPr>
        <p:spPr>
          <a:xfrm>
            <a:off x="107504" y="719932"/>
            <a:ext cx="8856984" cy="115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入门篇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0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4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87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个数，并实现升序和降序排序，使用自定义优先级和运算符重载两种方法。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123728" y="441626"/>
            <a:ext cx="1617751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sort</a:t>
            </a:r>
            <a:r>
              <a:rPr lang="zh-CN" altLang="en-US" sz="2400" b="1" dirty="0">
                <a:solidFill>
                  <a:srgbClr val="009ED6"/>
                </a:solidFill>
              </a:rPr>
              <a:t>的应用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779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556329"/>
            <a:ext cx="7848872" cy="3915944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random_shuffle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将序列随机打乱。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reverse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翻转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unique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去重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1" y="334992"/>
            <a:ext cx="3240360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random_shuffle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215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5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创建一个序列，将其翻转，打乱，去重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123728" y="441626"/>
            <a:ext cx="305487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random_shuffle</a:t>
            </a:r>
            <a:r>
              <a:rPr lang="zh-CN" altLang="en-US" sz="2400" b="1" dirty="0">
                <a:solidFill>
                  <a:srgbClr val="009ED6"/>
                </a:solidFill>
              </a:rPr>
              <a:t>的应用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332458"/>
            <a:ext cx="114967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作业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0" name="矩形 28">
            <a:extLst>
              <a:ext uri="{FF2B5EF4-FFF2-40B4-BE49-F238E27FC236}">
                <a16:creationId xmlns:a16="http://schemas.microsoft.com/office/drawing/2014/main" id="{60D217A6-9368-4156-B6AF-004A49BF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585475"/>
            <a:ext cx="7907337" cy="46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练习使用</a:t>
            </a:r>
            <a:r>
              <a:rPr lang="en-US" altLang="zh-CN" dirty="0" err="1"/>
              <a:t>vector,set,map,sort</a:t>
            </a:r>
            <a:r>
              <a:rPr lang="en-US" altLang="zh-CN" dirty="0"/>
              <a:t>.</a:t>
            </a:r>
            <a:endParaRPr lang="en-US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124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7504" y="915566"/>
            <a:ext cx="769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ea typeface="黑体" panose="02010609060101010101" pitchFamily="49" charset="-122"/>
              </a:rPr>
              <a:t>10</a:t>
            </a:r>
            <a:r>
              <a:rPr lang="zh-CN" altLang="en-US" sz="3200" dirty="0">
                <a:ea typeface="黑体" panose="02010609060101010101" pitchFamily="49" charset="-122"/>
              </a:rPr>
              <a:t>课  </a:t>
            </a:r>
            <a:r>
              <a:rPr lang="en-US" altLang="zh-CN" sz="3200" dirty="0">
                <a:ea typeface="黑体" panose="02010609060101010101" pitchFamily="49" charset="-122"/>
              </a:rPr>
              <a:t>STL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320"/>
          <p:cNvSpPr txBox="1">
            <a:spLocks noChangeArrowheads="1"/>
          </p:cNvSpPr>
          <p:nvPr/>
        </p:nvSpPr>
        <p:spPr bwMode="auto">
          <a:xfrm>
            <a:off x="2707282" y="1664583"/>
            <a:ext cx="245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vector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321"/>
          <p:cNvSpPr txBox="1">
            <a:spLocks noChangeArrowheads="1"/>
          </p:cNvSpPr>
          <p:nvPr/>
        </p:nvSpPr>
        <p:spPr bwMode="auto">
          <a:xfrm>
            <a:off x="2707283" y="2194000"/>
            <a:ext cx="31205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set/multiset/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bitset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320">
            <a:extLst>
              <a:ext uri="{FF2B5EF4-FFF2-40B4-BE49-F238E27FC236}">
                <a16:creationId xmlns:a16="http://schemas.microsoft.com/office/drawing/2014/main" id="{5770766B-EA74-45AB-8129-A405CF337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0918" y="2698056"/>
            <a:ext cx="34349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map/multimap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321">
            <a:extLst>
              <a:ext uri="{FF2B5EF4-FFF2-40B4-BE49-F238E27FC236}">
                <a16:creationId xmlns:a16="http://schemas.microsoft.com/office/drawing/2014/main" id="{72553058-821E-4C37-804B-BC0626628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0919" y="3202112"/>
            <a:ext cx="2858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sort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321">
            <a:extLst>
              <a:ext uri="{FF2B5EF4-FFF2-40B4-BE49-F238E27FC236}">
                <a16:creationId xmlns:a16="http://schemas.microsoft.com/office/drawing/2014/main" id="{7EF70516-F5CC-4C53-B6D7-6BD8963B9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0918" y="3725332"/>
            <a:ext cx="53894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reverse/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random_shuffle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/unique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484321"/>
            <a:ext cx="7848872" cy="4431983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vector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是变长数组，支持数组表示法和随机访问。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      成员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函数：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size/empty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clear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begin/end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front/back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push_back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pop_back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erase;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insert.</a:t>
            </a: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69" y="195486"/>
            <a:ext cx="168485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 vector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68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创建几个</a:t>
            </a:r>
            <a:r>
              <a:rPr lang="en-US" altLang="zh-CN" dirty="0"/>
              <a:t>vector</a:t>
            </a:r>
            <a:r>
              <a:rPr lang="zh-CN" altLang="en-US" dirty="0"/>
              <a:t>数组</a:t>
            </a:r>
            <a:r>
              <a:rPr lang="zh-CN" altLang="en-US" dirty="0">
                <a:latin typeface="+mn-lt"/>
                <a:ea typeface="+mn-ea"/>
              </a:rPr>
              <a:t>，并实现基本</a:t>
            </a:r>
            <a:r>
              <a:rPr lang="zh-CN" altLang="en-US" dirty="0"/>
              <a:t>操作（插入、删除等）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123728" y="441626"/>
            <a:ext cx="1918026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vector</a:t>
            </a:r>
            <a:r>
              <a:rPr lang="zh-CN" altLang="en-US" sz="2400" b="1" dirty="0">
                <a:solidFill>
                  <a:srgbClr val="009ED6"/>
                </a:solidFill>
              </a:rPr>
              <a:t>的应用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597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556329"/>
            <a:ext cx="7848872" cy="437357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set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是有序集合，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multset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是有序多重集合。可翻转、经过排序的关联容器。键和值类型一致。内部实现为红黑树。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关联容器将值和键关联在一起，通过键来查找值。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成员函数：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size/empty/clear/erase;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begin/end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find/insert;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count;//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统计等于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的个数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lower_bound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unperbound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大于等于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最小的，大于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最小的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69" y="267494"/>
            <a:ext cx="168485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 set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14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8118111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创建一个</a:t>
            </a:r>
            <a:r>
              <a:rPr lang="en-US" altLang="zh-CN" dirty="0"/>
              <a:t>set</a:t>
            </a:r>
            <a:r>
              <a:rPr lang="zh-CN" altLang="en-US" dirty="0"/>
              <a:t>和</a:t>
            </a:r>
            <a:r>
              <a:rPr lang="en-US" altLang="zh-CN" dirty="0"/>
              <a:t>multiset</a:t>
            </a:r>
            <a:r>
              <a:rPr lang="zh-CN" altLang="en-US" dirty="0">
                <a:latin typeface="+mn-lt"/>
                <a:ea typeface="+mn-ea"/>
              </a:rPr>
              <a:t>，并实现其基本</a:t>
            </a:r>
            <a:r>
              <a:rPr lang="zh-CN" altLang="en-US" dirty="0"/>
              <a:t>操作（插入、删除、查找、统计）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123728" y="441626"/>
            <a:ext cx="14970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set</a:t>
            </a:r>
            <a:r>
              <a:rPr lang="zh-CN" altLang="en-US" sz="2400" b="1" dirty="0">
                <a:solidFill>
                  <a:srgbClr val="009ED6"/>
                </a:solidFill>
              </a:rPr>
              <a:t>的应用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358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556329"/>
            <a:ext cx="7848872" cy="3970318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map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是一个键值对映射，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multimap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一个键可以与多个值关联。可翻转、经过排序的关联容器。键和值类型可以不同。内部实现为红黑树。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专用成员函数：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size/empty/clear/erase;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begin/end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find/insert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69" y="267494"/>
            <a:ext cx="168485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 map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81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3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个字符串，统计并查询每个字符串出现的次数。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123728" y="441626"/>
            <a:ext cx="1680268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map</a:t>
            </a:r>
            <a:r>
              <a:rPr lang="zh-CN" altLang="en-US" sz="2400" b="1" dirty="0">
                <a:solidFill>
                  <a:srgbClr val="009ED6"/>
                </a:solidFill>
              </a:rPr>
              <a:t>的应用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081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556329"/>
            <a:ext cx="7848872" cy="3914983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sort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是一个排序函数，时间复杂度为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nlogn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优先级定义：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自定义优先级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运算符重载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69" y="267494"/>
            <a:ext cx="276497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  sort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48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365</Words>
  <Application>Microsoft Office PowerPoint</Application>
  <PresentationFormat>全屏显示(16:9)</PresentationFormat>
  <Paragraphs>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Adobe 仿宋 Std R</vt:lpstr>
      <vt:lpstr>等线</vt:lpstr>
      <vt:lpstr>黑体</vt:lpstr>
      <vt:lpstr>宋体</vt:lpstr>
      <vt:lpstr>微软雅黑</vt:lpstr>
      <vt:lpstr>Aharoni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dreamsummit</cp:lastModifiedBy>
  <cp:revision>740</cp:revision>
  <dcterms:created xsi:type="dcterms:W3CDTF">2018-04-19T15:31:00Z</dcterms:created>
  <dcterms:modified xsi:type="dcterms:W3CDTF">2021-12-18T13:04:48Z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