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544" r:id="rId2"/>
    <p:sldId id="489" r:id="rId3"/>
    <p:sldId id="532" r:id="rId4"/>
    <p:sldId id="534" r:id="rId5"/>
    <p:sldId id="491" r:id="rId6"/>
    <p:sldId id="518" r:id="rId7"/>
    <p:sldId id="533" r:id="rId8"/>
    <p:sldId id="535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498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7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3778" autoAdjust="0"/>
  </p:normalViewPr>
  <p:slideViewPr>
    <p:cSldViewPr>
      <p:cViewPr varScale="1">
        <p:scale>
          <a:sx n="109" d="100"/>
          <a:sy n="109" d="100"/>
        </p:scale>
        <p:origin x="734" y="77"/>
      </p:cViewPr>
      <p:guideLst>
        <p:guide orient="horz" pos="1577"/>
        <p:guide pos="2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2139702"/>
            <a:ext cx="864096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C++</a:t>
            </a:r>
            <a:r>
              <a:rPr lang="zh-CN" altLang="en-US" sz="6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语言基础</a:t>
            </a:r>
            <a:endParaRPr lang="zh-CN" altLang="en-US" sz="6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BCADF54-5872-447A-9FA7-43E1D7B3184E}"/>
              </a:ext>
            </a:extLst>
          </p:cNvPr>
          <p:cNvSpPr txBox="1">
            <a:spLocks/>
          </p:cNvSpPr>
          <p:nvPr/>
        </p:nvSpPr>
        <p:spPr>
          <a:xfrm>
            <a:off x="107504" y="719932"/>
            <a:ext cx="8856984" cy="115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入门篇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7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556329"/>
            <a:ext cx="7848872" cy="437357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queue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是一个队列，只能在队尾入队，队头出队，不支持数组表示法和随机访问。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成员函数：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push(x)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：将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插入队尾；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pop()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：删除队头；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front()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：返回指向队头元素的引用；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back()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：返回指向队尾元素的引用；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size()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：返回队中元素个数；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empty()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：判队空，若为空返回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69" y="267494"/>
            <a:ext cx="168485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 queue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81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3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创建一个队列</a:t>
            </a:r>
            <a:r>
              <a:rPr lang="zh-CN" altLang="en-US" dirty="0">
                <a:latin typeface="+mn-lt"/>
                <a:ea typeface="+mn-ea"/>
              </a:rPr>
              <a:t>，并实现其基本</a:t>
            </a:r>
            <a:r>
              <a:rPr lang="zh-CN" altLang="en-US" dirty="0"/>
              <a:t>操作（入队、出队、队空、队大小）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123728" y="441626"/>
            <a:ext cx="191911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queue</a:t>
            </a:r>
            <a:r>
              <a:rPr lang="zh-CN" altLang="en-US" sz="2400" b="1" dirty="0">
                <a:solidFill>
                  <a:srgbClr val="009ED6"/>
                </a:solidFill>
              </a:rPr>
              <a:t>的应用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081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556329"/>
            <a:ext cx="7848872" cy="3911905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priority_ queue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是一个优先队列，按照优先级出队，默认越大越优先，不支持数组表示法和随机访问。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成员函数：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push(x)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：将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插入队中；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pop()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：删除队头；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top()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：返回指向队头元素的引用；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size()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：返回队中元素个数；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empty()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：判队空，若为空返回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69" y="267494"/>
            <a:ext cx="276497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 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priority_queue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486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4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创建一个优先队列</a:t>
            </a:r>
            <a:r>
              <a:rPr lang="zh-CN" altLang="en-US" dirty="0">
                <a:latin typeface="+mn-lt"/>
                <a:ea typeface="+mn-ea"/>
              </a:rPr>
              <a:t>，并实现其基本</a:t>
            </a:r>
            <a:r>
              <a:rPr lang="zh-CN" altLang="en-US" dirty="0"/>
              <a:t>操作（入队、出队、队空、队大小）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123728" y="441626"/>
            <a:ext cx="3094117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priority_ queue</a:t>
            </a:r>
            <a:r>
              <a:rPr lang="zh-CN" altLang="en-US" sz="2400" b="1" dirty="0">
                <a:solidFill>
                  <a:srgbClr val="009ED6"/>
                </a:solidFill>
              </a:rPr>
              <a:t>的应用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779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556329"/>
            <a:ext cx="7848872" cy="437357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deque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是一个双端队列，可以在两端进出队，支持数组表示法和随机访问。经常在序列两端操作时使用该函数。类似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vector.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成员函数：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push_front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(x) /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push_back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：从队头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队尾入队；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pop_front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()/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pop_back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：从队头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队尾出队；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front()/back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：返回指向队头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队尾元素的引用；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size()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：返回队中元素个数；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empty()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：判队空，若为空返回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clear()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：清空队列。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69" y="267494"/>
            <a:ext cx="1972891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5.  deque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215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5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87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创建一个双端队列</a:t>
            </a:r>
            <a:r>
              <a:rPr lang="zh-CN" altLang="en-US" dirty="0">
                <a:latin typeface="+mn-lt"/>
                <a:ea typeface="+mn-ea"/>
              </a:rPr>
              <a:t>，并实现其基本</a:t>
            </a:r>
            <a:r>
              <a:rPr lang="zh-CN" altLang="en-US" dirty="0"/>
              <a:t>操作（头尾入队、头尾出队、队空、队大小）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123728" y="441626"/>
            <a:ext cx="191911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deque</a:t>
            </a:r>
            <a:r>
              <a:rPr lang="zh-CN" altLang="en-US" sz="2400" b="1" dirty="0">
                <a:solidFill>
                  <a:srgbClr val="009ED6"/>
                </a:solidFill>
              </a:rPr>
              <a:t>的应用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332458"/>
            <a:ext cx="114967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作业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0" name="矩形 28">
            <a:extLst>
              <a:ext uri="{FF2B5EF4-FFF2-40B4-BE49-F238E27FC236}">
                <a16:creationId xmlns:a16="http://schemas.microsoft.com/office/drawing/2014/main" id="{60D217A6-9368-4156-B6AF-004A49BF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585475"/>
            <a:ext cx="7907337" cy="93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输入一个十进制数</a:t>
            </a:r>
            <a:r>
              <a:rPr lang="en-US" altLang="zh-CN" dirty="0"/>
              <a:t>n</a:t>
            </a:r>
            <a:r>
              <a:rPr lang="zh-CN" altLang="en-US" dirty="0"/>
              <a:t>，将其转换为二进制输出。</a:t>
            </a:r>
            <a:endParaRPr lang="en-US" altLang="zh-CN" dirty="0"/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个物品的重量和价值，每次选出来一个价值</a:t>
            </a:r>
            <a:r>
              <a:rPr lang="en-US" altLang="zh-CN" dirty="0">
                <a:latin typeface="+mn-lt"/>
                <a:ea typeface="+mn-ea"/>
              </a:rPr>
              <a:t>/</a:t>
            </a:r>
            <a:r>
              <a:rPr lang="zh-CN" altLang="en-US" dirty="0">
                <a:latin typeface="+mn-lt"/>
                <a:ea typeface="+mn-ea"/>
              </a:rPr>
              <a:t>重量最高的物品。</a:t>
            </a:r>
            <a:endParaRPr lang="en-US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124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1560" y="843558"/>
            <a:ext cx="769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ea typeface="黑体" panose="02010609060101010101" pitchFamily="49" charset="-122"/>
              </a:rPr>
              <a:t>9</a:t>
            </a:r>
            <a:r>
              <a:rPr lang="zh-CN" altLang="en-US" sz="3200" dirty="0">
                <a:ea typeface="黑体" panose="02010609060101010101" pitchFamily="49" charset="-122"/>
              </a:rPr>
              <a:t>课  </a:t>
            </a:r>
            <a:r>
              <a:rPr lang="en-US" altLang="zh-CN" sz="3200" dirty="0">
                <a:ea typeface="黑体" panose="02010609060101010101" pitchFamily="49" charset="-122"/>
              </a:rPr>
              <a:t>STL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320"/>
          <p:cNvSpPr txBox="1">
            <a:spLocks noChangeArrowheads="1"/>
          </p:cNvSpPr>
          <p:nvPr/>
        </p:nvSpPr>
        <p:spPr bwMode="auto">
          <a:xfrm>
            <a:off x="3211338" y="1592575"/>
            <a:ext cx="245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list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321"/>
          <p:cNvSpPr txBox="1">
            <a:spLocks noChangeArrowheads="1"/>
          </p:cNvSpPr>
          <p:nvPr/>
        </p:nvSpPr>
        <p:spPr bwMode="auto">
          <a:xfrm>
            <a:off x="3211339" y="2121992"/>
            <a:ext cx="20404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stack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320">
            <a:extLst>
              <a:ext uri="{FF2B5EF4-FFF2-40B4-BE49-F238E27FC236}">
                <a16:creationId xmlns:a16="http://schemas.microsoft.com/office/drawing/2014/main" id="{5770766B-EA74-45AB-8129-A405CF337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974" y="2626048"/>
            <a:ext cx="245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queue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321">
            <a:extLst>
              <a:ext uri="{FF2B5EF4-FFF2-40B4-BE49-F238E27FC236}">
                <a16:creationId xmlns:a16="http://schemas.microsoft.com/office/drawing/2014/main" id="{72553058-821E-4C37-804B-BC0626628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975" y="3130104"/>
            <a:ext cx="2858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priority_queue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320">
            <a:extLst>
              <a:ext uri="{FF2B5EF4-FFF2-40B4-BE49-F238E27FC236}">
                <a16:creationId xmlns:a16="http://schemas.microsoft.com/office/drawing/2014/main" id="{677C6015-1C43-434E-BEC1-E2D80923B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4747" y="3706168"/>
            <a:ext cx="245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deque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566" y="990566"/>
            <a:ext cx="7308850" cy="280532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>
              <a:lnSpc>
                <a:spcPct val="150000"/>
              </a:lnSpc>
              <a:defRPr/>
            </a:pP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.begin()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.end()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.size()//</a:t>
            </a:r>
            <a:r>
              <a:rPr lang="zh-CN" altLang="en-US" sz="2000" dirty="0"/>
              <a:t>无符号整型</a:t>
            </a: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.swap(b)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/>
              <a:t>::iterator //</a:t>
            </a:r>
            <a:r>
              <a:rPr lang="zh-CN" altLang="en-US" sz="2000" dirty="0"/>
              <a:t>迭代器</a:t>
            </a:r>
            <a:endParaRPr lang="en-US" altLang="zh-CN" sz="2000" dirty="0"/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18" y="776154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容器共有特征：</a:t>
            </a:r>
          </a:p>
        </p:txBody>
      </p:sp>
    </p:spTree>
    <p:extLst>
      <p:ext uri="{BB962C8B-B14F-4D97-AF65-F5344CB8AC3E}">
        <p14:creationId xmlns:p14="http://schemas.microsoft.com/office/powerpoint/2010/main" val="81063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566" y="541676"/>
            <a:ext cx="7308850" cy="4247317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迭代器是一个广义的指针，可是指针，也可以是可以对其进行类似指针操作的对象。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list&lt;int&gt;::iterator it;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list&lt;int&gt;a;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for(it=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a.begin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();it&lt;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it.end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();it++)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cout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&lt;&lt;*it&lt;&lt;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endl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n) {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&lt;&lt;n&lt;&lt;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en-US" altLang="zh-CN" sz="20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for_each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a.begin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a.end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(),out);</a:t>
            </a: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18" y="327264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迭代器：</a:t>
            </a:r>
          </a:p>
        </p:txBody>
      </p:sp>
    </p:spTree>
    <p:extLst>
      <p:ext uri="{BB962C8B-B14F-4D97-AF65-F5344CB8AC3E}">
        <p14:creationId xmlns:p14="http://schemas.microsoft.com/office/powerpoint/2010/main" val="383085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484321"/>
            <a:ext cx="7848872" cy="437357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是一个双向链表，可以在固定的时间插入删除，不支持数组表示法和随机访问。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专用成员函数：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merge(x):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将链表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与调用链表合并，合并前两个链表必须已经排序，合并后经过排序的链表保存在调用链表中，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为空；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remove(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：从链表中删除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的所有实例；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sort():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对链表进行排序；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splice(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pos,x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将链表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的内容插入到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的前面，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将为空；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unique()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：将连续的相同元素压缩为单个元素。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69" y="195486"/>
            <a:ext cx="168485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  list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68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76593"/>
            <a:ext cx="7308850" cy="4651979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>
              <a:lnSpc>
                <a:spcPct val="150000"/>
              </a:lnSpc>
              <a:defRPr/>
            </a:pPr>
            <a:endParaRPr lang="en-US" altLang="zh-CN" sz="20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.front()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.back()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push_front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pop_front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pop_back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.insert(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.erase(p)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.clear()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62181"/>
            <a:ext cx="2304256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其他成员函数：</a:t>
            </a:r>
          </a:p>
        </p:txBody>
      </p:sp>
    </p:spTree>
    <p:extLst>
      <p:ext uri="{BB962C8B-B14F-4D97-AF65-F5344CB8AC3E}">
        <p14:creationId xmlns:p14="http://schemas.microsoft.com/office/powerpoint/2010/main" val="67340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创建几个链表</a:t>
            </a:r>
            <a:r>
              <a:rPr lang="zh-CN" altLang="en-US" dirty="0">
                <a:latin typeface="+mn-lt"/>
                <a:ea typeface="+mn-ea"/>
              </a:rPr>
              <a:t>，并实现其基本</a:t>
            </a:r>
            <a:r>
              <a:rPr lang="zh-CN" altLang="en-US" dirty="0"/>
              <a:t>操作（插入、删除、排序、合并、去重）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123728" y="441626"/>
            <a:ext cx="1490857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list</a:t>
            </a:r>
            <a:r>
              <a:rPr lang="zh-CN" altLang="en-US" sz="2400" b="1" dirty="0">
                <a:solidFill>
                  <a:srgbClr val="009ED6"/>
                </a:solidFill>
              </a:rPr>
              <a:t>的应用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597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921710"/>
            <a:ext cx="7848872" cy="345024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stack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是一个栈，只能在栈顶操作，不支持数组表示法和随机访问。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成员函数：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push(x)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：将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入栈；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pop()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：删除栈顶；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top()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：返回指向栈顶元素的引用；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size()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：返回栈中元素个数。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108585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empty()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：判栈空，若为空返回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69" y="632875"/>
            <a:ext cx="1684859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 stack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14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创建一个栈</a:t>
            </a:r>
            <a:r>
              <a:rPr lang="zh-CN" altLang="en-US" dirty="0">
                <a:latin typeface="+mn-lt"/>
                <a:ea typeface="+mn-ea"/>
              </a:rPr>
              <a:t>，并实现其基本</a:t>
            </a:r>
            <a:r>
              <a:rPr lang="zh-CN" altLang="en-US" dirty="0"/>
              <a:t>操作（入栈、出栈、栈空、栈大小）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3B559-0EDE-4A94-B80B-C3FB75ABEE64}"/>
              </a:ext>
            </a:extLst>
          </p:cNvPr>
          <p:cNvSpPr/>
          <p:nvPr/>
        </p:nvSpPr>
        <p:spPr>
          <a:xfrm>
            <a:off x="2123728" y="441626"/>
            <a:ext cx="176516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stack</a:t>
            </a:r>
            <a:r>
              <a:rPr lang="zh-CN" altLang="en-US" sz="2400" b="1" dirty="0">
                <a:solidFill>
                  <a:srgbClr val="009ED6"/>
                </a:solidFill>
              </a:rPr>
              <a:t>的应用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358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821</Words>
  <Application>Microsoft Office PowerPoint</Application>
  <PresentationFormat>全屏显示(16:9)</PresentationFormat>
  <Paragraphs>108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Adobe 仿宋 Std R</vt:lpstr>
      <vt:lpstr>等线</vt:lpstr>
      <vt:lpstr>黑体</vt:lpstr>
      <vt:lpstr>宋体</vt:lpstr>
      <vt:lpstr>微软雅黑</vt:lpstr>
      <vt:lpstr>Aharoni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dreamsummit</cp:lastModifiedBy>
  <cp:revision>694</cp:revision>
  <dcterms:created xsi:type="dcterms:W3CDTF">2018-04-19T15:31:00Z</dcterms:created>
  <dcterms:modified xsi:type="dcterms:W3CDTF">2021-12-18T13:03:13Z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