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83" r:id="rId2"/>
    <p:sldId id="598" r:id="rId3"/>
    <p:sldId id="589" r:id="rId4"/>
    <p:sldId id="594" r:id="rId5"/>
    <p:sldId id="600" r:id="rId6"/>
    <p:sldId id="602" r:id="rId7"/>
    <p:sldId id="603" r:id="rId8"/>
    <p:sldId id="604" r:id="rId9"/>
    <p:sldId id="605" r:id="rId10"/>
    <p:sldId id="536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993300"/>
    <a:srgbClr val="0033CC"/>
    <a:srgbClr val="990000"/>
    <a:srgbClr val="990033"/>
    <a:srgbClr val="800000"/>
    <a:srgbClr val="660033"/>
    <a:srgbClr val="669900"/>
    <a:srgbClr val="38B1B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1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2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4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0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22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1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6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527254" y="3621303"/>
            <a:ext cx="4288253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</a:t>
            </a:r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606" y="583243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08829" y="998716"/>
            <a:ext cx="5904656" cy="23082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B11212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考试考研</a:t>
            </a:r>
            <a:endParaRPr lang="en-US" altLang="zh-CN" sz="7200" b="1" dirty="0" smtClean="0">
              <a:solidFill>
                <a:srgbClr val="B11212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7200" b="1" dirty="0" smtClean="0">
                <a:solidFill>
                  <a:srgbClr val="B11212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必备</a:t>
            </a:r>
            <a:r>
              <a:rPr lang="zh-CN" altLang="en-US" sz="7200" b="1" i="1" dirty="0" smtClean="0">
                <a:solidFill>
                  <a:srgbClr val="B11212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endParaRPr lang="en-US" altLang="zh-CN" sz="7200" b="1" i="1" dirty="0" smtClean="0">
              <a:solidFill>
                <a:srgbClr val="B11212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574" y="2405216"/>
            <a:ext cx="5832648" cy="255449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手撕</a:t>
            </a:r>
            <a:r>
              <a:rPr lang="en-US" altLang="zh-CN" sz="8000" b="1" dirty="0" smtClean="0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next[]</a:t>
            </a:r>
          </a:p>
          <a:p>
            <a:pPr algn="ctr"/>
            <a:r>
              <a:rPr lang="en-US" altLang="zh-CN" sz="8000" b="1" dirty="0" err="1" smtClean="0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nextval</a:t>
            </a:r>
            <a:r>
              <a:rPr lang="en-US" altLang="zh-CN" sz="8000" b="1" dirty="0" smtClean="0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[]</a:t>
            </a:r>
            <a:endParaRPr lang="en-US" altLang="zh-CN" sz="8000" b="1" i="1" dirty="0" smtClean="0">
              <a:solidFill>
                <a:schemeClr val="accent4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4646" y="1261505"/>
            <a:ext cx="97930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假设</a:t>
            </a:r>
            <a:r>
              <a:rPr lang="zh-CN" altLang="en-US" sz="2800" dirty="0">
                <a:latin typeface="Times New Roman" panose="02020603050405020304" pitchFamily="18" charset="0"/>
              </a:rPr>
              <a:t>有两个串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，设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为主串，也称正文串，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为子串，也称为模式，在主串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中查找与模式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相匹配的子串，如果查找成功，返回匹配的子串第一个字符在主串中的位置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 algn="just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字符串模式匹配最著名的算法是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KMP</a:t>
            </a:r>
            <a:r>
              <a:rPr lang="zh-CN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BF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6FE0CC-F886-4A8B-BEA7-21E335526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99" y="3357786"/>
            <a:ext cx="8523131" cy="195163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E3686BA-EB8A-4D9C-97D4-07C9C7D5E546}"/>
              </a:ext>
            </a:extLst>
          </p:cNvPr>
          <p:cNvSpPr/>
          <p:nvPr/>
        </p:nvSpPr>
        <p:spPr>
          <a:xfrm>
            <a:off x="1054646" y="1197546"/>
            <a:ext cx="98399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KMP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特点是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不回退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时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++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++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，继续比较；如果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回退到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next[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，重新开始比较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算法关键是计算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EEBB7B-902D-484E-A342-A92820A94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3228871"/>
            <a:ext cx="4476098" cy="21648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9B8E6C-010C-4B50-9FDA-35E22E4B8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02" y="3276781"/>
            <a:ext cx="4508904" cy="213058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E29E3D7-09B6-4053-88ED-D3ABC459ECE0}"/>
              </a:ext>
            </a:extLst>
          </p:cNvPr>
          <p:cNvSpPr/>
          <p:nvPr/>
        </p:nvSpPr>
        <p:spPr>
          <a:xfrm>
            <a:off x="1324383" y="1194365"/>
            <a:ext cx="95519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指向的字符前面的两个字符和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串中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指向的字符前面两个字符一模一样，因为它们一直相等，才会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，走到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当前的位置。只需要在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串本身比较就可以了。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36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29E3D7-09B6-4053-88ED-D3ABC459ECE0}"/>
              </a:ext>
            </a:extLst>
          </p:cNvPr>
          <p:cNvSpPr/>
          <p:nvPr/>
        </p:nvSpPr>
        <p:spPr>
          <a:xfrm>
            <a:off x="1394338" y="1132659"/>
            <a:ext cx="9551963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串中当前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指向的字符前面的所有字符为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′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，则只需比较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′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的前缀和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′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的后缀即可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前缀和后缀不可以取字符串本身，最多比字符串少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9B8E6C-010C-4B50-9FDA-35E22E4B8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3163984"/>
            <a:ext cx="4508904" cy="21305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34" y="3644441"/>
            <a:ext cx="2862239" cy="11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29E3D7-09B6-4053-88ED-D3ABC459ECE0}"/>
              </a:ext>
            </a:extLst>
          </p:cNvPr>
          <p:cNvSpPr/>
          <p:nvPr/>
        </p:nvSpPr>
        <p:spPr>
          <a:xfrm>
            <a:off x="910257" y="1057090"/>
            <a:ext cx="9551963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next[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]≠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需要回退的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位置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42878" y="3141762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77688"/>
              </p:ext>
            </p:extLst>
          </p:nvPr>
        </p:nvGraphicFramePr>
        <p:xfrm>
          <a:off x="2710830" y="1855304"/>
          <a:ext cx="7121012" cy="13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3035300" imgH="596900" progId="Equation.DSMT4">
                  <p:embed/>
                </p:oleObj>
              </mc:Choice>
              <mc:Fallback>
                <p:oleObj name="Equation" r:id="rId4" imgW="3035300" imgH="5969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830" y="1855304"/>
                        <a:ext cx="7121012" cy="13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574767" y="3426404"/>
            <a:ext cx="4366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i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sz="2800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abaab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next[]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endParaRPr lang="zh-CN" altLang="en-US" sz="28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720605"/>
              </p:ext>
            </p:extLst>
          </p:nvPr>
        </p:nvGraphicFramePr>
        <p:xfrm>
          <a:off x="1509315" y="4141261"/>
          <a:ext cx="45910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6" imgW="1943012" imgH="746712" progId="Visio.Drawing.15">
                  <p:embed/>
                </p:oleObj>
              </mc:Choice>
              <mc:Fallback>
                <p:oleObj name="Visio" r:id="rId6" imgW="1943012" imgH="746712" progId="Visio.Drawing.15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315" y="4141261"/>
                        <a:ext cx="4591050" cy="176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599262" y="4028001"/>
            <a:ext cx="5067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=“</a:t>
            </a:r>
            <a:r>
              <a:rPr lang="en-US" altLang="zh-CN" sz="2800" kern="100" dirty="0" err="1" smtClean="0">
                <a:solidFill>
                  <a:srgbClr val="0033CC"/>
                </a:solidFill>
                <a:latin typeface="Times New Roman" panose="02020603050405020304" pitchFamily="18" charset="0"/>
              </a:rPr>
              <a:t>abaabaabaab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中出现次数</a:t>
            </a:r>
            <a:endParaRPr lang="zh-CN" altLang="en-US" sz="2800" dirty="0">
              <a:solidFill>
                <a:srgbClr val="0033CC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 rot="2288640">
            <a:off x="5877994" y="3758864"/>
            <a:ext cx="256448" cy="589351"/>
          </a:xfrm>
          <a:prstGeom prst="downArrow">
            <a:avLst>
              <a:gd name="adj1" fmla="val 50000"/>
              <a:gd name="adj2" fmla="val 61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79182" y="3287120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为什么计算这个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28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22" y="1149528"/>
            <a:ext cx="2954822" cy="10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29E3D7-09B6-4053-88ED-D3ABC459ECE0}"/>
              </a:ext>
            </a:extLst>
          </p:cNvPr>
          <p:cNvSpPr/>
          <p:nvPr/>
        </p:nvSpPr>
        <p:spPr>
          <a:xfrm>
            <a:off x="910257" y="966951"/>
            <a:ext cx="9551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next[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]≠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需要回退的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位置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88864"/>
              </p:ext>
            </p:extLst>
          </p:nvPr>
        </p:nvGraphicFramePr>
        <p:xfrm>
          <a:off x="2768135" y="1598289"/>
          <a:ext cx="7121012" cy="13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3035300" imgH="596900" progId="Equation.DSMT4">
                  <p:embed/>
                </p:oleObj>
              </mc:Choice>
              <mc:Fallback>
                <p:oleObj name="Equation" r:id="rId4" imgW="3035300" imgH="5969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135" y="1598289"/>
                        <a:ext cx="7121012" cy="13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486694" y="3019031"/>
            <a:ext cx="5519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i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sz="2800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ababaaababaa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next[]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endParaRPr lang="zh-CN" altLang="en-US" sz="2800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67014" y="518770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54846" y="4581922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624535"/>
              </p:ext>
            </p:extLst>
          </p:nvPr>
        </p:nvGraphicFramePr>
        <p:xfrm>
          <a:off x="1486694" y="3717826"/>
          <a:ext cx="9507751" cy="188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6" imgW="3848206" imgH="762048" progId="Visio.Drawing.15">
                  <p:embed/>
                </p:oleObj>
              </mc:Choice>
              <mc:Fallback>
                <p:oleObj name="Visio" r:id="rId6" imgW="3848206" imgH="762048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694" y="3717826"/>
                        <a:ext cx="9507751" cy="1882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38" y="1066325"/>
            <a:ext cx="2954822" cy="10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67014" y="518770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54846" y="4581922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88474" y="1184672"/>
            <a:ext cx="5957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i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sz="2800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ababaaababaa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nextval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[]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endParaRPr lang="zh-CN" altLang="en-US" sz="28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09977"/>
              </p:ext>
            </p:extLst>
          </p:nvPr>
        </p:nvGraphicFramePr>
        <p:xfrm>
          <a:off x="1348747" y="2709714"/>
          <a:ext cx="9597732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4" imgW="3863333" imgH="1036368" progId="Visio.Drawing.15">
                  <p:embed/>
                </p:oleObj>
              </mc:Choice>
              <mc:Fallback>
                <p:oleObj name="Visio" r:id="rId4" imgW="3863333" imgH="1036368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747" y="2709714"/>
                        <a:ext cx="9597732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854274" y="1943655"/>
            <a:ext cx="1124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秘诀</a:t>
            </a:r>
            <a:r>
              <a:rPr lang="zh-CN" altLang="en-US" sz="2800" b="1" kern="100" dirty="0" smtClean="0">
                <a:solidFill>
                  <a:srgbClr val="B1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=next[</a:t>
            </a:r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kern="100" dirty="0" err="1" smtClean="0">
                <a:solidFill>
                  <a:srgbClr val="0033CC"/>
                </a:solidFill>
                <a:latin typeface="Times New Roman" panose="02020603050405020304" pitchFamily="18" charset="0"/>
              </a:rPr>
              <a:t>nextval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800" kern="100" dirty="0" err="1" smtClean="0">
                <a:solidFill>
                  <a:srgbClr val="0033CC"/>
                </a:solidFill>
                <a:latin typeface="Times New Roman" panose="02020603050405020304" pitchFamily="18" charset="0"/>
              </a:rPr>
              <a:t>nextval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，否则</a:t>
            </a:r>
            <a:r>
              <a:rPr lang="en-US" altLang="zh-CN" sz="2800" kern="1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nextval</a:t>
            </a:r>
            <a:r>
              <a:rPr lang="en-US" altLang="zh-CN" sz="2800" kern="100" dirty="0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i="1" kern="100" dirty="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800" i="1" kern="1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endParaRPr lang="zh-CN" altLang="en-US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67014" y="518770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14686" y="1125370"/>
            <a:ext cx="6481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i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=“</a:t>
            </a:r>
            <a:r>
              <a:rPr lang="en-US" altLang="zh-CN" sz="2800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ababaaababaa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zh-CN" sz="2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next[]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nextval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[]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1414686" y="1828493"/>
            <a:ext cx="7253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秘诀</a:t>
            </a:r>
            <a:r>
              <a:rPr lang="zh-CN" altLang="en-US" sz="2800" b="1" kern="100" dirty="0" smtClean="0">
                <a:solidFill>
                  <a:srgbClr val="B1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如果字符串下标从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开始，所有数值</a:t>
            </a:r>
            <a:r>
              <a:rPr lang="en-US" altLang="zh-CN" sz="2800" kern="1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800" dirty="0">
              <a:solidFill>
                <a:srgbClr val="0033CC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44144"/>
              </p:ext>
            </p:extLst>
          </p:nvPr>
        </p:nvGraphicFramePr>
        <p:xfrm>
          <a:off x="1258888" y="2351088"/>
          <a:ext cx="8640762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4" imgW="3855770" imgH="1181088" progId="Visio.Drawing.15">
                  <p:embed/>
                </p:oleObj>
              </mc:Choice>
              <mc:Fallback>
                <p:oleObj name="Visio" r:id="rId4" imgW="3855770" imgH="1181088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51088"/>
                        <a:ext cx="8640762" cy="3316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9983638" y="4574487"/>
            <a:ext cx="2130711" cy="2167675"/>
            <a:chOff x="9462496" y="1644683"/>
            <a:chExt cx="2130711" cy="2167675"/>
          </a:xfrm>
        </p:grpSpPr>
        <p:sp>
          <p:nvSpPr>
            <p:cNvPr id="20" name="文本框 1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10221728" y="1133140"/>
            <a:ext cx="553998" cy="36062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400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源码实现请看上一个视频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467</Words>
  <Application>Microsoft Office PowerPoint</Application>
  <PresentationFormat>自定义</PresentationFormat>
  <Paragraphs>58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黑体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275</cp:revision>
  <dcterms:created xsi:type="dcterms:W3CDTF">2015-04-23T03:04:00Z</dcterms:created>
  <dcterms:modified xsi:type="dcterms:W3CDTF">2022-03-20T06:47:08Z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