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83" r:id="rId2"/>
    <p:sldId id="540" r:id="rId3"/>
    <p:sldId id="430" r:id="rId4"/>
    <p:sldId id="578" r:id="rId5"/>
    <p:sldId id="594" r:id="rId6"/>
    <p:sldId id="589" r:id="rId7"/>
    <p:sldId id="606" r:id="rId8"/>
    <p:sldId id="608" r:id="rId9"/>
    <p:sldId id="609" r:id="rId10"/>
    <p:sldId id="611" r:id="rId11"/>
    <p:sldId id="610" r:id="rId12"/>
    <p:sldId id="612" r:id="rId13"/>
    <p:sldId id="613" r:id="rId14"/>
    <p:sldId id="614" r:id="rId15"/>
    <p:sldId id="615" r:id="rId16"/>
    <p:sldId id="616" r:id="rId17"/>
    <p:sldId id="604" r:id="rId18"/>
    <p:sldId id="617" r:id="rId19"/>
    <p:sldId id="536" r:id="rId20"/>
  </p:sldIdLst>
  <p:sldSz cx="12190413" cy="6859588"/>
  <p:notesSz cx="6858000" cy="9144000"/>
  <p:custDataLst>
    <p:tags r:id="rId23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B11212"/>
    <a:srgbClr val="0066CC"/>
    <a:srgbClr val="993300"/>
    <a:srgbClr val="990033"/>
    <a:srgbClr val="800000"/>
    <a:srgbClr val="660033"/>
    <a:srgbClr val="669900"/>
    <a:srgbClr val="38B1B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16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591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26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144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80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3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34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55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650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913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96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15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6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108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241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0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790950" y="4721955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69853" y="1053530"/>
            <a:ext cx="6840760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平衡二叉树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5492499" y="3287947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</a:t>
            </a:r>
            <a:r>
              <a:rPr lang="zh-CN" altLang="en-US" sz="4800" dirty="0">
                <a:solidFill>
                  <a:schemeClr val="accent4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48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陈小玉</a:t>
            </a:r>
            <a:endParaRPr lang="en-US" altLang="zh-CN" sz="48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1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8683" y="1126155"/>
            <a:ext cx="9433048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3</a:t>
            </a:r>
            <a:r>
              <a:rPr lang="zh-CN" altLang="zh-CN" sz="2400" b="1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LR</a:t>
            </a:r>
            <a:r>
              <a:rPr lang="zh-CN" altLang="zh-CN" sz="2400" b="1" dirty="0" smtClean="0">
                <a:latin typeface="Times New Roman" panose="02020603050405020304" pitchFamily="18" charset="0"/>
              </a:rPr>
              <a:t>型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97" y="1989634"/>
            <a:ext cx="9633045" cy="294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8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8683" y="1126155"/>
            <a:ext cx="9433048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4</a:t>
            </a:r>
            <a:r>
              <a:rPr lang="zh-CN" altLang="zh-CN" sz="2400" b="1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RL</a:t>
            </a:r>
            <a:r>
              <a:rPr lang="zh-CN" altLang="zh-CN" sz="2400" b="1" dirty="0" smtClean="0">
                <a:latin typeface="Times New Roman" panose="02020603050405020304" pitchFamily="18" charset="0"/>
              </a:rPr>
              <a:t>型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10" y="2061642"/>
            <a:ext cx="9578732" cy="29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048299" y="1166741"/>
            <a:ext cx="6265498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endParaRPr lang="zh-CN" altLang="en-US" sz="2800" b="1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6694" y="1989634"/>
            <a:ext cx="94330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）如果</a:t>
            </a:r>
            <a:r>
              <a:rPr lang="zh-CN" altLang="en-US" sz="2800" dirty="0">
                <a:latin typeface="Times New Roman" panose="02020603050405020304" pitchFamily="18" charset="0"/>
              </a:rPr>
              <a:t>平衡二叉树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为空，则创建新节点；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）如果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-&gt;data==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，已存在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，什么</a:t>
            </a:r>
            <a:r>
              <a:rPr lang="zh-CN" altLang="en-US" sz="2800" dirty="0">
                <a:latin typeface="Times New Roman" panose="02020603050405020304" pitchFamily="18" charset="0"/>
              </a:rPr>
              <a:t>也不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做；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</a:rPr>
              <a:t>如果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x&lt;T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</a:rPr>
              <a:t>&gt;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data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，插入到左子树，否则插入到右子树；</a:t>
            </a:r>
            <a:endParaRPr lang="en-US" altLang="zh-CN" sz="2800" i="1" dirty="0" smtClean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）调平衡。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7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8662" y="1162182"/>
            <a:ext cx="9433048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一</a:t>
            </a:r>
            <a:r>
              <a:rPr lang="zh-CN" altLang="en-US" sz="2800" dirty="0">
                <a:latin typeface="Times New Roman" panose="02020603050405020304" pitchFamily="18" charset="0"/>
              </a:rPr>
              <a:t>棵平衡二叉树如下图所示，在该树中插入元素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20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94" y="2152293"/>
            <a:ext cx="3960440" cy="3064472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9983638" y="4574487"/>
            <a:ext cx="2130711" cy="2167675"/>
            <a:chOff x="9462496" y="1644683"/>
            <a:chExt cx="2130711" cy="2167675"/>
          </a:xfrm>
        </p:grpSpPr>
        <p:sp>
          <p:nvSpPr>
            <p:cNvPr id="9" name="文本框 8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864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09514"/>
            <a:ext cx="62654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8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endParaRPr lang="zh-CN" altLang="en-US" sz="2800" b="1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4686" y="1672509"/>
            <a:ext cx="96675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）如果</a:t>
            </a:r>
            <a:r>
              <a:rPr lang="zh-CN" altLang="en-US" sz="2800" dirty="0">
                <a:latin typeface="Times New Roman" panose="02020603050405020304" pitchFamily="18" charset="0"/>
              </a:rPr>
              <a:t>平衡二叉树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为空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查找失败，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什么</a:t>
            </a:r>
            <a:r>
              <a:rPr lang="zh-CN" altLang="en-US" sz="2800" dirty="0">
                <a:latin typeface="Times New Roman" panose="02020603050405020304" pitchFamily="18" charset="0"/>
              </a:rPr>
              <a:t>也不做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）如果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-&gt;data==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，查找</a:t>
            </a:r>
            <a:r>
              <a:rPr lang="zh-CN" altLang="en-US" sz="2800" dirty="0">
                <a:latin typeface="Times New Roman" panose="02020603050405020304" pitchFamily="18" charset="0"/>
              </a:rPr>
              <a:t>成功，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如果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有</a:t>
            </a:r>
            <a:r>
              <a:rPr lang="zh-CN" altLang="en-US" sz="2800" dirty="0">
                <a:latin typeface="Times New Roman" panose="02020603050405020304" pitchFamily="18" charset="0"/>
              </a:rPr>
              <a:t>一个孩子为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空， 子</a:t>
            </a:r>
            <a:r>
              <a:rPr lang="zh-CN" altLang="en-US" sz="2800" dirty="0">
                <a:latin typeface="Times New Roman" panose="02020603050405020304" pitchFamily="18" charset="0"/>
              </a:rPr>
              <a:t>承父业，否则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，令其</a:t>
            </a:r>
            <a:r>
              <a:rPr lang="zh-CN" altLang="en-US" sz="2800" dirty="0">
                <a:latin typeface="Times New Roman" panose="02020603050405020304" pitchFamily="18" charset="0"/>
              </a:rPr>
              <a:t>直接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前驱（或直接后继）代替</a:t>
            </a:r>
            <a:r>
              <a:rPr lang="zh-CN" altLang="en-US" sz="2800" dirty="0">
                <a:latin typeface="Times New Roman" panose="02020603050405020304" pitchFamily="18" charset="0"/>
              </a:rPr>
              <a:t>之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   然后</a:t>
            </a:r>
            <a:r>
              <a:rPr lang="zh-CN" altLang="en-US" sz="2800" dirty="0">
                <a:latin typeface="Times New Roman" panose="02020603050405020304" pitchFamily="18" charset="0"/>
              </a:rPr>
              <a:t>删除其直接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前驱</a:t>
            </a:r>
            <a:r>
              <a:rPr lang="zh-CN" altLang="en-US" sz="2800" dirty="0">
                <a:latin typeface="Times New Roman" panose="02020603050405020304" pitchFamily="18" charset="0"/>
              </a:rPr>
              <a:t>（或直接后继）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 ；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</a:rPr>
              <a:t>如果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x&lt;T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</a:rPr>
              <a:t>&gt;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data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，到左子树删除，否则到右子树删除；</a:t>
            </a:r>
            <a:endParaRPr lang="en-US" altLang="zh-CN" sz="2800" i="1" dirty="0" smtClean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）调平衡。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20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8662" y="1162182"/>
            <a:ext cx="94330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一</a:t>
            </a:r>
            <a:r>
              <a:rPr lang="zh-CN" altLang="en-US" sz="2800" dirty="0">
                <a:latin typeface="Times New Roman" panose="02020603050405020304" pitchFamily="18" charset="0"/>
              </a:rPr>
              <a:t>棵平衡二叉树如下图所示，在该树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中删除元素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16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94" y="2071695"/>
            <a:ext cx="4320480" cy="357358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9" name="文本框 8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2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8662" y="1102661"/>
            <a:ext cx="94330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一</a:t>
            </a:r>
            <a:r>
              <a:rPr lang="zh-CN" altLang="en-US" sz="2800" dirty="0">
                <a:latin typeface="Times New Roman" panose="02020603050405020304" pitchFamily="18" charset="0"/>
              </a:rPr>
              <a:t>棵平衡二叉树如下图所示，在该树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中删除元素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80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934" y="1989634"/>
            <a:ext cx="4103526" cy="366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0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1270670" y="1269647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0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34372" y="1102661"/>
            <a:ext cx="10517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性能分析</a:t>
            </a:r>
            <a:endParaRPr lang="en-US" altLang="zh-CN" sz="2800" dirty="0" smtClean="0">
              <a:solidFill>
                <a:srgbClr val="99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平衡二叉树除了具有适度平衡性，还具有局部性：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① 在</a:t>
            </a:r>
            <a:r>
              <a:rPr lang="zh-CN" altLang="en-US" sz="2800" dirty="0">
                <a:latin typeface="Times New Roman" panose="02020603050405020304" pitchFamily="18" charset="0"/>
              </a:rPr>
              <a:t>单次插入、删除后，至多有</a:t>
            </a:r>
            <a:r>
              <a:rPr lang="en-US" altLang="zh-CN" sz="2800" i="1" dirty="0">
                <a:latin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</a:rPr>
              <a:t>处出现不平衡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② 总</a:t>
            </a:r>
            <a:r>
              <a:rPr lang="zh-CN" altLang="en-US" sz="2800" dirty="0">
                <a:latin typeface="Times New Roman" panose="02020603050405020304" pitchFamily="18" charset="0"/>
              </a:rPr>
              <a:t>可以在</a:t>
            </a:r>
            <a:r>
              <a:rPr lang="en-US" altLang="zh-CN" sz="2800" i="1" dirty="0">
                <a:latin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时间内，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使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(1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处不平衡重新调整为平衡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25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872599" y="4509914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0" y="980357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2721" y="981522"/>
            <a:ext cx="1059528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树高</a:t>
            </a:r>
            <a:r>
              <a:rPr lang="zh-CN" altLang="en-US" sz="28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与性能的</a:t>
            </a:r>
            <a:r>
              <a:rPr lang="zh-CN" altLang="en-US" sz="28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  <a:endParaRPr lang="en-US" altLang="zh-CN" sz="2800" b="1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/>
              <a:t>二叉查找树的查找、插入、</a:t>
            </a:r>
            <a:r>
              <a:rPr lang="zh-CN" altLang="zh-CN" sz="2400" dirty="0" smtClean="0"/>
              <a:t>删除</a:t>
            </a:r>
            <a:r>
              <a:rPr lang="zh-CN" altLang="en-US" sz="2400" dirty="0" smtClean="0"/>
              <a:t>，最好和平均</a:t>
            </a:r>
            <a:r>
              <a:rPr lang="zh-CN" altLang="zh-CN" sz="2400" dirty="0" smtClean="0"/>
              <a:t>时间</a:t>
            </a:r>
            <a:r>
              <a:rPr lang="zh-CN" altLang="zh-CN" sz="2400" dirty="0"/>
              <a:t>复杂度均为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最坏情况下为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。树上操作的性能与树高有关。</a:t>
            </a:r>
            <a:endParaRPr lang="zh-CN" altLang="en-US" sz="2400" dirty="0">
              <a:solidFill>
                <a:srgbClr val="B1121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911630" y="4574487"/>
            <a:ext cx="2130711" cy="2167675"/>
            <a:chOff x="9462496" y="1644683"/>
            <a:chExt cx="2130711" cy="2167675"/>
          </a:xfrm>
        </p:grpSpPr>
        <p:sp>
          <p:nvSpPr>
            <p:cNvPr id="9" name="文本框 8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pic>
        <p:nvPicPr>
          <p:cNvPr id="13" name="图片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6694" y="3112496"/>
            <a:ext cx="4176464" cy="25922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56342"/>
              </p:ext>
            </p:extLst>
          </p:nvPr>
        </p:nvGraphicFramePr>
        <p:xfrm>
          <a:off x="7031310" y="2953468"/>
          <a:ext cx="2159981" cy="2673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6" imgW="1343101" imgH="1657260" progId="Visio.Drawing.11">
                  <p:embed/>
                </p:oleObj>
              </mc:Choice>
              <mc:Fallback>
                <p:oleObj name="Visio" r:id="rId6" imgW="1343101" imgH="16572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310" y="2953468"/>
                        <a:ext cx="2159981" cy="26739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2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54274" y="1120431"/>
            <a:ext cx="662473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zh-CN" sz="28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</a:t>
            </a:r>
            <a:r>
              <a:rPr lang="zh-CN" altLang="zh-CN" sz="28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平衡与适度平衡</a:t>
            </a:r>
            <a:endParaRPr lang="en-US" altLang="zh-CN" sz="2800" b="1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在理想状态下，树的高度为</a:t>
            </a:r>
            <a:r>
              <a:rPr lang="en-US" altLang="zh-CN" sz="2400" dirty="0" err="1">
                <a:latin typeface="Times New Roman" panose="02020603050405020304" pitchFamily="18" charset="0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，左右子树的高度一样，称之为</a:t>
            </a:r>
            <a:r>
              <a:rPr lang="zh-CN" altLang="en-US" sz="2400" b="1" dirty="0">
                <a:solidFill>
                  <a:srgbClr val="0066CC"/>
                </a:solidFill>
                <a:latin typeface="Times New Roman" panose="02020603050405020304" pitchFamily="18" charset="0"/>
              </a:rPr>
              <a:t>理想平衡</a:t>
            </a:r>
            <a:r>
              <a:rPr lang="zh-CN" altLang="en-US" sz="2400" dirty="0">
                <a:latin typeface="Times New Roman" panose="02020603050405020304" pitchFamily="18" charset="0"/>
              </a:rPr>
              <a:t>。但是理想平衡需要大量时间调整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平衡，以</a:t>
            </a:r>
            <a:r>
              <a:rPr lang="zh-CN" altLang="en-US" sz="2400" dirty="0">
                <a:latin typeface="Times New Roman" panose="02020603050405020304" pitchFamily="18" charset="0"/>
              </a:rPr>
              <a:t>维护其严格的平衡性，可以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适度地放松平衡标准</a:t>
            </a:r>
            <a:r>
              <a:rPr lang="zh-CN" altLang="en-US" sz="2400" dirty="0">
                <a:latin typeface="Times New Roman" panose="02020603050405020304" pitchFamily="18" charset="0"/>
              </a:rPr>
              <a:t>，调整为大致平衡就可以了，称之为</a:t>
            </a:r>
            <a:r>
              <a:rPr lang="zh-CN" altLang="en-US" sz="2400" b="1" dirty="0">
                <a:solidFill>
                  <a:srgbClr val="0066CC"/>
                </a:solidFill>
                <a:latin typeface="Times New Roman" panose="02020603050405020304" pitchFamily="18" charset="0"/>
              </a:rPr>
              <a:t>适度平衡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79382" y="1845618"/>
            <a:ext cx="3528392" cy="3416320"/>
          </a:xfrm>
          <a:prstGeom prst="rect">
            <a:avLst/>
          </a:prstGeom>
          <a:noFill/>
          <a:ln w="19050">
            <a:solidFill>
              <a:srgbClr val="0066F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平衡二叉树：</a:t>
            </a: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18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AVL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树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18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伸展树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Splay</a:t>
            </a:r>
          </a:p>
          <a:p>
            <a:pPr marL="18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 树堆</a:t>
            </a:r>
            <a:r>
              <a:rPr lang="en-US" altLang="zh-CN" sz="2400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Treap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18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节点大小平衡树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SBT</a:t>
            </a:r>
          </a:p>
          <a:p>
            <a:pPr marL="18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红黑树</a:t>
            </a:r>
            <a:endParaRPr lang="zh-CN" altLang="zh-CN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963346" y="1136425"/>
            <a:ext cx="102740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平衡</a:t>
            </a:r>
            <a:r>
              <a:rPr lang="zh-CN" altLang="en-US" sz="2800" dirty="0">
                <a:latin typeface="Times New Roman" panose="02020603050405020304" pitchFamily="18" charset="0"/>
              </a:rPr>
              <a:t>二叉查找树，简称平衡二叉树，由苏联数学家</a:t>
            </a:r>
            <a:r>
              <a:rPr lang="en-US" altLang="zh-CN" sz="2800" dirty="0">
                <a:latin typeface="Times New Roman" panose="02020603050405020304" pitchFamily="18" charset="0"/>
              </a:rPr>
              <a:t>Adelson-</a:t>
            </a:r>
            <a:r>
              <a:rPr lang="en-US" altLang="zh-CN" sz="2800" dirty="0" err="1">
                <a:latin typeface="Times New Roman" panose="02020603050405020304" pitchFamily="18" charset="0"/>
              </a:rPr>
              <a:t>Velskii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Landis</a:t>
            </a:r>
            <a:r>
              <a:rPr lang="zh-CN" altLang="en-US" sz="2800" dirty="0">
                <a:latin typeface="Times New Roman" panose="02020603050405020304" pitchFamily="18" charset="0"/>
              </a:rPr>
              <a:t>提出，所以又被称为</a:t>
            </a:r>
            <a:r>
              <a:rPr lang="en-US" altLang="zh-CN" sz="2800" dirty="0">
                <a:latin typeface="Times New Roman" panose="02020603050405020304" pitchFamily="18" charset="0"/>
              </a:rPr>
              <a:t>AVL</a:t>
            </a:r>
            <a:r>
              <a:rPr lang="zh-CN" altLang="en-US" sz="2800" dirty="0">
                <a:latin typeface="Times New Roman" panose="02020603050405020304" pitchFamily="18" charset="0"/>
              </a:rPr>
              <a:t>树。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平衡二叉树或为空树，或为具有以下性质的平衡二叉树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① 左右</a:t>
            </a:r>
            <a:r>
              <a:rPr lang="zh-CN" altLang="en-US" sz="2800" dirty="0">
                <a:latin typeface="Times New Roman" panose="02020603050405020304" pitchFamily="18" charset="0"/>
              </a:rPr>
              <a:t>子树高度差的绝对值不超过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② 左右</a:t>
            </a:r>
            <a:r>
              <a:rPr lang="zh-CN" altLang="en-US" sz="2800" dirty="0">
                <a:latin typeface="Times New Roman" panose="02020603050405020304" pitchFamily="18" charset="0"/>
              </a:rPr>
              <a:t>子树也是平衡二叉树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3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2"/>
          <a:stretch/>
        </p:blipFill>
        <p:spPr>
          <a:xfrm>
            <a:off x="1918742" y="1107477"/>
            <a:ext cx="3672408" cy="29033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91" y="1151502"/>
            <a:ext cx="4248472" cy="340311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66836" y="4469051"/>
            <a:ext cx="102941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对</a:t>
            </a:r>
            <a:r>
              <a:rPr lang="zh-CN" altLang="en-US" sz="2800" dirty="0">
                <a:latin typeface="Times New Roman" panose="02020603050405020304" pitchFamily="18" charset="0"/>
              </a:rPr>
              <a:t>平衡二叉树在动态修改后出现的不平衡，只需局部（最小不平衡子树）调整平衡即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可。那么</a:t>
            </a:r>
            <a:r>
              <a:rPr lang="zh-CN" altLang="en-US" sz="2800" dirty="0">
                <a:latin typeface="Times New Roman" panose="02020603050405020304" pitchFamily="18" charset="0"/>
              </a:rPr>
              <a:t>如何局部调整平衡呢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？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8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62938"/>
            <a:ext cx="62654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调整</a:t>
            </a:r>
            <a:r>
              <a:rPr lang="zh-CN" altLang="en-US" sz="28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平衡的方法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702718" y="1629594"/>
            <a:ext cx="94330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</a:rPr>
              <a:t>分为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种：</a:t>
            </a:r>
            <a:r>
              <a:rPr lang="en-US" altLang="zh-CN" sz="2400" dirty="0">
                <a:latin typeface="Times New Roman" panose="02020603050405020304" pitchFamily="18" charset="0"/>
              </a:rPr>
              <a:t>LL</a:t>
            </a:r>
            <a:r>
              <a:rPr lang="zh-CN" altLang="zh-CN" sz="2400" dirty="0">
                <a:latin typeface="Times New Roman" panose="02020603050405020304" pitchFamily="18" charset="0"/>
              </a:rPr>
              <a:t>型、</a:t>
            </a:r>
            <a:r>
              <a:rPr lang="en-US" altLang="zh-CN" sz="2400" dirty="0">
                <a:latin typeface="Times New Roman" panose="02020603050405020304" pitchFamily="18" charset="0"/>
              </a:rPr>
              <a:t>RR</a:t>
            </a:r>
            <a:r>
              <a:rPr lang="zh-CN" altLang="zh-CN" sz="2400" dirty="0">
                <a:latin typeface="Times New Roman" panose="02020603050405020304" pitchFamily="18" charset="0"/>
              </a:rPr>
              <a:t>型、</a:t>
            </a:r>
            <a:r>
              <a:rPr lang="en-US" altLang="zh-CN" sz="2400" dirty="0">
                <a:latin typeface="Times New Roman" panose="02020603050405020304" pitchFamily="18" charset="0"/>
              </a:rPr>
              <a:t>LR</a:t>
            </a:r>
            <a:r>
              <a:rPr lang="zh-CN" altLang="zh-CN" sz="2400" dirty="0">
                <a:latin typeface="Times New Roman" panose="02020603050405020304" pitchFamily="18" charset="0"/>
              </a:rPr>
              <a:t>型、</a:t>
            </a:r>
            <a:r>
              <a:rPr lang="en-US" altLang="zh-CN" sz="2400" dirty="0">
                <a:latin typeface="Times New Roman" panose="02020603050405020304" pitchFamily="18" charset="0"/>
              </a:rPr>
              <a:t>RL</a:t>
            </a:r>
            <a:r>
              <a:rPr lang="zh-CN" altLang="zh-CN" sz="2400" dirty="0">
                <a:latin typeface="Times New Roman" panose="02020603050405020304" pitchFamily="18" charset="0"/>
              </a:rPr>
              <a:t>型。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</a:rPr>
              <a:t>LL</a:t>
            </a:r>
            <a:r>
              <a:rPr lang="zh-CN" altLang="zh-CN" sz="2400" b="1" dirty="0" smtClean="0">
                <a:latin typeface="Times New Roman" panose="02020603050405020304" pitchFamily="18" charset="0"/>
              </a:rPr>
              <a:t>型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58" y="2781722"/>
            <a:ext cx="7414568" cy="300437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911630" y="4574487"/>
            <a:ext cx="2130711" cy="2167675"/>
            <a:chOff x="9462496" y="1644683"/>
            <a:chExt cx="2130711" cy="2167675"/>
          </a:xfrm>
        </p:grpSpPr>
        <p:sp>
          <p:nvSpPr>
            <p:cNvPr id="17" name="文本框 16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211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8683" y="1126155"/>
            <a:ext cx="9433048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2</a:t>
            </a:r>
            <a:r>
              <a:rPr lang="zh-CN" altLang="zh-CN" sz="2400" b="1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RR</a:t>
            </a:r>
            <a:r>
              <a:rPr lang="zh-CN" altLang="zh-CN" sz="2400" b="1" dirty="0" smtClean="0">
                <a:latin typeface="Times New Roman" panose="02020603050405020304" pitchFamily="18" charset="0"/>
              </a:rPr>
              <a:t>型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0" y="2061642"/>
            <a:ext cx="7200800" cy="29198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9" name="文本框 8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22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</TotalTime>
  <Words>735</Words>
  <Application>Microsoft Office PowerPoint</Application>
  <PresentationFormat>自定义</PresentationFormat>
  <Paragraphs>113</Paragraphs>
  <Slides>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黑体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Wingdings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265</cp:revision>
  <dcterms:created xsi:type="dcterms:W3CDTF">2015-04-23T03:04:00Z</dcterms:created>
  <dcterms:modified xsi:type="dcterms:W3CDTF">2022-04-17T06:10:38Z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