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544" r:id="rId2"/>
    <p:sldId id="530" r:id="rId3"/>
    <p:sldId id="430" r:id="rId4"/>
    <p:sldId id="517" r:id="rId5"/>
    <p:sldId id="520" r:id="rId6"/>
    <p:sldId id="560" r:id="rId7"/>
    <p:sldId id="562" r:id="rId8"/>
    <p:sldId id="563" r:id="rId9"/>
    <p:sldId id="564" r:id="rId10"/>
    <p:sldId id="561" r:id="rId11"/>
    <p:sldId id="565" r:id="rId12"/>
    <p:sldId id="521" r:id="rId13"/>
    <p:sldId id="566" r:id="rId14"/>
    <p:sldId id="567" r:id="rId15"/>
    <p:sldId id="554" r:id="rId16"/>
    <p:sldId id="568" r:id="rId17"/>
    <p:sldId id="559" r:id="rId18"/>
    <p:sldId id="529" r:id="rId19"/>
  </p:sldIdLst>
  <p:sldSz cx="12190413" cy="6859588"/>
  <p:notesSz cx="6858000" cy="9144000"/>
  <p:custDataLst>
    <p:tags r:id="rId22"/>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0066FF"/>
    <a:srgbClr val="38B1BF"/>
    <a:srgbClr val="800000"/>
    <a:srgbClr val="339966"/>
    <a:srgbClr val="339933"/>
    <a:srgbClr val="008000"/>
    <a:srgbClr val="006600"/>
    <a:srgbClr val="B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1" autoAdjust="0"/>
    <p:restoredTop sz="94256" autoAdjust="0"/>
  </p:normalViewPr>
  <p:slideViewPr>
    <p:cSldViewPr>
      <p:cViewPr varScale="1">
        <p:scale>
          <a:sx n="83" d="100"/>
          <a:sy n="83" d="100"/>
        </p:scale>
        <p:origin x="850" y="58"/>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2022/4/25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2022/4/25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267063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425063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1870128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2570361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248703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3335239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3994788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3297412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3216899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2706087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34869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39901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3657920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205732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273756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126635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1644960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2022/4/25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2022/4/25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2022/4/25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2022/4/25</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2022/4/25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2022/4/25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05" y="6426576"/>
            <a:ext cx="12186004" cy="452610"/>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rtlCol="0" anchor="ctr"/>
            <a:lstStyle/>
            <a:p>
              <a:pPr algn="ctr"/>
              <a:endParaRPr lang="zh-CN" altLang="en-US"/>
            </a:p>
          </p:txBody>
        </p:sp>
      </p:grpSp>
      <p:sp>
        <p:nvSpPr>
          <p:cNvPr id="14" name="文本框 13"/>
          <p:cNvSpPr txBox="1"/>
          <p:nvPr/>
        </p:nvSpPr>
        <p:spPr>
          <a:xfrm>
            <a:off x="3797887" y="4749821"/>
            <a:ext cx="8103775" cy="1199895"/>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algn="ctr">
              <a:lnSpc>
                <a:spcPct val="15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algn="ctr">
              <a:lnSpc>
                <a:spcPct val="15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算法训练营：海量图解</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竞赛刷题</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（入门篇、进阶篇）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2" name="矩形 11"/>
          <p:cNvSpPr/>
          <p:nvPr/>
        </p:nvSpPr>
        <p:spPr>
          <a:xfrm>
            <a:off x="4871070" y="1091110"/>
            <a:ext cx="6552728" cy="1569610"/>
          </a:xfrm>
          <a:prstGeom prst="rect">
            <a:avLst/>
          </a:prstGeom>
          <a:noFill/>
          <a:ln>
            <a:noFill/>
          </a:ln>
          <a:effectLst>
            <a:glow rad="101600">
              <a:schemeClr val="accent3">
                <a:satMod val="175000"/>
                <a:alpha val="40000"/>
              </a:schemeClr>
            </a:glow>
            <a:outerShdw blurRad="190500" dist="228600" dir="2700000" algn="ctr">
              <a:srgbClr val="000000">
                <a:alpha val="30000"/>
              </a:srgbClr>
            </a:outerShdw>
            <a:softEdge rad="1270000"/>
          </a:effectLst>
          <a:scene3d>
            <a:camera prst="orthographicFront">
              <a:rot lat="0" lon="0" rev="0"/>
            </a:camera>
            <a:lightRig rig="glow" dir="t">
              <a:rot lat="0" lon="0" rev="4800000"/>
            </a:lightRig>
          </a:scene3d>
          <a:sp3d prstMaterial="matte">
            <a:bevelT w="127000" h="63500"/>
          </a:sp3d>
        </p:spPr>
        <p:txBody>
          <a:bodyPr wrap="square" lIns="91390" tIns="45695" rIns="91390" bIns="45695">
            <a:spAutoFit/>
          </a:bodyPr>
          <a:lstStyle/>
          <a:p>
            <a:pPr algn="ctr"/>
            <a:r>
              <a:rPr lang="en-US" altLang="zh-CN" sz="9600" b="1" dirty="0" smtClean="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AC</a:t>
            </a:r>
            <a:r>
              <a:rPr lang="zh-CN" altLang="en-US" sz="9600" b="1" dirty="0" smtClean="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rPr>
              <a:t>自动机</a:t>
            </a:r>
            <a:endParaRPr lang="zh-CN" altLang="en-US" sz="9600" b="1" dirty="0">
              <a:solidFill>
                <a:schemeClr val="accent3">
                  <a:lumMod val="75000"/>
                </a:schemeClr>
              </a:solidFill>
              <a:effectLst>
                <a:innerShdw blurRad="63500" dist="50800" dir="2700000">
                  <a:prstClr val="black">
                    <a:alpha val="50000"/>
                  </a:prstClr>
                </a:innerShdw>
              </a:effectLst>
              <a:latin typeface="微软雅黑" panose="020B0503020204020204" pitchFamily="34" charset="-122"/>
              <a:ea typeface="微软雅黑" panose="020B0503020204020204" pitchFamily="34" charset="-122"/>
            </a:endParaRPr>
          </a:p>
        </p:txBody>
      </p:sp>
      <p:sp>
        <p:nvSpPr>
          <p:cNvPr id="15" name="文本框 5"/>
          <p:cNvSpPr txBox="1"/>
          <p:nvPr/>
        </p:nvSpPr>
        <p:spPr>
          <a:xfrm>
            <a:off x="5492499" y="3287947"/>
            <a:ext cx="5108990" cy="830946"/>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algn="ctr"/>
            <a:r>
              <a:rPr lang="zh-CN" altLang="en-US" sz="4800" dirty="0">
                <a:solidFill>
                  <a:schemeClr val="accent4">
                    <a:lumMod val="50000"/>
                  </a:schemeClr>
                </a:solidFill>
                <a:latin typeface="华文行楷" panose="02010800040101010101" pitchFamily="2" charset="-122"/>
                <a:ea typeface="华文行楷" panose="02010800040101010101" pitchFamily="2" charset="-122"/>
              </a:rPr>
              <a:t>主讲老师</a:t>
            </a:r>
            <a:r>
              <a:rPr lang="zh-CN" altLang="en-US" sz="4800" dirty="0">
                <a:solidFill>
                  <a:schemeClr val="accent4">
                    <a:lumMod val="50000"/>
                  </a:schemeClr>
                </a:solidFill>
                <a:latin typeface="宋体" panose="02010600030101010101" pitchFamily="2" charset="-122"/>
                <a:ea typeface="宋体" panose="02010600030101010101" pitchFamily="2" charset="-122"/>
              </a:rPr>
              <a:t>：</a:t>
            </a:r>
            <a:r>
              <a:rPr lang="zh-CN" altLang="en-US" sz="4800" dirty="0">
                <a:solidFill>
                  <a:schemeClr val="accent4">
                    <a:lumMod val="50000"/>
                  </a:schemeClr>
                </a:solidFill>
                <a:latin typeface="华文行楷" panose="02010800040101010101" pitchFamily="2" charset="-122"/>
                <a:ea typeface="华文行楷" panose="02010800040101010101" pitchFamily="2" charset="-122"/>
              </a:rPr>
              <a:t>陈小玉</a:t>
            </a:r>
            <a:endParaRPr lang="en-US" altLang="zh-CN" sz="4800" dirty="0">
              <a:solidFill>
                <a:schemeClr val="accent4">
                  <a:lumMod val="50000"/>
                </a:schemeClr>
              </a:solidFill>
              <a:latin typeface="华文行楷" panose="02010800040101010101" pitchFamily="2" charset="-122"/>
              <a:ea typeface="华文行楷" panose="02010800040101010101" pitchFamily="2"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938" y="788480"/>
            <a:ext cx="4536000" cy="4536000"/>
          </a:xfrm>
          <a:prstGeom prst="rect">
            <a:avLst/>
          </a:prstGeom>
        </p:spPr>
      </p:pic>
    </p:spTree>
    <p:extLst>
      <p:ext uri="{BB962C8B-B14F-4D97-AF65-F5344CB8AC3E}">
        <p14:creationId xmlns:p14="http://schemas.microsoft.com/office/powerpoint/2010/main" val="3456823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10</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846" y="2391083"/>
            <a:ext cx="6006812" cy="3495066"/>
          </a:xfrm>
          <a:prstGeom prst="rect">
            <a:avLst/>
          </a:prstGeom>
        </p:spPr>
      </p:pic>
      <p:sp>
        <p:nvSpPr>
          <p:cNvPr id="10" name="文本框 9"/>
          <p:cNvSpPr txBox="1"/>
          <p:nvPr/>
        </p:nvSpPr>
        <p:spPr>
          <a:xfrm>
            <a:off x="970547" y="1006088"/>
            <a:ext cx="9903138" cy="1384995"/>
          </a:xfrm>
          <a:prstGeom prst="rect">
            <a:avLst/>
          </a:prstGeom>
          <a:noFill/>
        </p:spPr>
        <p:txBody>
          <a:bodyPr wrap="square" rtlCol="0">
            <a:spAutoFit/>
          </a:bodyPr>
          <a:lstStyle/>
          <a:p>
            <a:pPr indent="457200">
              <a:lnSpc>
                <a:spcPct val="150000"/>
              </a:lnSpc>
            </a:pPr>
            <a:r>
              <a:rPr lang="en-US" altLang="zh-CN" sz="2800" dirty="0" smtClean="0">
                <a:latin typeface="Times New Roman" panose="02020603050405020304" pitchFamily="18" charset="0"/>
              </a:rPr>
              <a:t> </a:t>
            </a:r>
            <a:r>
              <a:rPr lang="en-US" altLang="zh-CN" sz="2800" dirty="0" smtClean="0">
                <a:latin typeface="Times New Roman" panose="02020603050405020304" pitchFamily="18" charset="0"/>
              </a:rPr>
              <a:t> AC </a:t>
            </a:r>
            <a:r>
              <a:rPr lang="zh-CN" altLang="en-US" sz="2800" dirty="0">
                <a:latin typeface="Times New Roman" panose="02020603050405020304" pitchFamily="18" charset="0"/>
              </a:rPr>
              <a:t>自动机的失配指针指向的节点代表的字符串是当前节点代表的字符串的最长后缀。</a:t>
            </a:r>
          </a:p>
        </p:txBody>
      </p:sp>
      <p:sp>
        <p:nvSpPr>
          <p:cNvPr id="12" name="文本框 11"/>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grpSp>
        <p:nvGrpSpPr>
          <p:cNvPr id="13" name="组合 12"/>
          <p:cNvGrpSpPr/>
          <p:nvPr/>
        </p:nvGrpSpPr>
        <p:grpSpPr>
          <a:xfrm>
            <a:off x="9911630" y="4581922"/>
            <a:ext cx="2130711" cy="2167675"/>
            <a:chOff x="9966552" y="4581922"/>
            <a:chExt cx="2130711" cy="2167675"/>
          </a:xfrm>
        </p:grpSpPr>
        <p:sp>
          <p:nvSpPr>
            <p:cNvPr id="14" name="文本框 13"/>
            <p:cNvSpPr txBox="1"/>
            <p:nvPr/>
          </p:nvSpPr>
          <p:spPr>
            <a:xfrm>
              <a:off x="9966552" y="6411043"/>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1670" y="4908167"/>
              <a:ext cx="1512168" cy="1512168"/>
            </a:xfrm>
            <a:prstGeom prst="rect">
              <a:avLst/>
            </a:prstGeom>
          </p:spPr>
        </p:pic>
        <p:sp>
          <p:nvSpPr>
            <p:cNvPr id="16" name="矩形 15">
              <a:extLst>
                <a:ext uri="{FF2B5EF4-FFF2-40B4-BE49-F238E27FC236}">
                  <a16:creationId xmlns:a16="http://schemas.microsoft.com/office/drawing/2014/main" id="{07316C4F-5A73-467F-B2C7-E9AAE715A0BF}"/>
                </a:ext>
              </a:extLst>
            </p:cNvPr>
            <p:cNvSpPr/>
            <p:nvPr/>
          </p:nvSpPr>
          <p:spPr>
            <a:xfrm>
              <a:off x="10352485" y="4581922"/>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027230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11</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854" y="3004281"/>
            <a:ext cx="5328592" cy="3100443"/>
          </a:xfrm>
          <a:prstGeom prst="rect">
            <a:avLst/>
          </a:prstGeom>
        </p:spPr>
      </p:pic>
      <p:sp>
        <p:nvSpPr>
          <p:cNvPr id="10" name="文本框 9"/>
          <p:cNvSpPr txBox="1"/>
          <p:nvPr/>
        </p:nvSpPr>
        <p:spPr>
          <a:xfrm>
            <a:off x="1304636" y="981522"/>
            <a:ext cx="9903138" cy="2031325"/>
          </a:xfrm>
          <a:prstGeom prst="rect">
            <a:avLst/>
          </a:prstGeom>
          <a:noFill/>
        </p:spPr>
        <p:txBody>
          <a:bodyPr wrap="square" rtlCol="0">
            <a:spAutoFit/>
          </a:bodyPr>
          <a:lstStyle/>
          <a:p>
            <a:pPr>
              <a:lnSpc>
                <a:spcPct val="150000"/>
              </a:lnSpc>
            </a:pPr>
            <a:r>
              <a:rPr lang="zh-CN" altLang="en-US" sz="2800" dirty="0" smtClean="0">
                <a:latin typeface="Times New Roman" panose="02020603050405020304" pitchFamily="18" charset="0"/>
              </a:rPr>
              <a:t>对于</a:t>
            </a:r>
            <a:r>
              <a:rPr lang="zh-CN" altLang="en-US" sz="2800" dirty="0">
                <a:latin typeface="Times New Roman" panose="02020603050405020304" pitchFamily="18" charset="0"/>
              </a:rPr>
              <a:t>当前节点</a:t>
            </a:r>
            <a:r>
              <a:rPr lang="en-US" altLang="zh-CN" sz="2800" i="1" dirty="0">
                <a:latin typeface="Times New Roman" panose="02020603050405020304" pitchFamily="18" charset="0"/>
              </a:rPr>
              <a:t>t</a:t>
            </a:r>
            <a:r>
              <a:rPr lang="zh-CN" altLang="en-US" sz="2800" dirty="0">
                <a:latin typeface="Times New Roman" panose="02020603050405020304" pitchFamily="18" charset="0"/>
              </a:rPr>
              <a:t>，</a:t>
            </a:r>
            <a:r>
              <a:rPr lang="en-US" altLang="zh-CN" sz="2800" i="1" dirty="0">
                <a:latin typeface="Times New Roman" panose="02020603050405020304" pitchFamily="18" charset="0"/>
              </a:rPr>
              <a:t>t</a:t>
            </a:r>
            <a:r>
              <a:rPr lang="zh-CN" altLang="en-US" sz="2800" dirty="0">
                <a:latin typeface="Times New Roman" panose="02020603050405020304" pitchFamily="18" charset="0"/>
              </a:rPr>
              <a:t>的子指针</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分为两种情况：</a:t>
            </a:r>
          </a:p>
          <a:p>
            <a:pPr marL="457200" indent="-457200">
              <a:lnSpc>
                <a:spcPct val="150000"/>
              </a:lnSpc>
              <a:buFont typeface="Wingdings" panose="05000000000000000000" pitchFamily="2" charset="2"/>
              <a:buChar char="l"/>
            </a:pPr>
            <a:r>
              <a:rPr lang="en-US" altLang="zh-CN" sz="2800" i="1" dirty="0" smtClean="0">
                <a:latin typeface="Times New Roman" panose="02020603050405020304" pitchFamily="18" charset="0"/>
              </a:rPr>
              <a:t>t</a:t>
            </a:r>
            <a:r>
              <a:rPr lang="en-US" altLang="zh-CN" sz="2800" dirty="0" smtClean="0">
                <a:latin typeface="Times New Roman" panose="02020603050405020304" pitchFamily="18" charset="0"/>
              </a:rPr>
              <a: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不为空：</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的失配指针指向</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-&gt;fail-&gt;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marL="457200" indent="-457200">
              <a:lnSpc>
                <a:spcPct val="150000"/>
              </a:lnSpc>
              <a:buFont typeface="Wingdings" panose="05000000000000000000" pitchFamily="2" charset="2"/>
              <a:buChar char="l"/>
            </a:pPr>
            <a:r>
              <a:rPr lang="en-US" altLang="zh-CN" sz="2800" i="1" dirty="0" smtClean="0">
                <a:latin typeface="Times New Roman" panose="02020603050405020304" pitchFamily="18" charset="0"/>
              </a:rPr>
              <a:t>t</a:t>
            </a:r>
            <a:r>
              <a:rPr lang="en-US" altLang="zh-CN" sz="2800" dirty="0" smtClean="0">
                <a:latin typeface="Times New Roman" panose="02020603050405020304" pitchFamily="18" charset="0"/>
              </a:rPr>
              <a: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为空：</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指向</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-&gt;fail-&gt;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smtClean="0">
                <a:latin typeface="Times New Roman" panose="02020603050405020304" pitchFamily="18" charset="0"/>
              </a:rPr>
              <a:t>。</a:t>
            </a:r>
            <a:endParaRPr lang="zh-CN" altLang="en-US" sz="2800" dirty="0">
              <a:latin typeface="Times New Roman" panose="02020603050405020304" pitchFamily="18" charset="0"/>
            </a:endParaRPr>
          </a:p>
        </p:txBody>
      </p:sp>
      <p:sp>
        <p:nvSpPr>
          <p:cNvPr id="8" name="文本框 7"/>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6844331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946119" y="909514"/>
            <a:ext cx="10071965" cy="5355312"/>
          </a:xfrm>
          <a:prstGeom prst="rect">
            <a:avLst/>
          </a:prstGeom>
          <a:noFill/>
        </p:spPr>
        <p:txBody>
          <a:bodyPr wrap="square" rtlCol="0">
            <a:spAutoFit/>
          </a:bodyPr>
          <a:lstStyle/>
          <a:p>
            <a:pPr indent="457200">
              <a:lnSpc>
                <a:spcPct val="150000"/>
              </a:lnSpc>
            </a:pPr>
            <a:r>
              <a:rPr lang="zh-CN" altLang="en-US" sz="3200" dirty="0">
                <a:solidFill>
                  <a:srgbClr val="319095"/>
                </a:solidFill>
                <a:latin typeface="Arial" panose="020B0604020202020204" pitchFamily="34" charset="0"/>
                <a:ea typeface="黑体" panose="02010609060101010101" pitchFamily="49" charset="-122"/>
                <a:cs typeface="Arial" panose="020B0604020202020204" pitchFamily="34" charset="0"/>
              </a:rPr>
              <a:t>算法步骤：</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）树根入队。</a:t>
            </a:r>
          </a:p>
          <a:p>
            <a:pPr indent="457200">
              <a:lnSpc>
                <a:spcPct val="150000"/>
              </a:lnSpc>
            </a:pP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）若队列不为空，则取队头元素</a:t>
            </a:r>
            <a:r>
              <a:rPr lang="en-US" altLang="zh-CN" sz="2800" i="1" dirty="0">
                <a:latin typeface="Times New Roman" panose="02020603050405020304" pitchFamily="18" charset="0"/>
                <a:cs typeface="Times New Roman" panose="02020603050405020304" pitchFamily="18" charset="0"/>
              </a:rPr>
              <a:t>t</a:t>
            </a:r>
            <a:r>
              <a:rPr lang="zh-CN" altLang="en-US" sz="2800" dirty="0">
                <a:latin typeface="Times New Roman" panose="02020603050405020304" pitchFamily="18" charset="0"/>
                <a:cs typeface="Times New Roman" panose="02020603050405020304" pitchFamily="18" charset="0"/>
              </a:rPr>
              <a:t>并出队，</a:t>
            </a:r>
            <a:r>
              <a:rPr lang="zh-CN" altLang="en-US" sz="2800" dirty="0" smtClean="0">
                <a:latin typeface="Times New Roman" panose="02020603050405020304" pitchFamily="18" charset="0"/>
                <a:cs typeface="Times New Roman" panose="02020603050405020304" pitchFamily="18" charset="0"/>
              </a:rPr>
              <a:t>访问</a:t>
            </a:r>
            <a:r>
              <a:rPr lang="en-US" altLang="zh-CN" sz="2800" i="1" dirty="0" smtClean="0">
                <a:latin typeface="Times New Roman" panose="02020603050405020304" pitchFamily="18" charset="0"/>
                <a:cs typeface="Times New Roman" panose="02020603050405020304" pitchFamily="18" charset="0"/>
              </a:rPr>
              <a:t>t</a:t>
            </a:r>
            <a:r>
              <a:rPr lang="zh-CN" altLang="en-US" sz="2800" dirty="0" smtClean="0">
                <a:latin typeface="Times New Roman" panose="02020603050405020304" pitchFamily="18" charset="0"/>
                <a:cs typeface="Times New Roman" panose="02020603050405020304" pitchFamily="18" charset="0"/>
              </a:rPr>
              <a:t>的</a:t>
            </a:r>
            <a:r>
              <a:rPr lang="zh-CN" altLang="en-US" sz="2800" dirty="0">
                <a:latin typeface="Times New Roman" panose="02020603050405020304" pitchFamily="18" charset="0"/>
                <a:cs typeface="Times New Roman" panose="02020603050405020304" pitchFamily="18" charset="0"/>
              </a:rPr>
              <a:t>每一个子节点</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-&gt;</a:t>
            </a:r>
            <a:r>
              <a:rPr lang="en-US" altLang="zh-CN" sz="2800" dirty="0" err="1">
                <a:latin typeface="Times New Roman" panose="02020603050405020304" pitchFamily="18" charset="0"/>
                <a:cs typeface="Times New Roman" panose="02020603050405020304" pitchFamily="18" charset="0"/>
              </a:rPr>
              <a:t>ch</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a:p>
            <a:pPr marL="1545590" lvl="2" indent="-457200">
              <a:lnSpc>
                <a:spcPct val="150000"/>
              </a:lnSpc>
              <a:buFont typeface="Wingdings" panose="05000000000000000000" pitchFamily="2" charset="2"/>
              <a:buChar char="l"/>
            </a:pP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不为空：</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的失配指针指向</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-&gt;fail-&gt;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a:t>
            </a:r>
            <a:r>
              <a:rPr lang="en-US" altLang="zh-CN" sz="2800" i="1" dirty="0">
                <a:latin typeface="Times New Roman" panose="02020603050405020304" pitchFamily="18" charset="0"/>
              </a:rPr>
              <a:t> </a:t>
            </a:r>
            <a:r>
              <a:rPr lang="zh-CN" altLang="en-US" sz="2800" dirty="0" smtClean="0">
                <a:latin typeface="Times New Roman" panose="02020603050405020304" pitchFamily="18" charset="0"/>
              </a:rPr>
              <a:t>并将</a:t>
            </a:r>
            <a:r>
              <a:rPr lang="en-US" altLang="zh-CN" sz="2800" i="1" dirty="0" smtClean="0">
                <a:latin typeface="Times New Roman" panose="02020603050405020304" pitchFamily="18" charset="0"/>
              </a:rPr>
              <a:t>t</a:t>
            </a:r>
            <a:r>
              <a:rPr lang="en-US" altLang="zh-CN" sz="2800" dirty="0" smtClean="0">
                <a:latin typeface="Times New Roman" panose="02020603050405020304" pitchFamily="18" charset="0"/>
              </a:rPr>
              <a: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 </a:t>
            </a:r>
            <a:r>
              <a:rPr lang="zh-CN" altLang="en-US" sz="2800" dirty="0" smtClean="0">
                <a:latin typeface="Times New Roman" panose="02020603050405020304" pitchFamily="18" charset="0"/>
              </a:rPr>
              <a:t>入队</a:t>
            </a:r>
            <a:r>
              <a:rPr lang="zh-CN" altLang="en-US" sz="2800" dirty="0" smtClean="0">
                <a:latin typeface="Times New Roman" panose="02020603050405020304" pitchFamily="18" charset="0"/>
              </a:rPr>
              <a:t>。</a:t>
            </a:r>
            <a:endParaRPr lang="zh-CN" altLang="en-US" sz="2800" dirty="0">
              <a:latin typeface="Times New Roman" panose="02020603050405020304" pitchFamily="18" charset="0"/>
            </a:endParaRPr>
          </a:p>
          <a:p>
            <a:pPr marL="1545590" lvl="2" indent="-457200">
              <a:lnSpc>
                <a:spcPct val="150000"/>
              </a:lnSpc>
              <a:buFont typeface="Wingdings" panose="05000000000000000000" pitchFamily="2" charset="2"/>
              <a:buChar char="l"/>
            </a:pP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为空：</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指向</a:t>
            </a:r>
            <a:r>
              <a:rPr lang="en-US" altLang="zh-CN" sz="2800" i="1" dirty="0">
                <a:latin typeface="Times New Roman" panose="02020603050405020304" pitchFamily="18" charset="0"/>
              </a:rPr>
              <a:t>t</a:t>
            </a:r>
            <a:r>
              <a:rPr lang="en-US" altLang="zh-CN" sz="2800" dirty="0">
                <a:latin typeface="Times New Roman" panose="02020603050405020304" pitchFamily="18" charset="0"/>
              </a:rPr>
              <a:t>-&gt;fail-&gt;</a:t>
            </a:r>
            <a:r>
              <a:rPr lang="en-US" altLang="zh-CN" sz="2800" dirty="0" err="1">
                <a:latin typeface="Times New Roman" panose="02020603050405020304" pitchFamily="18" charset="0"/>
              </a:rPr>
              <a:t>ch</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p>
          <a:p>
            <a:pPr indent="457200">
              <a:lnSpc>
                <a:spcPct val="150000"/>
              </a:lnSpc>
            </a:pPr>
            <a:r>
              <a:rPr lang="zh-CN" altLang="en-US"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）队空时，算法结束</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grpSp>
        <p:nvGrpSpPr>
          <p:cNvPr id="9" name="组合 8"/>
          <p:cNvGrpSpPr/>
          <p:nvPr/>
        </p:nvGrpSpPr>
        <p:grpSpPr>
          <a:xfrm>
            <a:off x="9869151" y="4581922"/>
            <a:ext cx="2130711" cy="2167675"/>
            <a:chOff x="9462496" y="1644683"/>
            <a:chExt cx="2130711" cy="2167675"/>
          </a:xfrm>
        </p:grpSpPr>
        <p:sp>
          <p:nvSpPr>
            <p:cNvPr id="10" name="文本框 9"/>
            <p:cNvSpPr txBox="1"/>
            <p:nvPr/>
          </p:nvSpPr>
          <p:spPr>
            <a:xfrm>
              <a:off x="9462496" y="3473804"/>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sp>
          <p:nvSpPr>
            <p:cNvPr id="14" name="矩形 13">
              <a:extLst>
                <a:ext uri="{FF2B5EF4-FFF2-40B4-BE49-F238E27FC236}">
                  <a16:creationId xmlns:a16="http://schemas.microsoft.com/office/drawing/2014/main" id="{07316C4F-5A73-467F-B2C7-E9AAE715A0BF}"/>
                </a:ext>
              </a:extLst>
            </p:cNvPr>
            <p:cNvSpPr/>
            <p:nvPr/>
          </p:nvSpPr>
          <p:spPr>
            <a:xfrm>
              <a:off x="9848429" y="1644683"/>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429" y="1966800"/>
              <a:ext cx="1512168" cy="1512168"/>
            </a:xfrm>
            <a:prstGeom prst="rect">
              <a:avLst/>
            </a:prstGeom>
          </p:spPr>
        </p:pic>
      </p:grpSp>
    </p:spTree>
    <p:extLst>
      <p:ext uri="{BB962C8B-B14F-4D97-AF65-F5344CB8AC3E}">
        <p14:creationId xmlns:p14="http://schemas.microsoft.com/office/powerpoint/2010/main" val="40141790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26175571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72588" y="1038429"/>
            <a:ext cx="10263178" cy="3323987"/>
          </a:xfrm>
          <a:prstGeom prst="rect">
            <a:avLst/>
          </a:prstGeom>
          <a:noFill/>
        </p:spPr>
        <p:txBody>
          <a:bodyPr wrap="square" rtlCol="0">
            <a:spAutoFit/>
          </a:bodyPr>
          <a:lstStyle/>
          <a:p>
            <a:pPr indent="457200">
              <a:lnSpc>
                <a:spcPct val="150000"/>
              </a:lnSpc>
            </a:pPr>
            <a:r>
              <a:rPr lang="en-US" altLang="zh-CN" sz="2800" b="1" dirty="0" smtClean="0">
                <a:solidFill>
                  <a:schemeClr val="accent1">
                    <a:lumMod val="50000"/>
                  </a:schemeClr>
                </a:solidFill>
                <a:latin typeface="Times New Roman" panose="02020603050405020304" pitchFamily="18" charset="0"/>
              </a:rPr>
              <a:t>3</a:t>
            </a:r>
            <a:r>
              <a:rPr lang="zh-CN" altLang="en-US" sz="2800" b="1" dirty="0">
                <a:solidFill>
                  <a:schemeClr val="accent1">
                    <a:lumMod val="50000"/>
                  </a:schemeClr>
                </a:solidFill>
                <a:latin typeface="Times New Roman" panose="02020603050405020304" pitchFamily="18" charset="0"/>
              </a:rPr>
              <a:t>．模式匹配</a:t>
            </a:r>
          </a:p>
          <a:p>
            <a:pPr indent="457200">
              <a:lnSpc>
                <a:spcPct val="150000"/>
              </a:lnSpc>
            </a:pPr>
            <a:r>
              <a:rPr lang="zh-CN" altLang="en-US" sz="2800" dirty="0" smtClean="0">
                <a:latin typeface="Times New Roman" panose="02020603050405020304" pitchFamily="18" charset="0"/>
              </a:rPr>
              <a:t> 模式匹配</a:t>
            </a:r>
            <a:r>
              <a:rPr lang="zh-CN" altLang="en-US" sz="2800" dirty="0">
                <a:latin typeface="Times New Roman" panose="02020603050405020304" pitchFamily="18" charset="0"/>
              </a:rPr>
              <a:t>指从树根开始处理模式串的每个字符，沿着当前字符的 </a:t>
            </a:r>
            <a:r>
              <a:rPr lang="en-US" altLang="zh-CN" sz="2800" dirty="0">
                <a:latin typeface="Times New Roman" panose="02020603050405020304" pitchFamily="18" charset="0"/>
              </a:rPr>
              <a:t>fail </a:t>
            </a:r>
            <a:r>
              <a:rPr lang="zh-CN" altLang="en-US" sz="2800" dirty="0">
                <a:latin typeface="Times New Roman" panose="02020603050405020304" pitchFamily="18" charset="0"/>
              </a:rPr>
              <a:t>指针，一直遍历到</a:t>
            </a:r>
            <a:r>
              <a:rPr lang="en-US" altLang="zh-CN" sz="2800" dirty="0">
                <a:latin typeface="Times New Roman" panose="02020603050405020304" pitchFamily="18" charset="0"/>
              </a:rPr>
              <a:t>u-&gt;count=-1</a:t>
            </a:r>
            <a:r>
              <a:rPr lang="zh-CN" altLang="en-US" sz="2800" dirty="0">
                <a:latin typeface="Times New Roman" panose="02020603050405020304" pitchFamily="18" charset="0"/>
              </a:rPr>
              <a:t>为止，在遍历过程中累加这些节点的</a:t>
            </a:r>
            <a:r>
              <a:rPr lang="en-US" altLang="zh-CN" sz="2800" dirty="0">
                <a:latin typeface="Times New Roman" panose="02020603050405020304" pitchFamily="18" charset="0"/>
              </a:rPr>
              <a:t>u-&gt;count</a:t>
            </a:r>
            <a:r>
              <a:rPr lang="zh-CN" altLang="en-US" sz="2800" dirty="0">
                <a:latin typeface="Times New Roman" panose="02020603050405020304" pitchFamily="18" charset="0"/>
              </a:rPr>
              <a:t>，累加后将节点标记为</a:t>
            </a:r>
            <a:r>
              <a:rPr lang="en-US" altLang="zh-CN" sz="2800" dirty="0">
                <a:latin typeface="Times New Roman" panose="02020603050405020304" pitchFamily="18" charset="0"/>
              </a:rPr>
              <a:t>u-&gt;count=–1</a:t>
            </a:r>
            <a:r>
              <a:rPr lang="zh-CN" altLang="en-US" sz="2800" dirty="0">
                <a:latin typeface="Times New Roman" panose="02020603050405020304" pitchFamily="18" charset="0"/>
              </a:rPr>
              <a:t>，避免重复统计。</a:t>
            </a:r>
            <a:r>
              <a:rPr lang="en-US" altLang="zh-CN" sz="2800" dirty="0">
                <a:latin typeface="Times New Roman" panose="02020603050405020304" pitchFamily="18" charset="0"/>
              </a:rPr>
              <a:t>u-&gt;count</a:t>
            </a:r>
            <a:r>
              <a:rPr lang="zh-CN" altLang="en-US" sz="2800" dirty="0">
                <a:latin typeface="Times New Roman" panose="02020603050405020304" pitchFamily="18" charset="0"/>
              </a:rPr>
              <a:t>大于或等于</a:t>
            </a:r>
            <a:r>
              <a:rPr lang="en-US" altLang="zh-CN" sz="2800" dirty="0">
                <a:latin typeface="Times New Roman" panose="02020603050405020304" pitchFamily="18" charset="0"/>
              </a:rPr>
              <a:t>1</a:t>
            </a:r>
            <a:r>
              <a:rPr lang="zh-CN" altLang="en-US" sz="2800" dirty="0">
                <a:latin typeface="Times New Roman" panose="02020603050405020304" pitchFamily="18" charset="0"/>
              </a:rPr>
              <a:t>的节点都是可以匹配的节点。</a:t>
            </a: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36585620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982638" y="1114125"/>
            <a:ext cx="10432006" cy="656846"/>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例如</a:t>
            </a:r>
            <a:r>
              <a:rPr lang="zh-CN" altLang="en-US" sz="2800" dirty="0">
                <a:latin typeface="Times New Roman" panose="02020603050405020304" pitchFamily="18" charset="0"/>
                <a:cs typeface="Times New Roman" panose="02020603050405020304" pitchFamily="18" charset="0"/>
              </a:rPr>
              <a:t>，在字符串</a:t>
            </a:r>
            <a:r>
              <a:rPr lang="en-US" altLang="zh-CN" sz="2800" dirty="0" err="1">
                <a:latin typeface="Times New Roman" panose="02020603050405020304" pitchFamily="18" charset="0"/>
                <a:cs typeface="Times New Roman" panose="02020603050405020304" pitchFamily="18" charset="0"/>
              </a:rPr>
              <a:t>shers</a:t>
            </a:r>
            <a:r>
              <a:rPr lang="zh-CN" altLang="en-US" sz="2800" dirty="0">
                <a:latin typeface="Times New Roman" panose="02020603050405020304" pitchFamily="18" charset="0"/>
                <a:cs typeface="Times New Roman" panose="02020603050405020304" pitchFamily="18" charset="0"/>
              </a:rPr>
              <a:t>中包含了几个单词？</a:t>
            </a:r>
            <a:endParaRPr lang="zh-CN" altLang="zh-CN" sz="28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894" y="2087886"/>
            <a:ext cx="5616624" cy="3323506"/>
          </a:xfrm>
          <a:prstGeom prst="rect">
            <a:avLst/>
          </a:prstGeom>
        </p:spPr>
      </p:pic>
      <p:sp>
        <p:nvSpPr>
          <p:cNvPr id="14" name="文本框 13"/>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29568674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16</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642732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17</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863887" y="973386"/>
            <a:ext cx="9842193" cy="4616648"/>
          </a:xfrm>
          <a:prstGeom prst="rect">
            <a:avLst/>
          </a:prstGeom>
          <a:noFill/>
        </p:spPr>
        <p:txBody>
          <a:bodyPr wrap="square" rtlCol="0">
            <a:spAutoFit/>
          </a:bodyPr>
          <a:lstStyle/>
          <a:p>
            <a:pPr indent="457200">
              <a:lnSpc>
                <a:spcPct val="150000"/>
              </a:lnSpc>
            </a:pPr>
            <a:r>
              <a:rPr lang="zh-CN" altLang="en-US" sz="2800" b="1" dirty="0" smtClean="0">
                <a:solidFill>
                  <a:schemeClr val="accent1">
                    <a:lumMod val="50000"/>
                  </a:schemeClr>
                </a:solidFill>
                <a:latin typeface="黑体" panose="02010609060101010101" pitchFamily="49" charset="-122"/>
                <a:ea typeface="黑体" panose="02010609060101010101" pitchFamily="49" charset="-122"/>
              </a:rPr>
              <a:t> 性能分析</a:t>
            </a:r>
            <a:endParaRPr lang="en-US" altLang="zh-CN" sz="2800" b="1" dirty="0" smtClean="0">
              <a:solidFill>
                <a:schemeClr val="accent1">
                  <a:lumMod val="50000"/>
                </a:schemeClr>
              </a:solidFill>
              <a:latin typeface="黑体" panose="02010609060101010101" pitchFamily="49" charset="-122"/>
              <a:ea typeface="黑体" panose="02010609060101010101" pitchFamily="49" charset="-122"/>
            </a:endParaRPr>
          </a:p>
          <a:p>
            <a:pPr marL="0" lvl="1" indent="457200">
              <a:lnSpc>
                <a:spcPct val="150000"/>
              </a:lnSpc>
            </a:pPr>
            <a:r>
              <a:rPr lang="zh-CN" altLang="en-US" sz="2800" dirty="0" smtClean="0">
                <a:latin typeface="Times New Roman" panose="02020603050405020304" pitchFamily="18" charset="0"/>
                <a:cs typeface="Times New Roman" panose="02020603050405020304" pitchFamily="18" charset="0"/>
              </a:rPr>
              <a:t>  给定</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个单词和一段包含</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个字符的文章，求有多少个单词在文章里出现过</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0" lvl="1" indent="457200">
              <a:lnSpc>
                <a:spcPct val="150000"/>
              </a:lnSpc>
            </a:pPr>
            <a:r>
              <a:rPr lang="en-US" altLang="zh-CN" sz="2800"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若使</a:t>
            </a:r>
            <a:r>
              <a:rPr lang="zh-CN" altLang="en-US" sz="2800" dirty="0">
                <a:latin typeface="Times New Roman" panose="02020603050405020304" pitchFamily="18" charset="0"/>
                <a:cs typeface="Times New Roman" panose="02020603050405020304" pitchFamily="18" charset="0"/>
              </a:rPr>
              <a:t>用</a:t>
            </a:r>
            <a:r>
              <a:rPr lang="en-US" altLang="zh-CN" sz="2800" dirty="0">
                <a:latin typeface="Times New Roman" panose="02020603050405020304" pitchFamily="18" charset="0"/>
                <a:cs typeface="Times New Roman" panose="02020603050405020304" pitchFamily="18" charset="0"/>
              </a:rPr>
              <a:t>KMP</a:t>
            </a:r>
            <a:r>
              <a:rPr lang="zh-CN" altLang="en-US" sz="2800" dirty="0">
                <a:latin typeface="Times New Roman" panose="02020603050405020304" pitchFamily="18" charset="0"/>
                <a:cs typeface="Times New Roman" panose="02020603050405020304" pitchFamily="18" charset="0"/>
              </a:rPr>
              <a:t>算法，则每个模式串</a:t>
            </a:r>
            <a:r>
              <a:rPr lang="en-US" altLang="zh-CN" sz="2800" i="1" dirty="0" err="1">
                <a:latin typeface="Times New Roman" panose="02020603050405020304" pitchFamily="18" charset="0"/>
                <a:cs typeface="Times New Roman" panose="02020603050405020304" pitchFamily="18" charset="0"/>
              </a:rPr>
              <a:t>T</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都要与主串</a:t>
            </a:r>
            <a:r>
              <a:rPr lang="en-US" altLang="zh-CN" sz="2800" i="1" dirty="0">
                <a:latin typeface="Times New Roman" panose="02020603050405020304" pitchFamily="18" charset="0"/>
                <a:cs typeface="Times New Roman" panose="02020603050405020304" pitchFamily="18" charset="0"/>
              </a:rPr>
              <a:t>S</a:t>
            </a:r>
            <a:r>
              <a:rPr lang="zh-CN" altLang="en-US" sz="2800" dirty="0">
                <a:latin typeface="Times New Roman" panose="02020603050405020304" pitchFamily="18" charset="0"/>
                <a:cs typeface="Times New Roman" panose="02020603050405020304" pitchFamily="18" charset="0"/>
              </a:rPr>
              <a:t>进行一次匹配，总时间复杂度为</a:t>
            </a:r>
            <a:r>
              <a:rPr lang="en-US" altLang="zh-CN" sz="2800" i="1" dirty="0" smtClean="0">
                <a:latin typeface="Times New Roman" panose="02020603050405020304" pitchFamily="18" charset="0"/>
                <a:cs typeface="Times New Roman" panose="02020603050405020304" pitchFamily="18" charset="0"/>
              </a:rPr>
              <a:t>O</a:t>
            </a:r>
            <a:r>
              <a:rPr lang="en-US" altLang="zh-CN" sz="2800" dirty="0"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n</a:t>
            </a:r>
            <a:r>
              <a:rPr lang="en-US" altLang="zh-CN" sz="2000" dirty="0" err="1"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k</a:t>
            </a:r>
            <a:r>
              <a:rPr lang="en-US" altLang="zh-CN" sz="2800" dirty="0" err="1"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，其中</a:t>
            </a:r>
            <a:r>
              <a:rPr lang="en-US" altLang="zh-CN" sz="2800" i="1"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为主串</a:t>
            </a:r>
            <a:r>
              <a:rPr lang="en-US" altLang="zh-CN" sz="2800" i="1" dirty="0">
                <a:latin typeface="Times New Roman" panose="02020603050405020304" pitchFamily="18" charset="0"/>
                <a:cs typeface="Times New Roman" panose="02020603050405020304" pitchFamily="18" charset="0"/>
              </a:rPr>
              <a:t>S</a:t>
            </a:r>
            <a:r>
              <a:rPr lang="zh-CN" altLang="en-US" sz="2800" dirty="0">
                <a:latin typeface="Times New Roman" panose="02020603050405020304" pitchFamily="18" charset="0"/>
                <a:cs typeface="Times New Roman" panose="02020603050405020304" pitchFamily="18" charset="0"/>
              </a:rPr>
              <a:t>的长度，</a:t>
            </a:r>
            <a:r>
              <a:rPr lang="en-US" altLang="zh-CN" sz="2800" i="1" dirty="0">
                <a:latin typeface="Times New Roman" panose="02020603050405020304" pitchFamily="18" charset="0"/>
                <a:cs typeface="Times New Roman" panose="02020603050405020304" pitchFamily="18" charset="0"/>
              </a:rPr>
              <a:t>m</a:t>
            </a:r>
            <a:r>
              <a:rPr lang="zh-CN" altLang="en-US" sz="2800" dirty="0">
                <a:latin typeface="Times New Roman" panose="02020603050405020304" pitchFamily="18" charset="0"/>
                <a:cs typeface="Times New Roman" panose="02020603050405020304" pitchFamily="18" charset="0"/>
              </a:rPr>
              <a:t>为模式串</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T</a:t>
            </a:r>
            <a:r>
              <a:rPr lang="en-US" altLang="zh-CN" sz="2800" i="1" baseline="-25000" dirty="0" err="1">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的长度之和，</a:t>
            </a:r>
            <a:r>
              <a:rPr lang="en-US" altLang="zh-CN" sz="2800" i="1" dirty="0">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为模式串的个数。而采用</a:t>
            </a:r>
            <a:r>
              <a:rPr lang="en-US" altLang="zh-CN" sz="2800" dirty="0">
                <a:latin typeface="Times New Roman" panose="02020603050405020304" pitchFamily="18" charset="0"/>
                <a:cs typeface="Times New Roman" panose="02020603050405020304" pitchFamily="18" charset="0"/>
              </a:rPr>
              <a:t>AC</a:t>
            </a:r>
            <a:r>
              <a:rPr lang="zh-CN" altLang="en-US" sz="2800" dirty="0">
                <a:latin typeface="Times New Roman" panose="02020603050405020304" pitchFamily="18" charset="0"/>
                <a:cs typeface="Times New Roman" panose="02020603050405020304" pitchFamily="18" charset="0"/>
              </a:rPr>
              <a:t>自动机，时间复杂度只需</a:t>
            </a:r>
            <a:r>
              <a:rPr lang="en-US" altLang="zh-CN" sz="2800" i="1" dirty="0">
                <a:latin typeface="Times New Roman" panose="02020603050405020304" pitchFamily="18" charset="0"/>
                <a:cs typeface="Times New Roman" panose="02020603050405020304" pitchFamily="18" charset="0"/>
              </a:rPr>
              <a:t>O</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p:txBody>
      </p:sp>
      <p:sp>
        <p:nvSpPr>
          <p:cNvPr id="8" name="文本框 7"/>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grpSp>
        <p:nvGrpSpPr>
          <p:cNvPr id="15" name="组合 14"/>
          <p:cNvGrpSpPr/>
          <p:nvPr/>
        </p:nvGrpSpPr>
        <p:grpSpPr>
          <a:xfrm>
            <a:off x="9911630" y="4581922"/>
            <a:ext cx="2130711" cy="2167675"/>
            <a:chOff x="9966552" y="4581922"/>
            <a:chExt cx="2130711" cy="2167675"/>
          </a:xfrm>
        </p:grpSpPr>
        <p:sp>
          <p:nvSpPr>
            <p:cNvPr id="16" name="文本框 15"/>
            <p:cNvSpPr txBox="1"/>
            <p:nvPr/>
          </p:nvSpPr>
          <p:spPr>
            <a:xfrm>
              <a:off x="9966552" y="6411043"/>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670" y="4908167"/>
              <a:ext cx="1512168" cy="1512168"/>
            </a:xfrm>
            <a:prstGeom prst="rect">
              <a:avLst/>
            </a:prstGeom>
          </p:spPr>
        </p:pic>
        <p:sp>
          <p:nvSpPr>
            <p:cNvPr id="18" name="矩形 17">
              <a:extLst>
                <a:ext uri="{FF2B5EF4-FFF2-40B4-BE49-F238E27FC236}">
                  <a16:creationId xmlns:a16="http://schemas.microsoft.com/office/drawing/2014/main" id="{07316C4F-5A73-467F-B2C7-E9AAE715A0BF}"/>
                </a:ext>
              </a:extLst>
            </p:cNvPr>
            <p:cNvSpPr/>
            <p:nvPr/>
          </p:nvSpPr>
          <p:spPr>
            <a:xfrm>
              <a:off x="10352485" y="4581922"/>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1182600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18</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195" y="945611"/>
            <a:ext cx="10058400" cy="5534816"/>
          </a:xfrm>
          <a:prstGeom prst="rect">
            <a:avLst/>
          </a:prstGeom>
        </p:spPr>
      </p:pic>
      <p:sp>
        <p:nvSpPr>
          <p:cNvPr id="8" name="文本框 7"/>
          <p:cNvSpPr txBox="1"/>
          <p:nvPr/>
        </p:nvSpPr>
        <p:spPr>
          <a:xfrm>
            <a:off x="854274" y="193148"/>
            <a:ext cx="5312940"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进阶篇刷题图谱</a:t>
            </a:r>
          </a:p>
        </p:txBody>
      </p:sp>
      <p:sp>
        <p:nvSpPr>
          <p:cNvPr id="3" name="矩形 2"/>
          <p:cNvSpPr/>
          <p:nvPr/>
        </p:nvSpPr>
        <p:spPr>
          <a:xfrm>
            <a:off x="291946" y="5878066"/>
            <a:ext cx="5452134" cy="553998"/>
          </a:xfrm>
          <a:prstGeom prst="rect">
            <a:avLst/>
          </a:prstGeom>
        </p:spPr>
        <p:txBody>
          <a:bodyPr wrap="none">
            <a:spAutoFit/>
          </a:bodyPr>
          <a:lstStyle/>
          <a:p>
            <a:pPr indent="647700">
              <a:lnSpc>
                <a:spcPct val="150000"/>
              </a:lnSpc>
            </a:pPr>
            <a:r>
              <a:rPr lang="zh-CN" altLang="en-US" sz="2000" dirty="0">
                <a:latin typeface="Times New Roman" panose="02020603050405020304" pitchFamily="18" charset="0"/>
              </a:rPr>
              <a:t>进阶</a:t>
            </a:r>
            <a:r>
              <a:rPr lang="zh-CN" altLang="en-US" sz="2000" dirty="0" smtClean="0">
                <a:latin typeface="Times New Roman" panose="02020603050405020304" pitchFamily="18" charset="0"/>
              </a:rPr>
              <a:t>篇题单：</a:t>
            </a:r>
            <a:r>
              <a:rPr lang="en-US" altLang="zh-CN" sz="2000" dirty="0">
                <a:latin typeface="Times New Roman" panose="02020603050405020304" pitchFamily="18" charset="0"/>
              </a:rPr>
              <a:t>https://vjudge.net/article/2642</a:t>
            </a:r>
          </a:p>
        </p:txBody>
      </p:sp>
      <p:grpSp>
        <p:nvGrpSpPr>
          <p:cNvPr id="9" name="组合 8"/>
          <p:cNvGrpSpPr/>
          <p:nvPr/>
        </p:nvGrpSpPr>
        <p:grpSpPr>
          <a:xfrm>
            <a:off x="9869151" y="4581922"/>
            <a:ext cx="2130711" cy="2167675"/>
            <a:chOff x="9462496" y="1644683"/>
            <a:chExt cx="2130711" cy="2167675"/>
          </a:xfrm>
        </p:grpSpPr>
        <p:sp>
          <p:nvSpPr>
            <p:cNvPr id="10" name="文本框 9"/>
            <p:cNvSpPr txBox="1"/>
            <p:nvPr/>
          </p:nvSpPr>
          <p:spPr>
            <a:xfrm>
              <a:off x="9462496" y="3473804"/>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sp>
          <p:nvSpPr>
            <p:cNvPr id="11" name="矩形 10">
              <a:extLst>
                <a:ext uri="{FF2B5EF4-FFF2-40B4-BE49-F238E27FC236}">
                  <a16:creationId xmlns:a16="http://schemas.microsoft.com/office/drawing/2014/main" id="{07316C4F-5A73-467F-B2C7-E9AAE715A0BF}"/>
                </a:ext>
              </a:extLst>
            </p:cNvPr>
            <p:cNvSpPr/>
            <p:nvPr/>
          </p:nvSpPr>
          <p:spPr>
            <a:xfrm>
              <a:off x="9848429" y="1644683"/>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8429" y="1966800"/>
              <a:ext cx="1512168" cy="1512168"/>
            </a:xfrm>
            <a:prstGeom prst="rect">
              <a:avLst/>
            </a:prstGeom>
          </p:spPr>
        </p:pic>
      </p:grpSp>
    </p:spTree>
    <p:extLst>
      <p:ext uri="{BB962C8B-B14F-4D97-AF65-F5344CB8AC3E}">
        <p14:creationId xmlns:p14="http://schemas.microsoft.com/office/powerpoint/2010/main" val="16050723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2</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981" y="1629594"/>
            <a:ext cx="4077866" cy="4077866"/>
          </a:xfrm>
          <a:prstGeom prst="rect">
            <a:avLst/>
          </a:prstGeom>
        </p:spPr>
      </p:pic>
      <p:cxnSp>
        <p:nvCxnSpPr>
          <p:cNvPr id="13" name="直接连接符 12"/>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4" name="燕尾形 13"/>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854274" y="193148"/>
            <a:ext cx="5240932"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入门篇、进阶篇</a:t>
            </a:r>
          </a:p>
        </p:txBody>
      </p:sp>
      <p:grpSp>
        <p:nvGrpSpPr>
          <p:cNvPr id="16" name="组合 15"/>
          <p:cNvGrpSpPr/>
          <p:nvPr/>
        </p:nvGrpSpPr>
        <p:grpSpPr>
          <a:xfrm>
            <a:off x="5375126" y="1877036"/>
            <a:ext cx="5832648" cy="3573745"/>
            <a:chOff x="5375126" y="1877036"/>
            <a:chExt cx="5832648" cy="3573745"/>
          </a:xfrm>
          <a:scene3d>
            <a:camera prst="orthographicFront">
              <a:rot lat="0" lon="0" rev="0"/>
            </a:camera>
            <a:lightRig rig="glow" dir="t">
              <a:rot lat="0" lon="0" rev="14100000"/>
            </a:lightRig>
          </a:scene3d>
        </p:grpSpPr>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b="70607"/>
            <a:stretch/>
          </p:blipFill>
          <p:spPr>
            <a:xfrm>
              <a:off x="5375126" y="1890678"/>
              <a:ext cx="2947175" cy="2014960"/>
            </a:xfrm>
            <a:prstGeom prst="rect">
              <a:avLst/>
            </a:prstGeom>
            <a:ln>
              <a:noFill/>
            </a:ln>
            <a:effectLst/>
            <a:sp3d prstMaterial="softEdge">
              <a:bevelT w="127000" prst="artDeco"/>
            </a:sp3d>
          </p:spPr>
        </p:pic>
        <p:pic>
          <p:nvPicPr>
            <p:cNvPr id="18" name="图片 17"/>
            <p:cNvPicPr>
              <a:picLocks noChangeAspect="1"/>
            </p:cNvPicPr>
            <p:nvPr/>
          </p:nvPicPr>
          <p:blipFill rotWithShape="1">
            <a:blip r:embed="rId5" cstate="print">
              <a:extLst>
                <a:ext uri="{28A0092B-C50C-407E-A947-70E740481C1C}">
                  <a14:useLocalDpi xmlns:a14="http://schemas.microsoft.com/office/drawing/2010/main" val="0"/>
                </a:ext>
              </a:extLst>
            </a:blip>
            <a:srcRect t="1741" b="67614"/>
            <a:stretch/>
          </p:blipFill>
          <p:spPr>
            <a:xfrm>
              <a:off x="8322301" y="1877036"/>
              <a:ext cx="2885473" cy="2028602"/>
            </a:xfrm>
            <a:prstGeom prst="rect">
              <a:avLst/>
            </a:prstGeom>
            <a:ln>
              <a:noFill/>
            </a:ln>
            <a:effectLst/>
            <a:sp3d prstMaterial="softEdge">
              <a:bevelT w="127000" prst="artDeco"/>
            </a:sp3d>
          </p:spPr>
        </p:pic>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l="4029" t="62984" r="4313" b="21270"/>
            <a:stretch/>
          </p:blipFill>
          <p:spPr>
            <a:xfrm>
              <a:off x="5375126" y="3904445"/>
              <a:ext cx="5832648" cy="1546336"/>
            </a:xfrm>
            <a:prstGeom prst="rect">
              <a:avLst/>
            </a:prstGeom>
            <a:ln>
              <a:noFill/>
            </a:ln>
            <a:effectLst/>
            <a:sp3d prstMaterial="softEdge">
              <a:bevelT w="127000" prst="artDeco"/>
            </a:sp3d>
          </p:spPr>
        </p:pic>
      </p:grpSp>
    </p:spTree>
    <p:extLst>
      <p:ext uri="{BB962C8B-B14F-4D97-AF65-F5344CB8AC3E}">
        <p14:creationId xmlns:p14="http://schemas.microsoft.com/office/powerpoint/2010/main" val="3659211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910630" y="193148"/>
            <a:ext cx="3888432"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算法训练营</a:t>
            </a: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进阶篇</a:t>
            </a:r>
          </a:p>
        </p:txBody>
      </p:sp>
      <p:sp>
        <p:nvSpPr>
          <p:cNvPr id="12"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3</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8702" y="968395"/>
            <a:ext cx="7200800" cy="5781202"/>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l="4119" t="3472" r="3612" b="2074"/>
          <a:stretch/>
        </p:blipFill>
        <p:spPr>
          <a:xfrm>
            <a:off x="9627046" y="980357"/>
            <a:ext cx="2343287" cy="3408417"/>
          </a:xfrm>
          <a:prstGeom prst="rect">
            <a:avLst/>
          </a:prstGeom>
        </p:spPr>
      </p:pic>
      <p:grpSp>
        <p:nvGrpSpPr>
          <p:cNvPr id="17" name="组合 16"/>
          <p:cNvGrpSpPr/>
          <p:nvPr/>
        </p:nvGrpSpPr>
        <p:grpSpPr>
          <a:xfrm>
            <a:off x="9869151" y="4581922"/>
            <a:ext cx="2130711" cy="2167675"/>
            <a:chOff x="9462496" y="1644683"/>
            <a:chExt cx="2130711" cy="2167675"/>
          </a:xfrm>
        </p:grpSpPr>
        <p:sp>
          <p:nvSpPr>
            <p:cNvPr id="18" name="文本框 17"/>
            <p:cNvSpPr txBox="1"/>
            <p:nvPr/>
          </p:nvSpPr>
          <p:spPr>
            <a:xfrm>
              <a:off x="9462496" y="3473804"/>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sp>
          <p:nvSpPr>
            <p:cNvPr id="19" name="矩形 18">
              <a:extLst>
                <a:ext uri="{FF2B5EF4-FFF2-40B4-BE49-F238E27FC236}">
                  <a16:creationId xmlns:a16="http://schemas.microsoft.com/office/drawing/2014/main" id="{07316C4F-5A73-467F-B2C7-E9AAE715A0BF}"/>
                </a:ext>
              </a:extLst>
            </p:cNvPr>
            <p:cNvSpPr/>
            <p:nvPr/>
          </p:nvSpPr>
          <p:spPr>
            <a:xfrm>
              <a:off x="9848429" y="1644683"/>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8429" y="1966800"/>
              <a:ext cx="1512168" cy="1512168"/>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4</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9911630" y="4581922"/>
            <a:ext cx="2130711" cy="2167675"/>
            <a:chOff x="9966552" y="4581922"/>
            <a:chExt cx="2130711" cy="2167675"/>
          </a:xfrm>
        </p:grpSpPr>
        <p:sp>
          <p:nvSpPr>
            <p:cNvPr id="14" name="文本框 13"/>
            <p:cNvSpPr txBox="1"/>
            <p:nvPr/>
          </p:nvSpPr>
          <p:spPr>
            <a:xfrm>
              <a:off x="9966552" y="6411043"/>
              <a:ext cx="2130711" cy="338554"/>
            </a:xfrm>
            <a:prstGeom prst="rect">
              <a:avLst/>
            </a:prstGeom>
            <a:noFill/>
          </p:spPr>
          <p:txBody>
            <a:bodyPr wrap="none" rtlCol="0" anchor="t">
              <a:spAutoFit/>
            </a:bodyPr>
            <a:lstStyle/>
            <a:p>
              <a:pPr algn="ct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QQ</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群：</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1029262418</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670" y="4908167"/>
              <a:ext cx="1512168" cy="1512168"/>
            </a:xfrm>
            <a:prstGeom prst="rect">
              <a:avLst/>
            </a:prstGeom>
          </p:spPr>
        </p:pic>
        <p:sp>
          <p:nvSpPr>
            <p:cNvPr id="16" name="矩形 15">
              <a:extLst>
                <a:ext uri="{FF2B5EF4-FFF2-40B4-BE49-F238E27FC236}">
                  <a16:creationId xmlns:a16="http://schemas.microsoft.com/office/drawing/2014/main" id="{07316C4F-5A73-467F-B2C7-E9AAE715A0BF}"/>
                </a:ext>
              </a:extLst>
            </p:cNvPr>
            <p:cNvSpPr/>
            <p:nvPr/>
          </p:nvSpPr>
          <p:spPr>
            <a:xfrm>
              <a:off x="10352485" y="4581922"/>
              <a:ext cx="1359345" cy="369332"/>
            </a:xfrm>
            <a:prstGeom prst="rect">
              <a:avLst/>
            </a:prstGeom>
          </p:spPr>
          <p:txBody>
            <a:bodyPr wrap="square">
              <a:spAutoFit/>
            </a:bodyPr>
            <a:lstStyle/>
            <a:p>
              <a:pPr algn="ctr"/>
              <a:r>
                <a:rPr lang="zh-CN" altLang="en-US" sz="1800" dirty="0" smtClean="0">
                  <a:latin typeface="Times New Roman" panose="02020603050405020304" pitchFamily="18" charset="0"/>
                  <a:ea typeface="宋体" panose="02010600030101010101" pitchFamily="2" charset="-122"/>
                </a:rPr>
                <a:t>扫码购书</a:t>
              </a:r>
              <a:endParaRPr lang="zh-CN" altLang="en-US" sz="1800" dirty="0">
                <a:latin typeface="Times New Roman" panose="02020603050405020304" pitchFamily="18" charset="0"/>
                <a:ea typeface="宋体" panose="02010600030101010101" pitchFamily="2" charset="-122"/>
              </a:endParaRPr>
            </a:p>
          </p:txBody>
        </p:sp>
      </p:grpSp>
      <p:sp>
        <p:nvSpPr>
          <p:cNvPr id="12" name="文本框 11"/>
          <p:cNvSpPr txBox="1"/>
          <p:nvPr/>
        </p:nvSpPr>
        <p:spPr>
          <a:xfrm>
            <a:off x="854274" y="1063541"/>
            <a:ext cx="9849444" cy="3970318"/>
          </a:xfrm>
          <a:prstGeom prst="rect">
            <a:avLst/>
          </a:prstGeom>
          <a:noFill/>
        </p:spPr>
        <p:txBody>
          <a:bodyPr wrap="square" rtlCol="0">
            <a:spAutoFit/>
          </a:bodyPr>
          <a:lstStyle/>
          <a:p>
            <a:pPr indent="457200">
              <a:lnSpc>
                <a:spcPct val="150000"/>
              </a:lnSpc>
            </a:pP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AC</a:t>
            </a:r>
            <a:r>
              <a:rPr lang="zh-CN" altLang="en-US" sz="2800" dirty="0" smtClean="0">
                <a:latin typeface="Times New Roman" panose="02020603050405020304" pitchFamily="18" charset="0"/>
                <a:cs typeface="Times New Roman" panose="02020603050405020304" pitchFamily="18" charset="0"/>
              </a:rPr>
              <a:t>自动机是</a:t>
            </a:r>
            <a:r>
              <a:rPr lang="en-US" altLang="zh-CN" sz="2800" dirty="0" smtClean="0">
                <a:latin typeface="Times New Roman" panose="02020603050405020304" pitchFamily="18" charset="0"/>
                <a:cs typeface="Times New Roman" panose="02020603050405020304" pitchFamily="18" charset="0"/>
              </a:rPr>
              <a:t>KMP</a:t>
            </a:r>
            <a:r>
              <a:rPr lang="zh-CN" altLang="en-US" sz="2800" dirty="0">
                <a:latin typeface="Times New Roman" panose="02020603050405020304" pitchFamily="18" charset="0"/>
                <a:cs typeface="Times New Roman" panose="02020603050405020304" pitchFamily="18" charset="0"/>
              </a:rPr>
              <a:t>算法和</a:t>
            </a:r>
            <a:r>
              <a:rPr lang="en-US" altLang="zh-CN" sz="2800" dirty="0" err="1">
                <a:latin typeface="Times New Roman" panose="02020603050405020304" pitchFamily="18" charset="0"/>
                <a:cs typeface="Times New Roman" panose="02020603050405020304" pitchFamily="18" charset="0"/>
              </a:rPr>
              <a:t>Trie</a:t>
            </a:r>
            <a:r>
              <a:rPr lang="zh-CN" altLang="en-US" sz="2800" dirty="0" smtClean="0">
                <a:latin typeface="Times New Roman" panose="02020603050405020304" pitchFamily="18" charset="0"/>
                <a:cs typeface="Times New Roman" panose="02020603050405020304" pitchFamily="18" charset="0"/>
              </a:rPr>
              <a:t>树的结合</a:t>
            </a:r>
            <a:r>
              <a:rPr lang="zh-CN" altLang="en-US" sz="2800" dirty="0" smtClean="0">
                <a:latin typeface="Times New Roman" panose="02020603050405020304" pitchFamily="18" charset="0"/>
                <a:cs typeface="Times New Roman" panose="02020603050405020304" pitchFamily="18" charset="0"/>
              </a:rPr>
              <a:t>，是经典的多模匹配算法。首先将多</a:t>
            </a:r>
            <a:r>
              <a:rPr lang="zh-CN" altLang="en-US" sz="2800" dirty="0">
                <a:latin typeface="Times New Roman" panose="02020603050405020304" pitchFamily="18" charset="0"/>
                <a:cs typeface="Times New Roman" panose="02020603050405020304" pitchFamily="18" charset="0"/>
              </a:rPr>
              <a:t>个模式串构建一棵字典树，然后在字典树</a:t>
            </a:r>
            <a:r>
              <a:rPr lang="zh-CN" altLang="en-US" sz="2800" dirty="0" smtClean="0">
                <a:latin typeface="Times New Roman" panose="02020603050405020304" pitchFamily="18" charset="0"/>
                <a:cs typeface="Times New Roman" panose="02020603050405020304" pitchFamily="18" charset="0"/>
              </a:rPr>
              <a:t>上添加失配</a:t>
            </a:r>
            <a:r>
              <a:rPr lang="zh-CN" altLang="en-US" sz="2800" dirty="0">
                <a:latin typeface="Times New Roman" panose="02020603050405020304" pitchFamily="18" charset="0"/>
                <a:cs typeface="Times New Roman" panose="02020603050405020304" pitchFamily="18" charset="0"/>
              </a:rPr>
              <a:t>指针，失配指针相当于</a:t>
            </a:r>
            <a:r>
              <a:rPr lang="en-US" altLang="zh-CN" sz="2800" dirty="0">
                <a:latin typeface="Times New Roman" panose="02020603050405020304" pitchFamily="18" charset="0"/>
                <a:cs typeface="Times New Roman" panose="02020603050405020304" pitchFamily="18" charset="0"/>
              </a:rPr>
              <a:t>KMP</a:t>
            </a:r>
            <a:r>
              <a:rPr lang="zh-CN" altLang="en-US" sz="2800" dirty="0">
                <a:latin typeface="Times New Roman" panose="02020603050405020304" pitchFamily="18" charset="0"/>
                <a:cs typeface="Times New Roman" panose="02020603050405020304" pitchFamily="18" charset="0"/>
              </a:rPr>
              <a:t>算法中的</a:t>
            </a:r>
            <a:r>
              <a:rPr lang="en-US" altLang="zh-CN" sz="2800" dirty="0">
                <a:latin typeface="Times New Roman" panose="02020603050405020304" pitchFamily="18" charset="0"/>
                <a:cs typeface="Times New Roman" panose="02020603050405020304" pitchFamily="18" charset="0"/>
              </a:rPr>
              <a:t>next</a:t>
            </a:r>
            <a:r>
              <a:rPr lang="zh-CN" altLang="en-US" sz="2800" dirty="0">
                <a:latin typeface="Times New Roman" panose="02020603050405020304" pitchFamily="18" charset="0"/>
                <a:cs typeface="Times New Roman" panose="02020603050405020304" pitchFamily="18" charset="0"/>
              </a:rPr>
              <a:t>函数（匹配失败时的回退位置），最后将主串在</a:t>
            </a:r>
            <a:r>
              <a:rPr lang="en-US" altLang="zh-CN" sz="2800" dirty="0" err="1">
                <a:latin typeface="Times New Roman" panose="02020603050405020304" pitchFamily="18" charset="0"/>
                <a:cs typeface="Times New Roman" panose="02020603050405020304" pitchFamily="18" charset="0"/>
              </a:rPr>
              <a:t>Trie</a:t>
            </a:r>
            <a:r>
              <a:rPr lang="zh-CN" altLang="en-US" sz="2800" dirty="0">
                <a:latin typeface="Times New Roman" panose="02020603050405020304" pitchFamily="18" charset="0"/>
                <a:cs typeface="Times New Roman" panose="02020603050405020304" pitchFamily="18" charset="0"/>
              </a:rPr>
              <a:t>树上进行模式匹配</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indent="457200">
              <a:lnSpc>
                <a:spcPct val="150000"/>
              </a:lnSpc>
            </a:pPr>
            <a:r>
              <a:rPr lang="en-US" altLang="zh-CN" sz="2800" dirty="0" smtClean="0">
                <a:latin typeface="Times New Roman" panose="02020603050405020304" pitchFamily="18" charset="0"/>
                <a:cs typeface="Times New Roman" panose="02020603050405020304" pitchFamily="18" charset="0"/>
              </a:rPr>
              <a:t> AC</a:t>
            </a:r>
            <a:r>
              <a:rPr lang="zh-CN" altLang="en-US" sz="2800" dirty="0">
                <a:latin typeface="Times New Roman" panose="02020603050405020304" pitchFamily="18" charset="0"/>
                <a:cs typeface="Times New Roman" panose="02020603050405020304" pitchFamily="18" charset="0"/>
              </a:rPr>
              <a:t>自动机算法分为</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步：①构建一棵字典树；②构建</a:t>
            </a:r>
            <a:r>
              <a:rPr lang="en-US" altLang="zh-CN" sz="2800" dirty="0">
                <a:latin typeface="Times New Roman" panose="02020603050405020304" pitchFamily="18" charset="0"/>
                <a:cs typeface="Times New Roman" panose="02020603050405020304" pitchFamily="18" charset="0"/>
              </a:rPr>
              <a:t>AC</a:t>
            </a:r>
            <a:r>
              <a:rPr lang="zh-CN" altLang="en-US" sz="2800" dirty="0">
                <a:latin typeface="Times New Roman" panose="02020603050405020304" pitchFamily="18" charset="0"/>
                <a:cs typeface="Times New Roman" panose="02020603050405020304" pitchFamily="18" charset="0"/>
              </a:rPr>
              <a:t>自动机；③进行模式匹配。</a:t>
            </a:r>
          </a:p>
        </p:txBody>
      </p:sp>
    </p:spTree>
    <p:extLst>
      <p:ext uri="{BB962C8B-B14F-4D97-AF65-F5344CB8AC3E}">
        <p14:creationId xmlns:p14="http://schemas.microsoft.com/office/powerpoint/2010/main" val="16983316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5</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130297" y="1106195"/>
            <a:ext cx="9645430" cy="3323987"/>
          </a:xfrm>
          <a:prstGeom prst="rect">
            <a:avLst/>
          </a:prstGeom>
          <a:noFill/>
        </p:spPr>
        <p:txBody>
          <a:bodyPr wrap="square" rtlCol="0">
            <a:spAutoFit/>
          </a:bodyPr>
          <a:lstStyle/>
          <a:p>
            <a:pPr indent="457200">
              <a:lnSpc>
                <a:spcPct val="150000"/>
              </a:lnSpc>
            </a:pPr>
            <a:r>
              <a:rPr lang="en-US" altLang="zh-CN" sz="2800" b="1" dirty="0">
                <a:solidFill>
                  <a:schemeClr val="accent1">
                    <a:lumMod val="50000"/>
                  </a:schemeClr>
                </a:solidFill>
                <a:latin typeface="Times New Roman" panose="02020603050405020304" pitchFamily="18" charset="0"/>
              </a:rPr>
              <a:t>1</a:t>
            </a:r>
            <a:r>
              <a:rPr lang="zh-CN" altLang="zh-CN" sz="2800" b="1" dirty="0">
                <a:solidFill>
                  <a:schemeClr val="accent1">
                    <a:lumMod val="50000"/>
                  </a:schemeClr>
                </a:solidFill>
                <a:latin typeface="Times New Roman" panose="02020603050405020304" pitchFamily="18" charset="0"/>
              </a:rPr>
              <a:t>．构建字典树</a:t>
            </a:r>
          </a:p>
          <a:p>
            <a:pPr indent="457200">
              <a:lnSpc>
                <a:spcPct val="150000"/>
              </a:lnSpc>
            </a:pPr>
            <a:r>
              <a:rPr lang="zh-CN" altLang="en-US" sz="2800" dirty="0" smtClean="0">
                <a:latin typeface="Times New Roman" panose="02020603050405020304" pitchFamily="18" charset="0"/>
              </a:rPr>
              <a:t>  </a:t>
            </a:r>
            <a:r>
              <a:rPr lang="zh-CN" altLang="en-US" sz="2800" dirty="0" smtClean="0">
                <a:latin typeface="Times New Roman" panose="02020603050405020304" pitchFamily="18" charset="0"/>
              </a:rPr>
              <a:t> 插入</a:t>
            </a:r>
            <a:r>
              <a:rPr lang="zh-CN" altLang="en-US" sz="2800" dirty="0">
                <a:latin typeface="Times New Roman" panose="02020603050405020304" pitchFamily="18" charset="0"/>
              </a:rPr>
              <a:t>一个字符串时</a:t>
            </a:r>
            <a:r>
              <a:rPr lang="zh-CN" altLang="en-US" sz="2800" dirty="0" smtClean="0">
                <a:latin typeface="Times New Roman" panose="02020603050405020304" pitchFamily="18" charset="0"/>
              </a:rPr>
              <a:t>，从前</a:t>
            </a:r>
            <a:r>
              <a:rPr lang="zh-CN" altLang="en-US" sz="2800" dirty="0">
                <a:latin typeface="Times New Roman" panose="02020603050405020304" pitchFamily="18" charset="0"/>
              </a:rPr>
              <a:t>往后</a:t>
            </a:r>
            <a:r>
              <a:rPr lang="zh-CN" altLang="en-US" sz="2800" dirty="0" smtClean="0">
                <a:latin typeface="Times New Roman" panose="02020603050405020304" pitchFamily="18" charset="0"/>
              </a:rPr>
              <a:t>遍历</a:t>
            </a:r>
            <a:r>
              <a:rPr lang="zh-CN" altLang="en-US" sz="2800" dirty="0">
                <a:latin typeface="Times New Roman" panose="02020603050405020304" pitchFamily="18" charset="0"/>
              </a:rPr>
              <a:t>字符串，从字典</a:t>
            </a:r>
            <a:r>
              <a:rPr lang="zh-CN" altLang="en-US" sz="2800" dirty="0" smtClean="0">
                <a:latin typeface="Times New Roman" panose="02020603050405020304" pitchFamily="18" charset="0"/>
              </a:rPr>
              <a:t>树的根</a:t>
            </a:r>
            <a:r>
              <a:rPr lang="zh-CN" altLang="en-US" sz="2800" dirty="0">
                <a:latin typeface="Times New Roman" panose="02020603050405020304" pitchFamily="18" charset="0"/>
              </a:rPr>
              <a:t>开始判断当前要插入的字符节点是否</a:t>
            </a:r>
            <a:r>
              <a:rPr lang="zh-CN" altLang="en-US" sz="2800" dirty="0" smtClean="0">
                <a:latin typeface="Times New Roman" panose="02020603050405020304" pitchFamily="18" charset="0"/>
              </a:rPr>
              <a:t>已存在，</a:t>
            </a:r>
            <a:r>
              <a:rPr lang="zh-CN" altLang="en-US" sz="2800" dirty="0">
                <a:latin typeface="Times New Roman" panose="02020603050405020304" pitchFamily="18" charset="0"/>
              </a:rPr>
              <a:t>若</a:t>
            </a:r>
            <a:r>
              <a:rPr lang="zh-CN" altLang="en-US" sz="2800" dirty="0" smtClean="0">
                <a:latin typeface="Times New Roman" panose="02020603050405020304" pitchFamily="18" charset="0"/>
              </a:rPr>
              <a:t>已存在，</a:t>
            </a:r>
            <a:r>
              <a:rPr lang="zh-CN" altLang="en-US" sz="2800" dirty="0">
                <a:latin typeface="Times New Roman" panose="02020603050405020304" pitchFamily="18" charset="0"/>
              </a:rPr>
              <a:t>则沿该分支遍历下一个</a:t>
            </a:r>
            <a:r>
              <a:rPr lang="zh-CN" altLang="en-US" sz="2800" dirty="0" smtClean="0">
                <a:latin typeface="Times New Roman" panose="02020603050405020304" pitchFamily="18" charset="0"/>
              </a:rPr>
              <a:t>字符；若不存在，则创建</a:t>
            </a:r>
            <a:r>
              <a:rPr lang="zh-CN" altLang="en-US" sz="2800" dirty="0">
                <a:latin typeface="Times New Roman" panose="02020603050405020304" pitchFamily="18" charset="0"/>
              </a:rPr>
              <a:t>一个新</a:t>
            </a:r>
            <a:r>
              <a:rPr lang="zh-CN" altLang="en-US" sz="2800" dirty="0" smtClean="0">
                <a:latin typeface="Times New Roman" panose="02020603050405020304" pitchFamily="18" charset="0"/>
              </a:rPr>
              <a:t>节点表示</a:t>
            </a:r>
            <a:r>
              <a:rPr lang="zh-CN" altLang="en-US" sz="2800" dirty="0">
                <a:latin typeface="Times New Roman" panose="02020603050405020304" pitchFamily="18" charset="0"/>
              </a:rPr>
              <a:t>这个</a:t>
            </a:r>
            <a:r>
              <a:rPr lang="zh-CN" altLang="en-US" sz="2800" dirty="0" smtClean="0">
                <a:latin typeface="Times New Roman" panose="02020603050405020304" pitchFamily="18" charset="0"/>
              </a:rPr>
              <a:t>字符。继续遍历</a:t>
            </a:r>
            <a:r>
              <a:rPr lang="zh-CN" altLang="en-US" sz="2800" dirty="0">
                <a:latin typeface="Times New Roman" panose="02020603050405020304" pitchFamily="18" charset="0"/>
              </a:rPr>
              <a:t>其他字符，</a:t>
            </a:r>
            <a:r>
              <a:rPr lang="zh-CN" altLang="en-US" sz="2800" dirty="0" smtClean="0">
                <a:latin typeface="Times New Roman" panose="02020603050405020304" pitchFamily="18" charset="0"/>
              </a:rPr>
              <a:t>直到字符串</a:t>
            </a:r>
            <a:r>
              <a:rPr lang="zh-CN" altLang="en-US" sz="2800" dirty="0">
                <a:latin typeface="Times New Roman" panose="02020603050405020304" pitchFamily="18" charset="0"/>
              </a:rPr>
              <a:t>处理完毕</a:t>
            </a:r>
            <a:r>
              <a:rPr lang="zh-CN" altLang="en-US" sz="2800" dirty="0" smtClean="0">
                <a:latin typeface="Times New Roman" panose="02020603050405020304" pitchFamily="18" charset="0"/>
              </a:rPr>
              <a:t>。</a:t>
            </a:r>
            <a:endParaRPr lang="zh-CN" altLang="en-US" sz="2800" dirty="0">
              <a:latin typeface="Times New Roman" panose="02020603050405020304" pitchFamily="18" charset="0"/>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3882841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6</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862" y="2133650"/>
            <a:ext cx="5616624" cy="2831237"/>
          </a:xfrm>
          <a:prstGeom prst="rect">
            <a:avLst/>
          </a:prstGeom>
        </p:spPr>
      </p:pic>
      <p:sp>
        <p:nvSpPr>
          <p:cNvPr id="10" name="文本框 9"/>
          <p:cNvSpPr txBox="1"/>
          <p:nvPr/>
        </p:nvSpPr>
        <p:spPr>
          <a:xfrm>
            <a:off x="973519" y="1102661"/>
            <a:ext cx="9940137" cy="656846"/>
          </a:xfrm>
          <a:prstGeom prst="rect">
            <a:avLst/>
          </a:prstGeom>
          <a:noFill/>
        </p:spPr>
        <p:txBody>
          <a:bodyPr wrap="square" rtlCol="0">
            <a:spAutoFit/>
          </a:bodyPr>
          <a:lstStyle/>
          <a:p>
            <a:pPr indent="457200">
              <a:lnSpc>
                <a:spcPct val="150000"/>
              </a:lnSpc>
            </a:pPr>
            <a:r>
              <a:rPr lang="zh-CN" altLang="en-US" sz="2800" dirty="0">
                <a:latin typeface="Times New Roman" panose="02020603050405020304" pitchFamily="18" charset="0"/>
              </a:rPr>
              <a:t>假设有单词</a:t>
            </a:r>
            <a:r>
              <a:rPr lang="en-US" altLang="zh-CN" sz="2800" dirty="0">
                <a:latin typeface="Times New Roman" panose="02020603050405020304" pitchFamily="18" charset="0"/>
              </a:rPr>
              <a:t>she</a:t>
            </a:r>
            <a:r>
              <a:rPr lang="zh-CN" altLang="en-US" sz="2800" dirty="0">
                <a:latin typeface="Times New Roman" panose="02020603050405020304" pitchFamily="18" charset="0"/>
              </a:rPr>
              <a:t>、</a:t>
            </a:r>
            <a:r>
              <a:rPr lang="en-US" altLang="zh-CN" sz="2800" dirty="0">
                <a:latin typeface="Times New Roman" panose="02020603050405020304" pitchFamily="18" charset="0"/>
              </a:rPr>
              <a:t>he</a:t>
            </a:r>
            <a:r>
              <a:rPr lang="zh-CN" altLang="en-US" sz="2800" dirty="0">
                <a:latin typeface="Times New Roman" panose="02020603050405020304" pitchFamily="18" charset="0"/>
              </a:rPr>
              <a:t>、</a:t>
            </a:r>
            <a:r>
              <a:rPr lang="en-US" altLang="zh-CN" sz="2800" dirty="0">
                <a:latin typeface="Times New Roman" panose="02020603050405020304" pitchFamily="18" charset="0"/>
              </a:rPr>
              <a:t>his</a:t>
            </a:r>
            <a:r>
              <a:rPr lang="zh-CN" altLang="en-US" sz="2800" dirty="0">
                <a:latin typeface="Times New Roman" panose="02020603050405020304" pitchFamily="18" charset="0"/>
              </a:rPr>
              <a:t>、</a:t>
            </a:r>
            <a:r>
              <a:rPr lang="en-US" altLang="zh-CN" sz="2800" dirty="0">
                <a:latin typeface="Times New Roman" panose="02020603050405020304" pitchFamily="18" charset="0"/>
              </a:rPr>
              <a:t>hers</a:t>
            </a:r>
            <a:r>
              <a:rPr lang="zh-CN" altLang="en-US" sz="2800" dirty="0">
                <a:latin typeface="Times New Roman" panose="02020603050405020304" pitchFamily="18" charset="0"/>
              </a:rPr>
              <a:t>，构建一棵字典树。</a:t>
            </a:r>
          </a:p>
        </p:txBody>
      </p:sp>
      <p:sp>
        <p:nvSpPr>
          <p:cNvPr id="12" name="文本框 11"/>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1056924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7</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6" name="TextBox 30"/>
          <p:cNvSpPr txBox="1"/>
          <p:nvPr/>
        </p:nvSpPr>
        <p:spPr>
          <a:xfrm>
            <a:off x="1486694" y="1230802"/>
            <a:ext cx="3261074" cy="549381"/>
          </a:xfrm>
          <a:prstGeom prst="rect">
            <a:avLst/>
          </a:prstGeom>
          <a:noFill/>
        </p:spPr>
        <p:txBody>
          <a:bodyPr wrap="square" lIns="0" tIns="0" rIns="0" bIns="0" rtlCol="0">
            <a:spAutoFit/>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pPr>
              <a:lnSpc>
                <a:spcPct val="130000"/>
              </a:lnSpc>
            </a:pPr>
            <a:r>
              <a:rPr lang="zh-CN" altLang="en-US" sz="3200" dirty="0" smtClean="0">
                <a:solidFill>
                  <a:srgbClr val="319095"/>
                </a:solidFill>
                <a:latin typeface="Arial" panose="020B0604020202020204" pitchFamily="34" charset="0"/>
                <a:ea typeface="黑体" panose="02010609060101010101" pitchFamily="49" charset="-122"/>
                <a:cs typeface="Arial" panose="020B0604020202020204" pitchFamily="34" charset="0"/>
              </a:rPr>
              <a:t>算法实现</a:t>
            </a:r>
            <a:endParaRPr lang="zh-CN" altLang="en-US" sz="3200" dirty="0">
              <a:solidFill>
                <a:srgbClr val="319095"/>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34306569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8</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72588" y="1038429"/>
            <a:ext cx="10263178" cy="2031325"/>
          </a:xfrm>
          <a:prstGeom prst="rect">
            <a:avLst/>
          </a:prstGeom>
          <a:noFill/>
        </p:spPr>
        <p:txBody>
          <a:bodyPr wrap="square" rtlCol="0">
            <a:spAutoFit/>
          </a:bodyPr>
          <a:lstStyle/>
          <a:p>
            <a:pPr indent="457200">
              <a:lnSpc>
                <a:spcPct val="150000"/>
              </a:lnSpc>
            </a:pPr>
            <a:r>
              <a:rPr lang="en-US" altLang="zh-CN" sz="2800" b="1" dirty="0" smtClean="0">
                <a:solidFill>
                  <a:schemeClr val="accent1">
                    <a:lumMod val="50000"/>
                  </a:schemeClr>
                </a:solidFill>
                <a:latin typeface="Times New Roman" panose="02020603050405020304" pitchFamily="18" charset="0"/>
              </a:rPr>
              <a:t>2</a:t>
            </a:r>
            <a:r>
              <a:rPr lang="zh-CN" altLang="en-US" sz="2800" b="1" dirty="0">
                <a:solidFill>
                  <a:schemeClr val="accent1">
                    <a:lumMod val="50000"/>
                  </a:schemeClr>
                </a:solidFill>
                <a:latin typeface="Times New Roman" panose="02020603050405020304" pitchFamily="18" charset="0"/>
              </a:rPr>
              <a:t>．构建</a:t>
            </a:r>
            <a:r>
              <a:rPr lang="en-US" altLang="zh-CN" sz="2800" b="1" dirty="0">
                <a:solidFill>
                  <a:schemeClr val="accent1">
                    <a:lumMod val="50000"/>
                  </a:schemeClr>
                </a:solidFill>
                <a:latin typeface="Times New Roman" panose="02020603050405020304" pitchFamily="18" charset="0"/>
              </a:rPr>
              <a:t>AC</a:t>
            </a:r>
            <a:r>
              <a:rPr lang="zh-CN" altLang="en-US" sz="2800" b="1" dirty="0">
                <a:solidFill>
                  <a:schemeClr val="accent1">
                    <a:lumMod val="50000"/>
                  </a:schemeClr>
                </a:solidFill>
                <a:latin typeface="Times New Roman" panose="02020603050405020304" pitchFamily="18" charset="0"/>
              </a:rPr>
              <a:t>自动机</a:t>
            </a:r>
          </a:p>
          <a:p>
            <a:pPr indent="457200">
              <a:lnSpc>
                <a:spcPct val="150000"/>
              </a:lnSpc>
            </a:pPr>
            <a:r>
              <a:rPr lang="en-US" altLang="zh-CN" sz="2800" dirty="0" smtClean="0">
                <a:latin typeface="Times New Roman" panose="02020603050405020304" pitchFamily="18" charset="0"/>
              </a:rPr>
              <a:t>  KMP</a:t>
            </a:r>
            <a:r>
              <a:rPr lang="zh-CN" altLang="en-US" sz="2800" dirty="0">
                <a:latin typeface="Times New Roman" panose="02020603050405020304" pitchFamily="18" charset="0"/>
              </a:rPr>
              <a:t>算法中的</a:t>
            </a:r>
            <a:r>
              <a:rPr lang="en-US" altLang="zh-CN" sz="2800" dirty="0">
                <a:latin typeface="Times New Roman" panose="02020603050405020304" pitchFamily="18" charset="0"/>
              </a:rPr>
              <a:t>next</a:t>
            </a:r>
            <a:r>
              <a:rPr lang="zh-CN" altLang="en-US" sz="2800" dirty="0">
                <a:latin typeface="Times New Roman" panose="02020603050405020304" pitchFamily="18" charset="0"/>
              </a:rPr>
              <a:t>函数（回退函数或者</a:t>
            </a:r>
            <a:r>
              <a:rPr lang="en-US" altLang="zh-CN" sz="2800" dirty="0">
                <a:latin typeface="Times New Roman" panose="02020603050405020304" pitchFamily="18" charset="0"/>
              </a:rPr>
              <a:t>fail</a:t>
            </a:r>
            <a:r>
              <a:rPr lang="zh-CN" altLang="en-US" sz="2800" dirty="0">
                <a:latin typeface="Times New Roman" panose="02020603050405020304" pitchFamily="18" charset="0"/>
              </a:rPr>
              <a:t>函数）。</a:t>
            </a:r>
            <a:r>
              <a:rPr lang="en-US" altLang="zh-CN" sz="2800" dirty="0">
                <a:latin typeface="Times New Roman" panose="02020603050405020304" pitchFamily="18" charset="0"/>
              </a:rPr>
              <a:t>next</a:t>
            </a:r>
            <a:r>
              <a:rPr lang="zh-CN" altLang="en-US" sz="2800" dirty="0" smtClean="0">
                <a:latin typeface="Times New Roman" panose="02020603050405020304" pitchFamily="18" charset="0"/>
              </a:rPr>
              <a:t>函数表示</a:t>
            </a:r>
            <a:r>
              <a:rPr lang="en-US" altLang="zh-CN" sz="2800" i="1" dirty="0" smtClean="0">
                <a:latin typeface="Times New Roman" panose="02020603050405020304" pitchFamily="18" charset="0"/>
              </a:rPr>
              <a:t>S</a:t>
            </a:r>
            <a:r>
              <a:rPr lang="en-US" altLang="zh-CN" sz="2800" dirty="0" smtClean="0">
                <a:latin typeface="Times New Roman" panose="02020603050405020304" pitchFamily="18" charset="0"/>
              </a:rPr>
              <a:t>[</a:t>
            </a:r>
            <a:r>
              <a:rPr lang="en-US" altLang="zh-CN" sz="2800" i="1" dirty="0" err="1" smtClean="0">
                <a:latin typeface="Times New Roman" panose="02020603050405020304" pitchFamily="18" charset="0"/>
              </a:rPr>
              <a:t>i</a:t>
            </a:r>
            <a:r>
              <a:rPr lang="en-US" altLang="zh-CN" sz="2800" dirty="0">
                <a:latin typeface="Times New Roman" panose="02020603050405020304" pitchFamily="18" charset="0"/>
              </a:rPr>
              <a:t>]</a:t>
            </a:r>
            <a:r>
              <a:rPr lang="zh-CN" altLang="en-US" sz="2800" dirty="0">
                <a:latin typeface="Times New Roman" panose="02020603050405020304" pitchFamily="18" charset="0"/>
              </a:rPr>
              <a:t>与</a:t>
            </a:r>
            <a:r>
              <a:rPr lang="en-US" altLang="zh-CN" sz="2800" i="1" dirty="0">
                <a:latin typeface="Times New Roman" panose="02020603050405020304" pitchFamily="18" charset="0"/>
              </a:rPr>
              <a:t>T</a:t>
            </a:r>
            <a:r>
              <a:rPr lang="en-US" altLang="zh-CN" sz="2800" dirty="0">
                <a:latin typeface="Times New Roman" panose="02020603050405020304" pitchFamily="18" charset="0"/>
              </a:rPr>
              <a:t>[</a:t>
            </a:r>
            <a:r>
              <a:rPr lang="en-US" altLang="zh-CN" sz="2800" i="1" dirty="0">
                <a:latin typeface="Times New Roman" panose="02020603050405020304" pitchFamily="18" charset="0"/>
              </a:rPr>
              <a:t>j</a:t>
            </a:r>
            <a:r>
              <a:rPr lang="en-US" altLang="zh-CN" sz="2800" dirty="0">
                <a:latin typeface="Times New Roman" panose="02020603050405020304" pitchFamily="18" charset="0"/>
              </a:rPr>
              <a:t>]</a:t>
            </a:r>
            <a:r>
              <a:rPr lang="zh-CN" altLang="en-US" sz="2800" dirty="0">
                <a:latin typeface="Times New Roman" panose="02020603050405020304" pitchFamily="18" charset="0"/>
              </a:rPr>
              <a:t>不等时</a:t>
            </a:r>
            <a:r>
              <a:rPr lang="en-US" altLang="zh-CN" sz="2800" i="1" dirty="0">
                <a:latin typeface="Times New Roman" panose="02020603050405020304" pitchFamily="18" charset="0"/>
              </a:rPr>
              <a:t>j</a:t>
            </a:r>
            <a:r>
              <a:rPr lang="zh-CN" altLang="en-US" sz="2800" dirty="0">
                <a:latin typeface="Times New Roman" panose="02020603050405020304" pitchFamily="18" charset="0"/>
              </a:rPr>
              <a:t>应该回退的位置</a:t>
            </a:r>
            <a:r>
              <a:rPr lang="zh-CN" altLang="en-US" sz="2800" dirty="0" smtClean="0">
                <a:latin typeface="Times New Roman" panose="02020603050405020304" pitchFamily="18" charset="0"/>
              </a:rPr>
              <a:t>。</a:t>
            </a:r>
            <a:endParaRPr lang="zh-CN" altLang="en-US" sz="2800" dirty="0">
              <a:latin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710" y="3084854"/>
            <a:ext cx="9029265" cy="2047264"/>
          </a:xfrm>
          <a:prstGeom prst="rect">
            <a:avLst/>
          </a:prstGeom>
        </p:spPr>
      </p:pic>
      <p:sp>
        <p:nvSpPr>
          <p:cNvPr id="10" name="文本框 9"/>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22441749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灯片编号占位符 3"/>
          <p:cNvSpPr txBox="1">
            <a:spLocks/>
          </p:cNvSpPr>
          <p:nvPr/>
        </p:nvSpPr>
        <p:spPr>
          <a:xfrm>
            <a:off x="10919742" y="351243"/>
            <a:ext cx="1083568" cy="365125"/>
          </a:xfrm>
        </p:spPr>
        <p:txBody>
          <a:bodyPr/>
          <a:ls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第</a:t>
            </a:r>
            <a:fld id="{7D9BB5D0-35E4-459D-AEF3-FE4D7C45CC19}" type="slidenum">
              <a:rPr lang="zh-CN" altLang="en-US" smtClean="0">
                <a:latin typeface="微软雅黑" panose="020B0503020204020204" pitchFamily="34" charset="-122"/>
                <a:ea typeface="微软雅黑" panose="020B0503020204020204" pitchFamily="34" charset="-122"/>
              </a:rPr>
              <a:pPr/>
              <a:t>9</a:t>
            </a:fld>
            <a:r>
              <a:rPr lang="zh-CN" altLang="en-US" dirty="0" smtClean="0">
                <a:latin typeface="微软雅黑" panose="020B0503020204020204" pitchFamily="34" charset="-122"/>
                <a:ea typeface="微软雅黑" panose="020B0503020204020204" pitchFamily="34" charset="-122"/>
              </a:rPr>
              <a:t>页</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66614" y="1269554"/>
            <a:ext cx="10297144" cy="2677656"/>
          </a:xfrm>
          <a:prstGeom prst="rect">
            <a:avLst/>
          </a:prstGeom>
          <a:noFill/>
        </p:spPr>
        <p:txBody>
          <a:bodyPr wrap="square" rtlCol="0">
            <a:spAutoFit/>
          </a:bodyPr>
          <a:lstStyle/>
          <a:p>
            <a:pPr indent="457200">
              <a:lnSpc>
                <a:spcPct val="150000"/>
              </a:lnSpc>
            </a:pPr>
            <a:r>
              <a:rPr lang="en-US" altLang="zh-CN" sz="2800" dirty="0" smtClean="0">
                <a:latin typeface="Times New Roman" panose="02020603050405020304" pitchFamily="18" charset="0"/>
              </a:rPr>
              <a:t>  AC </a:t>
            </a:r>
            <a:r>
              <a:rPr lang="zh-CN" altLang="en-US" sz="2800" dirty="0">
                <a:latin typeface="Times New Roman" panose="02020603050405020304" pitchFamily="18" charset="0"/>
              </a:rPr>
              <a:t>自动机的失配指针有同样的功能</a:t>
            </a:r>
            <a:r>
              <a:rPr lang="zh-CN" altLang="en-US" sz="2800" dirty="0" smtClean="0">
                <a:latin typeface="Times New Roman" panose="02020603050405020304" pitchFamily="18" charset="0"/>
              </a:rPr>
              <a:t>，匹配</a:t>
            </a:r>
            <a:r>
              <a:rPr lang="zh-CN" altLang="en-US" sz="2800" dirty="0">
                <a:latin typeface="Times New Roman" panose="02020603050405020304" pitchFamily="18" charset="0"/>
              </a:rPr>
              <a:t>失败时</a:t>
            </a:r>
            <a:r>
              <a:rPr lang="zh-CN" altLang="en-US" sz="2800" dirty="0" smtClean="0">
                <a:latin typeface="Times New Roman" panose="02020603050405020304" pitchFamily="18" charset="0"/>
              </a:rPr>
              <a:t>，跳</a:t>
            </a:r>
            <a:r>
              <a:rPr lang="zh-CN" altLang="en-US" sz="2800" dirty="0">
                <a:latin typeface="Times New Roman" panose="02020603050405020304" pitchFamily="18" charset="0"/>
              </a:rPr>
              <a:t>转到当前</a:t>
            </a:r>
            <a:r>
              <a:rPr lang="zh-CN" altLang="en-US" sz="2800" dirty="0" smtClean="0">
                <a:latin typeface="Times New Roman" panose="02020603050405020304" pitchFamily="18" charset="0"/>
              </a:rPr>
              <a:t>节点的失配</a:t>
            </a:r>
            <a:r>
              <a:rPr lang="zh-CN" altLang="en-US" sz="2800" dirty="0">
                <a:latin typeface="Times New Roman" panose="02020603050405020304" pitchFamily="18" charset="0"/>
              </a:rPr>
              <a:t>指针所指向的节点，再次进行匹配操作。</a:t>
            </a:r>
            <a:r>
              <a:rPr lang="en-US" altLang="zh-CN" sz="2800" dirty="0">
                <a:latin typeface="Times New Roman" panose="02020603050405020304" pitchFamily="18" charset="0"/>
              </a:rPr>
              <a:t>AC </a:t>
            </a:r>
            <a:r>
              <a:rPr lang="zh-CN" altLang="en-US" sz="2800" dirty="0" smtClean="0">
                <a:latin typeface="Times New Roman" panose="02020603050405020304" pitchFamily="18" charset="0"/>
              </a:rPr>
              <a:t>自动机可以</a:t>
            </a:r>
            <a:r>
              <a:rPr lang="zh-CN" altLang="en-US" sz="2800" dirty="0">
                <a:latin typeface="Times New Roman" panose="02020603050405020304" pitchFamily="18" charset="0"/>
              </a:rPr>
              <a:t>实现多模式匹配</a:t>
            </a:r>
            <a:r>
              <a:rPr lang="zh-CN" altLang="en-US" sz="2800" dirty="0" smtClean="0">
                <a:latin typeface="Times New Roman" panose="02020603050405020304" pitchFamily="18" charset="0"/>
              </a:rPr>
              <a:t>，归功于</a:t>
            </a:r>
            <a:r>
              <a:rPr lang="zh-CN" altLang="en-US" sz="2800" dirty="0">
                <a:latin typeface="Times New Roman" panose="02020603050405020304" pitchFamily="18" charset="0"/>
              </a:rPr>
              <a:t>失配指针（</a:t>
            </a:r>
            <a:r>
              <a:rPr lang="en-US" altLang="zh-CN" sz="2800" dirty="0">
                <a:latin typeface="Times New Roman" panose="02020603050405020304" pitchFamily="18" charset="0"/>
              </a:rPr>
              <a:t>fail </a:t>
            </a:r>
            <a:r>
              <a:rPr lang="zh-CN" altLang="en-US" sz="2800" dirty="0">
                <a:latin typeface="Times New Roman" panose="02020603050405020304" pitchFamily="18" charset="0"/>
              </a:rPr>
              <a:t>指针）</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indent="457200">
              <a:lnSpc>
                <a:spcPct val="150000"/>
              </a:lnSpc>
            </a:pPr>
            <a:r>
              <a:rPr lang="zh-CN" altLang="en-US" sz="2800" dirty="0" smtClean="0">
                <a:latin typeface="Times New Roman" panose="02020603050405020304" pitchFamily="18" charset="0"/>
              </a:rPr>
              <a:t> 给</a:t>
            </a:r>
            <a:r>
              <a:rPr lang="zh-CN" altLang="en-US" sz="2800" dirty="0" smtClean="0">
                <a:latin typeface="Times New Roman" panose="02020603050405020304" pitchFamily="18" charset="0"/>
              </a:rPr>
              <a:t>字典树的每个</a:t>
            </a:r>
            <a:r>
              <a:rPr lang="zh-CN" altLang="en-US" sz="2800" dirty="0">
                <a:latin typeface="Times New Roman" panose="02020603050405020304" pitchFamily="18" charset="0"/>
              </a:rPr>
              <a:t>节点添加失配指针，</a:t>
            </a:r>
            <a:r>
              <a:rPr lang="en-US" altLang="zh-CN" sz="2800" dirty="0">
                <a:latin typeface="Times New Roman" panose="02020603050405020304" pitchFamily="18" charset="0"/>
              </a:rPr>
              <a:t>AC </a:t>
            </a:r>
            <a:r>
              <a:rPr lang="zh-CN" altLang="en-US" sz="2800" dirty="0">
                <a:latin typeface="Times New Roman" panose="02020603050405020304" pitchFamily="18" charset="0"/>
              </a:rPr>
              <a:t>自动机就构造完成了。</a:t>
            </a:r>
          </a:p>
        </p:txBody>
      </p:sp>
      <p:sp>
        <p:nvSpPr>
          <p:cNvPr id="10" name="文本框 9"/>
          <p:cNvSpPr txBox="1"/>
          <p:nvPr/>
        </p:nvSpPr>
        <p:spPr>
          <a:xfrm>
            <a:off x="982638" y="189434"/>
            <a:ext cx="3024336" cy="523220"/>
          </a:xfrm>
          <a:prstGeom prst="rect">
            <a:avLst/>
          </a:prstGeom>
          <a:noFill/>
        </p:spPr>
        <p:txBody>
          <a:bodyPr wrap="square" rtlCol="0">
            <a:spAutoFit/>
          </a:bodyP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AC</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自动机</a:t>
            </a:r>
          </a:p>
        </p:txBody>
      </p:sp>
    </p:spTree>
    <p:extLst>
      <p:ext uri="{BB962C8B-B14F-4D97-AF65-F5344CB8AC3E}">
        <p14:creationId xmlns:p14="http://schemas.microsoft.com/office/powerpoint/2010/main" val="16402756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848</Words>
  <Application>Microsoft Office PowerPoint</Application>
  <PresentationFormat>自定义</PresentationFormat>
  <Paragraphs>97</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黑体</vt:lpstr>
      <vt:lpstr>华文行楷</vt:lpstr>
      <vt:lpstr>宋体</vt:lpstr>
      <vt:lpstr>微软雅黑</vt:lpstr>
      <vt:lpstr>印品黑体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239</cp:revision>
  <dcterms:created xsi:type="dcterms:W3CDTF">2015-04-23T03:04:00Z</dcterms:created>
  <dcterms:modified xsi:type="dcterms:W3CDTF">2022-04-25T02:22:30Z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