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5" r:id="rId4"/>
    <p:sldId id="257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4014" autoAdjust="0"/>
  </p:normalViewPr>
  <p:slideViewPr>
    <p:cSldViewPr snapToGrid="0">
      <p:cViewPr varScale="1">
        <p:scale>
          <a:sx n="82" d="100"/>
          <a:sy n="82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BC77A-631B-4825-961B-5487F8D6C50C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B671-4B3E-4FB5-B7FC-9D241F428B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8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메소드의 대상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버전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클라이언트가 사용하는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프로토콜의 버전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ko-KR" altLang="en-US" dirty="0"/>
              <a:t>상태코드 </a:t>
            </a:r>
            <a:r>
              <a:rPr lang="en-US" altLang="ko-KR" dirty="0"/>
              <a:t>1xx : </a:t>
            </a:r>
            <a:r>
              <a:rPr lang="ko-KR" altLang="en-US" dirty="0"/>
              <a:t>요청 받고 처리중 </a:t>
            </a:r>
            <a:r>
              <a:rPr lang="en-US" altLang="ko-KR" dirty="0"/>
              <a:t>/ 2xx : </a:t>
            </a:r>
            <a:r>
              <a:rPr lang="ko-KR" altLang="en-US" dirty="0"/>
              <a:t>요청 처리 성공 </a:t>
            </a:r>
            <a:r>
              <a:rPr lang="en-US" altLang="ko-KR" dirty="0"/>
              <a:t>/ 3xx : </a:t>
            </a:r>
            <a:r>
              <a:rPr lang="ko-KR" altLang="en-US" dirty="0"/>
              <a:t>요청 처리를 위해 클라이언트의 추가 동작이 필요</a:t>
            </a:r>
            <a:endParaRPr lang="en-US" altLang="ko-KR" dirty="0"/>
          </a:p>
          <a:p>
            <a:pPr lvl="0" algn="ctr" latinLnBrk="1"/>
            <a:r>
              <a:rPr lang="en-US" altLang="ko-KR" dirty="0"/>
              <a:t>4xx : </a:t>
            </a:r>
            <a:r>
              <a:rPr lang="ko-KR" altLang="en-US" dirty="0"/>
              <a:t>처리 실패 </a:t>
            </a:r>
            <a:r>
              <a:rPr lang="en-US" altLang="ko-KR" dirty="0"/>
              <a:t>(</a:t>
            </a:r>
            <a:r>
              <a:rPr lang="ko-KR" altLang="en-US" dirty="0"/>
              <a:t>잘못된 요청</a:t>
            </a:r>
            <a:r>
              <a:rPr lang="en-US" altLang="ko-KR" dirty="0"/>
              <a:t>) / 5xx : </a:t>
            </a:r>
            <a:r>
              <a:rPr lang="ko-KR" altLang="en-US" dirty="0"/>
              <a:t>요청 유효 </a:t>
            </a:r>
            <a:r>
              <a:rPr lang="en-US" altLang="ko-KR" dirty="0"/>
              <a:t>but </a:t>
            </a:r>
            <a:r>
              <a:rPr lang="ko-KR" altLang="en-US" dirty="0"/>
              <a:t>서버 에러발생으로 처리 실패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13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46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Watch : </a:t>
            </a:r>
            <a:r>
              <a:rPr lang="ko-KR" altLang="en-US" dirty="0"/>
              <a:t>원하는 자바스크립트 식을 입력하면 코드 실행 과정에서 해당 식의 값 변화를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Call Stack : </a:t>
            </a:r>
            <a:r>
              <a:rPr lang="ko-KR" altLang="en-US" dirty="0"/>
              <a:t>함수들의 호출 순서를 스택 형태로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Scope : </a:t>
            </a:r>
            <a:r>
              <a:rPr lang="ko-KR" altLang="en-US" dirty="0"/>
              <a:t>정의된 모든 변수들의 값을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Breakpoints : </a:t>
            </a:r>
            <a:r>
              <a:rPr lang="ko-KR" altLang="en-US" dirty="0"/>
              <a:t>브레이크포인트들을 확인하고</a:t>
            </a:r>
            <a:r>
              <a:rPr lang="en-US" altLang="ko-KR" dirty="0"/>
              <a:t>, </a:t>
            </a:r>
            <a:r>
              <a:rPr lang="ko-KR" altLang="en-US" dirty="0"/>
              <a:t>각각을 활성화 또는 비활성화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87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13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카페24 심플해" pitchFamily="2" charset="-127"/>
                <a:ea typeface="카페24 심플해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2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7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  <a:lvl2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2pPr>
            <a:lvl3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3pPr>
            <a:lvl4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4pPr>
            <a:lvl5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16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1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00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4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8240-A5CC-4C55-A761-22CE61EA312A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83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A4CCFC-D877-4496-8A3C-B5DF58AF25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190E92-073B-4AC3-B1FE-31E27C683724}"/>
              </a:ext>
            </a:extLst>
          </p:cNvPr>
          <p:cNvSpPr/>
          <p:nvPr/>
        </p:nvSpPr>
        <p:spPr>
          <a:xfrm>
            <a:off x="1106905" y="2165684"/>
            <a:ext cx="6930190" cy="2526632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tx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</a:t>
            </a:r>
            <a:r>
              <a:rPr lang="ko-KR" altLang="en-US" sz="8000" dirty="0">
                <a:solidFill>
                  <a:schemeClr val="tx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en-US" altLang="ko-KR" sz="8000" dirty="0">
                <a:solidFill>
                  <a:schemeClr val="tx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Hacking</a:t>
            </a:r>
            <a:endParaRPr lang="ko-KR" altLang="en-US" sz="8000" dirty="0">
              <a:solidFill>
                <a:schemeClr val="tx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2FE-FB0D-48EE-8624-7081DC7EDE0F}"/>
              </a:ext>
            </a:extLst>
          </p:cNvPr>
          <p:cNvSpPr txBox="1"/>
          <p:nvPr/>
        </p:nvSpPr>
        <p:spPr>
          <a:xfrm>
            <a:off x="2081463" y="2705725"/>
            <a:ext cx="498107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800" b="1" dirty="0">
                <a:ln>
                  <a:solidFill>
                    <a:sysClr val="windowText" lastClr="000000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해킹</a:t>
            </a:r>
          </a:p>
        </p:txBody>
      </p:sp>
    </p:spTree>
    <p:extLst>
      <p:ext uri="{BB962C8B-B14F-4D97-AF65-F5344CB8AC3E}">
        <p14:creationId xmlns:p14="http://schemas.microsoft.com/office/powerpoint/2010/main" val="55826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E5497F-7948-4CA1-8940-250A87E88077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0C0954-F8FB-4F14-BE7C-D009E20B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Web Browser</a:t>
            </a:r>
            <a:r>
              <a:rPr lang="en-US" altLang="ko-KR" sz="5300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63C961-D585-41FB-BC64-91DCA6A3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81" y="3004180"/>
            <a:ext cx="2418173" cy="2418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78E4FB-27F8-46F0-A680-EAEAA32D3188}"/>
              </a:ext>
            </a:extLst>
          </p:cNvPr>
          <p:cNvSpPr txBox="1"/>
          <p:nvPr/>
        </p:nvSpPr>
        <p:spPr>
          <a:xfrm>
            <a:off x="2744593" y="2173183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Browser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뛰어난 </a:t>
            </a:r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UX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User eXperience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1A9CE6-BFBC-4195-9850-340BE55C01CA}"/>
              </a:ext>
            </a:extLst>
          </p:cNvPr>
          <p:cNvGrpSpPr/>
          <p:nvPr/>
        </p:nvGrpSpPr>
        <p:grpSpPr>
          <a:xfrm>
            <a:off x="318501" y="2884931"/>
            <a:ext cx="2115942" cy="1661053"/>
            <a:chOff x="318501" y="2778053"/>
            <a:chExt cx="2115942" cy="1661053"/>
          </a:xfrm>
        </p:grpSpPr>
        <p:sp>
          <p:nvSpPr>
            <p:cNvPr id="10" name="사각형: 모서리가 접힌 도형 9">
              <a:extLst>
                <a:ext uri="{FF2B5EF4-FFF2-40B4-BE49-F238E27FC236}">
                  <a16:creationId xmlns:a16="http://schemas.microsoft.com/office/drawing/2014/main" id="{605EE63B-F3D6-478F-ADA2-E06D2BBC1FC1}"/>
                </a:ext>
              </a:extLst>
            </p:cNvPr>
            <p:cNvSpPr/>
            <p:nvPr/>
          </p:nvSpPr>
          <p:spPr>
            <a:xfrm>
              <a:off x="628651" y="2778053"/>
              <a:ext cx="1805792" cy="914264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서버와 </a:t>
              </a:r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HTTP </a:t>
              </a:r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통신을 대신함</a:t>
              </a:r>
            </a:p>
          </p:txBody>
        </p:sp>
        <p:sp>
          <p:nvSpPr>
            <p:cNvPr id="11" name="사각형: 모서리가 접힌 도형 10">
              <a:extLst>
                <a:ext uri="{FF2B5EF4-FFF2-40B4-BE49-F238E27FC236}">
                  <a16:creationId xmlns:a16="http://schemas.microsoft.com/office/drawing/2014/main" id="{8CE18C58-E27C-437C-8B7E-9EA3BD929916}"/>
                </a:ext>
              </a:extLst>
            </p:cNvPr>
            <p:cNvSpPr/>
            <p:nvPr/>
          </p:nvSpPr>
          <p:spPr>
            <a:xfrm>
              <a:off x="318501" y="3524842"/>
              <a:ext cx="1555599" cy="914264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수신한 리소스를 시각화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A5D23B-E45C-4465-8E52-E82F01867E39}"/>
              </a:ext>
            </a:extLst>
          </p:cNvPr>
          <p:cNvSpPr/>
          <p:nvPr/>
        </p:nvSpPr>
        <p:spPr>
          <a:xfrm>
            <a:off x="5820244" y="2030057"/>
            <a:ext cx="45719" cy="431969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24A43-C4A2-48D0-A403-70343FB879C5}"/>
              </a:ext>
            </a:extLst>
          </p:cNvPr>
          <p:cNvSpPr txBox="1"/>
          <p:nvPr/>
        </p:nvSpPr>
        <p:spPr>
          <a:xfrm flipH="1">
            <a:off x="5911682" y="2030057"/>
            <a:ext cx="28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주소창에 주소를 입력했을 때의 브라우저가 하게 되는 기본적인 동작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A6C378-3195-4ADF-A663-E04CBF4F60D1}"/>
              </a:ext>
            </a:extLst>
          </p:cNvPr>
          <p:cNvSpPr/>
          <p:nvPr/>
        </p:nvSpPr>
        <p:spPr>
          <a:xfrm flipV="1">
            <a:off x="5953299" y="2663887"/>
            <a:ext cx="1660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E1C15-4C4D-4884-B92C-52FA0C5B901E}"/>
              </a:ext>
            </a:extLst>
          </p:cNvPr>
          <p:cNvSpPr txBox="1"/>
          <p:nvPr/>
        </p:nvSpPr>
        <p:spPr>
          <a:xfrm flipH="1">
            <a:off x="5952130" y="2787941"/>
            <a:ext cx="3191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웹 브라우저의 주소창에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입력된 주소를 해석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(URL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분석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해당하는 주소 탐색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(DNS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</a:p>
          <a:p>
            <a:pPr marL="342900" indent="-342900">
              <a:buAutoNum type="arabicPeriod" startAt="2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HTTP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통해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요청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(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수신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리소스 다운로드 및 웹 렌더링</a:t>
            </a:r>
            <a:b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</a:b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HTML, CSS, JAVASCRIPT</a:t>
            </a:r>
          </a:p>
        </p:txBody>
      </p:sp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C2F3A8F9-101D-4789-96F6-6B89A872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3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C9CDA17-3A70-4C44-96A0-0E5F7896229B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A534E23-F8F1-47E3-BC7E-0D59478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Url : Uniform Resource Locator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D23490-7251-4680-91E6-08EDD4B8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3" y="2030057"/>
            <a:ext cx="891334" cy="891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DEF290-7063-4E73-902F-17251DA6C94F}"/>
              </a:ext>
            </a:extLst>
          </p:cNvPr>
          <p:cNvSpPr txBox="1"/>
          <p:nvPr/>
        </p:nvSpPr>
        <p:spPr>
          <a:xfrm>
            <a:off x="1223158" y="2291938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URL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Uniform Resource Locator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웹에 있는 리소스의 위치를 표현하는 문자열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브라우저로 특정 웹 리소스에 접근할 때는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을 사용하여 서버에 요청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7FFD01-00DF-45E9-8DF4-5B46ED044E8E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-592358" y="4142398"/>
            <a:ext cx="3386817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033C9-5E03-4321-ADCB-62657C71F873}"/>
              </a:ext>
            </a:extLst>
          </p:cNvPr>
          <p:cNvSpPr txBox="1"/>
          <p:nvPr/>
        </p:nvSpPr>
        <p:spPr>
          <a:xfrm>
            <a:off x="1573451" y="6123542"/>
            <a:ext cx="733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Fragment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메인 리소스에 존재하는 서브 리소스에 접근할 때 식별을 위한 정보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‘#’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뒤에 위치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047CE-89D4-4616-A148-672CE97F3402}"/>
              </a:ext>
            </a:extLst>
          </p:cNvPr>
          <p:cNvSpPr txBox="1"/>
          <p:nvPr/>
        </p:nvSpPr>
        <p:spPr>
          <a:xfrm>
            <a:off x="1573451" y="5547702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Query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서버에 전달하는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파라미터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URL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‘?’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뒤에 위치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3E3F3-654B-47B2-A70B-23731A1B796A}"/>
              </a:ext>
            </a:extLst>
          </p:cNvPr>
          <p:cNvSpPr txBox="1"/>
          <p:nvPr/>
        </p:nvSpPr>
        <p:spPr>
          <a:xfrm>
            <a:off x="1573451" y="4971860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Path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접근할 웹 서버의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리소스 경로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‘/’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 구분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4686-6779-4C68-A62A-9E7CEC254D03}"/>
              </a:ext>
            </a:extLst>
          </p:cNvPr>
          <p:cNvSpPr txBox="1"/>
          <p:nvPr/>
        </p:nvSpPr>
        <p:spPr>
          <a:xfrm>
            <a:off x="1573451" y="4396018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Port :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Authority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일부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접속할 웹 서버의 포트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대한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347C4-887F-432B-BC4D-CF70D6EEFE32}"/>
              </a:ext>
            </a:extLst>
          </p:cNvPr>
          <p:cNvSpPr txBox="1"/>
          <p:nvPr/>
        </p:nvSpPr>
        <p:spPr>
          <a:xfrm>
            <a:off x="1573451" y="3820176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Host :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Authority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일부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접속할 웹 서버의 주소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대한 정보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38C77-424D-4BF3-8280-D2ABF2A94999}"/>
              </a:ext>
            </a:extLst>
          </p:cNvPr>
          <p:cNvSpPr txBox="1"/>
          <p:nvPr/>
        </p:nvSpPr>
        <p:spPr>
          <a:xfrm>
            <a:off x="1573451" y="3244334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Scheme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어떤 프로토콜로 통신할지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93CDB24-29E1-4E9B-AA27-84C126E31B4D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16200000" flipH="1">
            <a:off x="-304438" y="3854478"/>
            <a:ext cx="2810977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5609FD2-73AE-4594-B3CB-E16086D453A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-16517" y="3566557"/>
            <a:ext cx="2235135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70C88DB-1CA5-4467-874E-699CEB2EDB11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271404" y="3278636"/>
            <a:ext cx="1659293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2C7722D-A296-489F-91CB-6A024494E4FA}"/>
              </a:ext>
            </a:extLst>
          </p:cNvPr>
          <p:cNvCxnSpPr>
            <a:cxnSpLocks/>
            <a:stCxn id="9" idx="2"/>
            <a:endCxn id="18" idx="1"/>
          </p:cNvCxnSpPr>
          <p:nvPr/>
        </p:nvCxnSpPr>
        <p:spPr>
          <a:xfrm rot="16200000" flipH="1">
            <a:off x="559325" y="2990715"/>
            <a:ext cx="1083451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B81C66D-5B8B-4380-BCF0-C553AAB806CB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847246" y="2702794"/>
            <a:ext cx="507609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바닥글 개체 틀 40">
            <a:extLst>
              <a:ext uri="{FF2B5EF4-FFF2-40B4-BE49-F238E27FC236}">
                <a16:creationId xmlns:a16="http://schemas.microsoft.com/office/drawing/2014/main" id="{6A2FBBB4-44D1-4DEF-8590-996B0F00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85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잘린 한쪽 모서리 58">
            <a:extLst>
              <a:ext uri="{FF2B5EF4-FFF2-40B4-BE49-F238E27FC236}">
                <a16:creationId xmlns:a16="http://schemas.microsoft.com/office/drawing/2014/main" id="{8C88F04D-E9CD-4CA9-8DBC-9F416630E673}"/>
              </a:ext>
            </a:extLst>
          </p:cNvPr>
          <p:cNvSpPr/>
          <p:nvPr/>
        </p:nvSpPr>
        <p:spPr>
          <a:xfrm>
            <a:off x="5399396" y="4928260"/>
            <a:ext cx="2628323" cy="102860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EE362-786C-4B4A-805C-10D5E3E3BA6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505EB2-5916-4CB7-AF5D-43E06BA0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Host = IP Address + Domain Name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0CE2B-BCCB-43B8-8F84-99C0783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BF28E-D4B7-49AD-A28F-0BE6096BBC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2" y="1801352"/>
            <a:ext cx="445667" cy="445667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F2388E-48A0-4569-A5BD-5968A2AAE5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2536305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D28155C-6E3B-4DEF-BC51-74D1C11A7F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364" y="2028423"/>
            <a:ext cx="507609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7983ED-58D0-4840-A83D-A6690C73AEC3}"/>
              </a:ext>
            </a:extLst>
          </p:cNvPr>
          <p:cNvSpPr txBox="1"/>
          <p:nvPr/>
        </p:nvSpPr>
        <p:spPr>
          <a:xfrm>
            <a:off x="1371569" y="2457773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HOST</a:t>
            </a:r>
            <a:endParaRPr lang="ko-KR" altLang="en-US" sz="32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CFCECE0-3469-4EBD-B124-0BC4DF85BB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2871309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F3B8775-243D-4E1F-803F-D2B4B8B1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192800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769407-C2A4-4E53-AABC-63A84A981B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545681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E738A69-6B6C-4B4A-A7B1-01C7CC5602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867172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855441-4812-4917-89AC-DBF7320EF61A}"/>
              </a:ext>
            </a:extLst>
          </p:cNvPr>
          <p:cNvSpPr txBox="1"/>
          <p:nvPr/>
        </p:nvSpPr>
        <p:spPr>
          <a:xfrm>
            <a:off x="3294909" y="3382207"/>
            <a:ext cx="47328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Hsot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값으로 이용할 때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브라우저는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DNS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 Server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을 질의하고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DNS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가 응답한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Address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사용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FF1AC-E2B6-4C42-8094-F0215BBECAC9}"/>
              </a:ext>
            </a:extLst>
          </p:cNvPr>
          <p:cNvSpPr txBox="1"/>
          <p:nvPr/>
        </p:nvSpPr>
        <p:spPr>
          <a:xfrm>
            <a:off x="899168" y="3314906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Port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F9515-6BC4-4233-A233-4730C486D724}"/>
              </a:ext>
            </a:extLst>
          </p:cNvPr>
          <p:cNvSpPr txBox="1"/>
          <p:nvPr/>
        </p:nvSpPr>
        <p:spPr>
          <a:xfrm>
            <a:off x="899168" y="3649803"/>
            <a:ext cx="78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Path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FEF6-9ACD-472F-839A-A3526F4916B0}"/>
              </a:ext>
            </a:extLst>
          </p:cNvPr>
          <p:cNvSpPr txBox="1"/>
          <p:nvPr/>
        </p:nvSpPr>
        <p:spPr>
          <a:xfrm>
            <a:off x="899168" y="4031502"/>
            <a:ext cx="78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Query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6F19B3-2122-41C0-93B1-9BA2CB5923D4}"/>
              </a:ext>
            </a:extLst>
          </p:cNvPr>
          <p:cNvSpPr txBox="1"/>
          <p:nvPr/>
        </p:nvSpPr>
        <p:spPr>
          <a:xfrm>
            <a:off x="899167" y="4348918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Fragment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47ECD80-C5FE-4B85-A60D-C82D8993E694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2455520" y="2750161"/>
            <a:ext cx="839389" cy="1078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C7FE86B-B2FF-4040-AC2A-45D22E412DF8}"/>
              </a:ext>
            </a:extLst>
          </p:cNvPr>
          <p:cNvCxnSpPr>
            <a:cxnSpLocks/>
            <a:stCxn id="21" idx="3"/>
            <a:endCxn id="45" idx="1"/>
          </p:cNvCxnSpPr>
          <p:nvPr/>
        </p:nvCxnSpPr>
        <p:spPr>
          <a:xfrm>
            <a:off x="2455520" y="2750161"/>
            <a:ext cx="839389" cy="232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27DEDA0-71FF-4267-9A12-1E9FBC62AFCA}"/>
              </a:ext>
            </a:extLst>
          </p:cNvPr>
          <p:cNvSpPr txBox="1"/>
          <p:nvPr/>
        </p:nvSpPr>
        <p:spPr>
          <a:xfrm>
            <a:off x="893155" y="301239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Scheme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86DDDB-7BD9-46EB-8473-1C1FB92A60EF}"/>
              </a:ext>
            </a:extLst>
          </p:cNvPr>
          <p:cNvSpPr txBox="1"/>
          <p:nvPr/>
        </p:nvSpPr>
        <p:spPr>
          <a:xfrm>
            <a:off x="3294909" y="2536448"/>
            <a:ext cx="56141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Address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상에서 통신이 이루어질 때 장치를 식별하기 위해 사용되는 주소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일반적으로도 도메인의 특성을 담은 이름을 정의하여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대신 사용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B04A4-8FBC-4902-909C-84FB0B072351}"/>
              </a:ext>
            </a:extLst>
          </p:cNvPr>
          <p:cNvSpPr txBox="1"/>
          <p:nvPr/>
        </p:nvSpPr>
        <p:spPr>
          <a:xfrm>
            <a:off x="5399395" y="5046771"/>
            <a:ext cx="2628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대한 정보는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MacOS/Linux/Windows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nslookup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명령어를 사용해 확인 가능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FEE362-786C-4B4A-805C-10D5E3E3BA6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505EB2-5916-4CB7-AF5D-43E06BA0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Web Rendering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0CE2B-BCCB-43B8-8F84-99C0783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E1164D2-C69F-4F7D-9033-52B62C8F7C3E}"/>
              </a:ext>
            </a:extLst>
          </p:cNvPr>
          <p:cNvSpPr/>
          <p:nvPr/>
        </p:nvSpPr>
        <p:spPr>
          <a:xfrm>
            <a:off x="-106878" y="2771547"/>
            <a:ext cx="1653720" cy="228311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785CD-AF11-4CA0-B897-691FE1AD9FCE}"/>
              </a:ext>
            </a:extLst>
          </p:cNvPr>
          <p:cNvSpPr txBox="1"/>
          <p:nvPr/>
        </p:nvSpPr>
        <p:spPr>
          <a:xfrm>
            <a:off x="318501" y="251637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서버의 응답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446B46-45CA-4DC1-8D97-A57093986707}"/>
              </a:ext>
            </a:extLst>
          </p:cNvPr>
          <p:cNvSpPr/>
          <p:nvPr/>
        </p:nvSpPr>
        <p:spPr>
          <a:xfrm>
            <a:off x="1738359" y="2218714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브라우저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4B1C72-1BEE-4C47-95DB-CC3C7EA53642}"/>
              </a:ext>
            </a:extLst>
          </p:cNvPr>
          <p:cNvSpPr/>
          <p:nvPr/>
        </p:nvSpPr>
        <p:spPr>
          <a:xfrm>
            <a:off x="6765081" y="2218714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8DEC1E-8D30-40E6-961F-A11AE537F9CB}"/>
              </a:ext>
            </a:extLst>
          </p:cNvPr>
          <p:cNvSpPr/>
          <p:nvPr/>
        </p:nvSpPr>
        <p:spPr>
          <a:xfrm>
            <a:off x="5813110" y="2771547"/>
            <a:ext cx="852768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0E1CF65-6EC4-48F5-B7E9-4D17D757D907}"/>
              </a:ext>
            </a:extLst>
          </p:cNvPr>
          <p:cNvSpPr/>
          <p:nvPr/>
        </p:nvSpPr>
        <p:spPr>
          <a:xfrm>
            <a:off x="3947170" y="2771547"/>
            <a:ext cx="841635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666E22-23C4-4821-8690-771C5008CC6B}"/>
              </a:ext>
            </a:extLst>
          </p:cNvPr>
          <p:cNvSpPr txBox="1"/>
          <p:nvPr/>
        </p:nvSpPr>
        <p:spPr>
          <a:xfrm>
            <a:off x="5923446" y="251637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전달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9547DF-A83E-4C1F-BBD5-9FB086FD489B}"/>
              </a:ext>
            </a:extLst>
          </p:cNvPr>
          <p:cNvSpPr/>
          <p:nvPr/>
        </p:nvSpPr>
        <p:spPr>
          <a:xfrm>
            <a:off x="4788805" y="2218714"/>
            <a:ext cx="1034666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리소스 타입 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84549B-9D41-4D79-BB6E-C35CE4297482}"/>
              </a:ext>
            </a:extLst>
          </p:cNvPr>
          <p:cNvSpPr txBox="1"/>
          <p:nvPr/>
        </p:nvSpPr>
        <p:spPr>
          <a:xfrm>
            <a:off x="2553443" y="1619586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서버로부터 받은 리소스를 이용자에게 시각화하는 행위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58C9877-A735-428E-9B8F-6B6988A258AA}"/>
              </a:ext>
            </a:extLst>
          </p:cNvPr>
          <p:cNvSpPr/>
          <p:nvPr/>
        </p:nvSpPr>
        <p:spPr>
          <a:xfrm>
            <a:off x="-106878" y="4837532"/>
            <a:ext cx="1653720" cy="228311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3F0892-9FD5-48DF-B035-59362D3F0AB8}"/>
              </a:ext>
            </a:extLst>
          </p:cNvPr>
          <p:cNvSpPr txBox="1"/>
          <p:nvPr/>
        </p:nvSpPr>
        <p:spPr>
          <a:xfrm>
            <a:off x="318501" y="4485815"/>
            <a:ext cx="68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HTML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CSS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149356-2A87-462A-8D66-DD804931778C}"/>
              </a:ext>
            </a:extLst>
          </p:cNvPr>
          <p:cNvSpPr/>
          <p:nvPr/>
        </p:nvSpPr>
        <p:spPr>
          <a:xfrm>
            <a:off x="1604736" y="4284698"/>
            <a:ext cx="1880458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브라우저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FB9258-5685-4DE8-8C9F-2016FEAB25C0}"/>
              </a:ext>
            </a:extLst>
          </p:cNvPr>
          <p:cNvSpPr/>
          <p:nvPr/>
        </p:nvSpPr>
        <p:spPr>
          <a:xfrm>
            <a:off x="6765081" y="4284699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E093FA5-E4C9-4FC1-B5BC-02F5109A334E}"/>
              </a:ext>
            </a:extLst>
          </p:cNvPr>
          <p:cNvSpPr/>
          <p:nvPr/>
        </p:nvSpPr>
        <p:spPr>
          <a:xfrm>
            <a:off x="5813110" y="4837532"/>
            <a:ext cx="852768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C2739CFA-A7CC-40AA-B92E-1AF27B2983EF}"/>
              </a:ext>
            </a:extLst>
          </p:cNvPr>
          <p:cNvSpPr/>
          <p:nvPr/>
        </p:nvSpPr>
        <p:spPr>
          <a:xfrm>
            <a:off x="3485194" y="4837532"/>
            <a:ext cx="841635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439B7B-42FC-4620-A12B-38812BD38EA3}"/>
              </a:ext>
            </a:extLst>
          </p:cNvPr>
          <p:cNvSpPr/>
          <p:nvPr/>
        </p:nvSpPr>
        <p:spPr>
          <a:xfrm>
            <a:off x="4326830" y="4284699"/>
            <a:ext cx="1496642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HTML </a:t>
            </a:r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파싱</a:t>
            </a:r>
            <a:endParaRPr lang="en-US" altLang="ko-KR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&amp;</a:t>
            </a:r>
          </a:p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CSS</a:t>
            </a:r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 적용</a:t>
            </a:r>
            <a:endParaRPr lang="en-US" altLang="ko-KR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7495FB-DD63-42F1-B1EF-486AF817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EA9A68-22DE-4E4F-969B-DDB56227BB6B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Dev Tools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FB00813-3F56-4598-BA40-2B5F2A72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54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47919E-268E-428B-A070-086E600F421F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7F69A48-A346-4744-9545-B0BE41F4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817BD-2C5C-40E6-A9E8-B356C38F3716}"/>
              </a:ext>
            </a:extLst>
          </p:cNvPr>
          <p:cNvSpPr txBox="1"/>
          <p:nvPr/>
        </p:nvSpPr>
        <p:spPr>
          <a:xfrm>
            <a:off x="318501" y="176096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브라우저에서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F12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키로 개발자 도구를 실행할 수 있다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07783-3C5C-4D02-9335-823B10C9C0D4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1A0AAA-9E7C-4BBE-956F-A71D1100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77645"/>
              </p:ext>
            </p:extLst>
          </p:nvPr>
        </p:nvGraphicFramePr>
        <p:xfrm>
          <a:off x="57271" y="2200575"/>
          <a:ext cx="9015476" cy="331669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68475">
                  <a:extLst>
                    <a:ext uri="{9D8B030D-6E8A-4147-A177-3AD203B41FA5}">
                      <a16:colId xmlns:a16="http://schemas.microsoft.com/office/drawing/2014/main" val="4103778386"/>
                    </a:ext>
                  </a:extLst>
                </a:gridCol>
                <a:gridCol w="3906195">
                  <a:extLst>
                    <a:ext uri="{9D8B030D-6E8A-4147-A177-3AD203B41FA5}">
                      <a16:colId xmlns:a16="http://schemas.microsoft.com/office/drawing/2014/main" val="1815764234"/>
                    </a:ext>
                  </a:extLst>
                </a:gridCol>
                <a:gridCol w="4840806">
                  <a:extLst>
                    <a:ext uri="{9D8B030D-6E8A-4147-A177-3AD203B41FA5}">
                      <a16:colId xmlns:a16="http://schemas.microsoft.com/office/drawing/2014/main" val="1211126559"/>
                    </a:ext>
                  </a:extLst>
                </a:gridCol>
              </a:tblGrid>
              <a:tr h="355896">
                <a:tc row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Inspect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요소 검사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특정 요소의 개괄적 정보 파악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코드 탐색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773777"/>
                  </a:ext>
                </a:extLst>
              </a:tr>
              <a:tr h="355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Device Toolbar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디바이스 툴바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브라우저의 화면 비율 및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User-Agent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를 원하는 값으로 변경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619984"/>
                  </a:ext>
                </a:extLst>
              </a:tr>
              <a:tr h="369903">
                <a:tc rowSpan="7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Elements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요소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페이지를 구성하는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HTML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검사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34777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Console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콘솔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자바스크립트의 실행 및 결과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457075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Sources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소스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페이지 구성 리소스의 확인과 디버깅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946072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Network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네트워크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서버와 오가는 데이터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728458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Performance /Memory (</a:t>
                      </a:r>
                      <a:r>
                        <a:rPr lang="ko-KR" alt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성능</a:t>
                      </a: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메모리</a:t>
                      </a: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62346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Application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애플리케이션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쿠키를 포함한 웹 애플리케이션 관련 데이터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0736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Security / Lighthouse (</a:t>
                      </a:r>
                      <a:r>
                        <a:rPr lang="ko-KR" alt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보안 </a:t>
                      </a: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 Lighthouse)</a:t>
                      </a:r>
                      <a:endParaRPr lang="ko-KR" altLang="en-US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289091"/>
                  </a:ext>
                </a:extLst>
              </a:tr>
            </a:tbl>
          </a:graphicData>
        </a:graphic>
      </p:graphicFrame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4B695CB-1D3E-4214-8CF8-68D4C5BD94FE}"/>
              </a:ext>
            </a:extLst>
          </p:cNvPr>
          <p:cNvSpPr/>
          <p:nvPr/>
        </p:nvSpPr>
        <p:spPr>
          <a:xfrm>
            <a:off x="7158714" y="3598223"/>
            <a:ext cx="1914033" cy="985652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Watch</a:t>
            </a:r>
          </a:p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Call Stack</a:t>
            </a:r>
          </a:p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Scope</a:t>
            </a:r>
          </a:p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Breakpoints</a:t>
            </a:r>
            <a:endParaRPr lang="ko-KR" altLang="en-US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DB64C93-6F78-415E-8BF9-365A982A4992}"/>
              </a:ext>
            </a:extLst>
          </p:cNvPr>
          <p:cNvCxnSpPr/>
          <p:nvPr/>
        </p:nvCxnSpPr>
        <p:spPr>
          <a:xfrm>
            <a:off x="6923314" y="3858924"/>
            <a:ext cx="23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바닥글 개체 틀 26">
            <a:extLst>
              <a:ext uri="{FF2B5EF4-FFF2-40B4-BE49-F238E27FC236}">
                <a16:creationId xmlns:a16="http://schemas.microsoft.com/office/drawing/2014/main" id="{CF6A13B4-38D7-420D-A459-D358A9BD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09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 – Sources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8600D-9B1F-4853-A4E1-368E9EB5E8CF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E6825467-5968-417E-A1EA-B09FFD05C597}"/>
              </a:ext>
            </a:extLst>
          </p:cNvPr>
          <p:cNvSpPr/>
          <p:nvPr/>
        </p:nvSpPr>
        <p:spPr>
          <a:xfrm>
            <a:off x="318501" y="1690690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13DC-F2D7-4029-B5CF-EEE4188A804C}"/>
              </a:ext>
            </a:extLst>
          </p:cNvPr>
          <p:cNvSpPr txBox="1"/>
          <p:nvPr/>
        </p:nvSpPr>
        <p:spPr>
          <a:xfrm>
            <a:off x="522514" y="1757872"/>
            <a:ext cx="830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Sources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현재 페이지를 구성하는 웹 리소스들 확인 가능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E423E-19DB-4830-B9AD-761858B46C2F}"/>
              </a:ext>
            </a:extLst>
          </p:cNvPr>
          <p:cNvSpPr txBox="1"/>
          <p:nvPr/>
        </p:nvSpPr>
        <p:spPr>
          <a:xfrm>
            <a:off x="1092530" y="2588869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Debug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CCF283-4E34-4AA2-992C-F543F89C9627}"/>
              </a:ext>
            </a:extLst>
          </p:cNvPr>
          <p:cNvSpPr/>
          <p:nvPr/>
        </p:nvSpPr>
        <p:spPr>
          <a:xfrm>
            <a:off x="2488944" y="2909854"/>
            <a:ext cx="6277177" cy="58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3DCEE-02E1-4DE9-BD84-6D98F60DBD73}"/>
              </a:ext>
            </a:extLst>
          </p:cNvPr>
          <p:cNvSpPr txBox="1"/>
          <p:nvPr/>
        </p:nvSpPr>
        <p:spPr>
          <a:xfrm>
            <a:off x="6103917" y="3112089"/>
            <a:ext cx="26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디버깅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752F-271C-4E7A-9E09-F348A9CEA370}"/>
              </a:ext>
            </a:extLst>
          </p:cNvPr>
          <p:cNvSpPr txBox="1"/>
          <p:nvPr/>
        </p:nvSpPr>
        <p:spPr>
          <a:xfrm>
            <a:off x="3776353" y="3608379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Watch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원하는 자바스크립트 식을 입력하면 코드 실행 과정에서 해당 식의 값 변화를 확인 가능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C717D-D6E2-4640-8938-D1A97C8C90F8}"/>
              </a:ext>
            </a:extLst>
          </p:cNvPr>
          <p:cNvSpPr txBox="1"/>
          <p:nvPr/>
        </p:nvSpPr>
        <p:spPr>
          <a:xfrm>
            <a:off x="3776353" y="4350890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Call Stack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함수들의 호출 순서를 스택 형태로 보여줌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7E3EF-A7A6-4CB4-9965-EEF6EDE8542F}"/>
              </a:ext>
            </a:extLst>
          </p:cNvPr>
          <p:cNvSpPr txBox="1"/>
          <p:nvPr/>
        </p:nvSpPr>
        <p:spPr>
          <a:xfrm>
            <a:off x="3776353" y="4785625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Scope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정의된 모든 변수들의 값 확인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19704-817F-4E38-8BD0-21032CAF88AA}"/>
              </a:ext>
            </a:extLst>
          </p:cNvPr>
          <p:cNvSpPr txBox="1"/>
          <p:nvPr/>
        </p:nvSpPr>
        <p:spPr>
          <a:xfrm>
            <a:off x="3776353" y="5220359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Breakpoints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브레이크포인트들을 확인하고 각각의 활성화 혹은 그 반대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9F423-2373-4917-ABD2-12C7D4418ECD}"/>
              </a:ext>
            </a:extLst>
          </p:cNvPr>
          <p:cNvSpPr txBox="1"/>
          <p:nvPr/>
        </p:nvSpPr>
        <p:spPr>
          <a:xfrm>
            <a:off x="318501" y="3608379"/>
            <a:ext cx="2945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가장 좌측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 </a:t>
            </a: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현재 페이지의 리소스 파일 트리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파일 시스템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8FCDA-095E-4A6E-9B4A-DB752312800C}"/>
              </a:ext>
            </a:extLst>
          </p:cNvPr>
          <p:cNvSpPr txBox="1"/>
          <p:nvPr/>
        </p:nvSpPr>
        <p:spPr>
          <a:xfrm>
            <a:off x="318501" y="4925249"/>
            <a:ext cx="29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중간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선택한 리소스 상세 보기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C21FC9E9-6850-4623-9FC2-4764E3E8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6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 – Sources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8600D-9B1F-4853-A4E1-368E9EB5E8CF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E6825467-5968-417E-A1EA-B09FFD05C597}"/>
              </a:ext>
            </a:extLst>
          </p:cNvPr>
          <p:cNvSpPr/>
          <p:nvPr/>
        </p:nvSpPr>
        <p:spPr>
          <a:xfrm>
            <a:off x="318501" y="1690690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13DC-F2D7-4029-B5CF-EEE4188A804C}"/>
              </a:ext>
            </a:extLst>
          </p:cNvPr>
          <p:cNvSpPr txBox="1"/>
          <p:nvPr/>
        </p:nvSpPr>
        <p:spPr>
          <a:xfrm>
            <a:off x="522514" y="1757872"/>
            <a:ext cx="830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Network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오가는 데이터를 확인할 수 있다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E423E-19DB-4830-B9AD-761858B46C2F}"/>
              </a:ext>
            </a:extLst>
          </p:cNvPr>
          <p:cNvSpPr txBox="1"/>
          <p:nvPr/>
        </p:nvSpPr>
        <p:spPr>
          <a:xfrm>
            <a:off x="1092530" y="2588869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Option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CCF283-4E34-4AA2-992C-F543F89C9627}"/>
              </a:ext>
            </a:extLst>
          </p:cNvPr>
          <p:cNvSpPr/>
          <p:nvPr/>
        </p:nvSpPr>
        <p:spPr>
          <a:xfrm>
            <a:off x="2488944" y="2909854"/>
            <a:ext cx="6277177" cy="58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3DCEE-02E1-4DE9-BD84-6D98F60DBD73}"/>
              </a:ext>
            </a:extLst>
          </p:cNvPr>
          <p:cNvSpPr txBox="1"/>
          <p:nvPr/>
        </p:nvSpPr>
        <p:spPr>
          <a:xfrm>
            <a:off x="6103917" y="3112089"/>
            <a:ext cx="26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옵션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752F-271C-4E7A-9E09-F348A9CEA370}"/>
              </a:ext>
            </a:extLst>
          </p:cNvPr>
          <p:cNvSpPr txBox="1"/>
          <p:nvPr/>
        </p:nvSpPr>
        <p:spPr>
          <a:xfrm>
            <a:off x="3776353" y="3608379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Preserve log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새로운 페이지로 이동해도 로그를 삭제하지 않습니다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.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C717D-D6E2-4640-8938-D1A97C8C90F8}"/>
              </a:ext>
            </a:extLst>
          </p:cNvPr>
          <p:cNvSpPr txBox="1"/>
          <p:nvPr/>
        </p:nvSpPr>
        <p:spPr>
          <a:xfrm>
            <a:off x="3776353" y="4350890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Disavle cache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이미 캐시된 리소스도 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 요청합니다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4FE30-EC88-41F0-8D1F-5C89AC784E37}"/>
              </a:ext>
            </a:extLst>
          </p:cNvPr>
          <p:cNvSpPr txBox="1"/>
          <p:nvPr/>
        </p:nvSpPr>
        <p:spPr>
          <a:xfrm>
            <a:off x="1092530" y="5093401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Copy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367E6C-CAB6-4F6F-AEAD-01EAF3757AA8}"/>
              </a:ext>
            </a:extLst>
          </p:cNvPr>
          <p:cNvSpPr/>
          <p:nvPr/>
        </p:nvSpPr>
        <p:spPr>
          <a:xfrm>
            <a:off x="2488944" y="5414386"/>
            <a:ext cx="6277177" cy="58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AC48-E2FC-4316-9C3A-A356E986773E}"/>
              </a:ext>
            </a:extLst>
          </p:cNvPr>
          <p:cNvSpPr txBox="1"/>
          <p:nvPr/>
        </p:nvSpPr>
        <p:spPr>
          <a:xfrm>
            <a:off x="2488944" y="5548633"/>
            <a:ext cx="6277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Copy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로그를 우클릭하고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Copy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원하는 형태로 복사 가능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동일한 요청 서버에 재전송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Copy as fetch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Request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복사하고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Console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패널에 붙여 실행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CA4B2D9-95C5-49A2-993D-EEF09852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1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 – Sources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8600D-9B1F-4853-A4E1-368E9EB5E8CF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E6825467-5968-417E-A1EA-B09FFD05C597}"/>
              </a:ext>
            </a:extLst>
          </p:cNvPr>
          <p:cNvSpPr/>
          <p:nvPr/>
        </p:nvSpPr>
        <p:spPr>
          <a:xfrm>
            <a:off x="318501" y="1690690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13DC-F2D7-4029-B5CF-EEE4188A804C}"/>
              </a:ext>
            </a:extLst>
          </p:cNvPr>
          <p:cNvSpPr txBox="1"/>
          <p:nvPr/>
        </p:nvSpPr>
        <p:spPr>
          <a:xfrm>
            <a:off x="522514" y="1757872"/>
            <a:ext cx="830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Application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애플리케이션 관련 리소스 조회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A2EC1-A3D3-47E9-81B6-A0F608D6467F}"/>
              </a:ext>
            </a:extLst>
          </p:cNvPr>
          <p:cNvSpPr txBox="1"/>
          <p:nvPr/>
        </p:nvSpPr>
        <p:spPr>
          <a:xfrm>
            <a:off x="3464149" y="1832893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캐시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이미지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폰트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스타일시트 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5C640E-D2CD-496D-ABAE-3DE7EC32CE14}"/>
              </a:ext>
            </a:extLst>
          </p:cNvPr>
          <p:cNvSpPr txBox="1"/>
          <p:nvPr/>
        </p:nvSpPr>
        <p:spPr>
          <a:xfrm>
            <a:off x="1092530" y="2585979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Cookies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C709F0-1491-42BE-8356-83041C164513}"/>
              </a:ext>
            </a:extLst>
          </p:cNvPr>
          <p:cNvSpPr/>
          <p:nvPr/>
        </p:nvSpPr>
        <p:spPr>
          <a:xfrm>
            <a:off x="2707574" y="2906964"/>
            <a:ext cx="6058547" cy="9259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A76D4-CED8-4F51-A9F4-703DF79F0857}"/>
              </a:ext>
            </a:extLst>
          </p:cNvPr>
          <p:cNvSpPr txBox="1"/>
          <p:nvPr/>
        </p:nvSpPr>
        <p:spPr>
          <a:xfrm>
            <a:off x="6103917" y="3109199"/>
            <a:ext cx="26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Cookies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C780C-2C91-40F8-9490-6508EC282D7B}"/>
              </a:ext>
            </a:extLst>
          </p:cNvPr>
          <p:cNvSpPr txBox="1"/>
          <p:nvPr/>
        </p:nvSpPr>
        <p:spPr>
          <a:xfrm>
            <a:off x="3776353" y="3605489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브라우저에 저장된 쿠키 정보를 확인 및 수정 가능</a:t>
            </a: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C0342BE0-F831-4149-91F9-385F9FAC5B12}"/>
              </a:ext>
            </a:extLst>
          </p:cNvPr>
          <p:cNvSpPr/>
          <p:nvPr/>
        </p:nvSpPr>
        <p:spPr>
          <a:xfrm>
            <a:off x="318501" y="4067154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BEF7BE-7FBA-4EE9-A4EB-9D8731D3EB52}"/>
              </a:ext>
            </a:extLst>
          </p:cNvPr>
          <p:cNvSpPr txBox="1"/>
          <p:nvPr/>
        </p:nvSpPr>
        <p:spPr>
          <a:xfrm>
            <a:off x="522514" y="4134336"/>
            <a:ext cx="8728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Console Drawer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새로운 콘솔창을 열어 가시성 및 효율성 상승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FC9DB1-B612-4902-9332-2D7AD90C02B0}"/>
              </a:ext>
            </a:extLst>
          </p:cNvPr>
          <p:cNvSpPr/>
          <p:nvPr/>
        </p:nvSpPr>
        <p:spPr>
          <a:xfrm>
            <a:off x="2707574" y="5283428"/>
            <a:ext cx="6058547" cy="9259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74A722-0F83-4820-A3F0-CDCAB170F30D}"/>
              </a:ext>
            </a:extLst>
          </p:cNvPr>
          <p:cNvSpPr txBox="1"/>
          <p:nvPr/>
        </p:nvSpPr>
        <p:spPr>
          <a:xfrm>
            <a:off x="4845132" y="5485663"/>
            <a:ext cx="392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단축키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Windows, MAC : ESC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FF1D92-B667-4614-B56C-6A7E0D8A2F96}"/>
              </a:ext>
            </a:extLst>
          </p:cNvPr>
          <p:cNvSpPr txBox="1"/>
          <p:nvPr/>
        </p:nvSpPr>
        <p:spPr>
          <a:xfrm>
            <a:off x="3776353" y="5981953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패널과 콘솔 패널을 동시에 사용 가능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039639-60D3-4155-911C-6D2E9720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270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기타 브라우저 기능</a:t>
            </a:r>
            <a:endParaRPr lang="ko-KR" altLang="en-US" dirty="0"/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DDC20C2B-7B98-4BD3-BCDA-6A7B03A1394F}"/>
              </a:ext>
            </a:extLst>
          </p:cNvPr>
          <p:cNvSpPr/>
          <p:nvPr/>
        </p:nvSpPr>
        <p:spPr>
          <a:xfrm>
            <a:off x="608168" y="2030057"/>
            <a:ext cx="3529104" cy="2850701"/>
          </a:xfrm>
          <a:prstGeom prst="snip1Rect">
            <a:avLst>
              <a:gd name="adj" fmla="val 1734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63FF85D9-AFA3-4401-AFE8-E897474F5968}"/>
              </a:ext>
            </a:extLst>
          </p:cNvPr>
          <p:cNvSpPr/>
          <p:nvPr/>
        </p:nvSpPr>
        <p:spPr>
          <a:xfrm>
            <a:off x="5006730" y="1690688"/>
            <a:ext cx="3529104" cy="501886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F6732-0CA8-4AB7-B174-C4BE79382944}"/>
              </a:ext>
            </a:extLst>
          </p:cNvPr>
          <p:cNvSpPr txBox="1"/>
          <p:nvPr/>
        </p:nvSpPr>
        <p:spPr>
          <a:xfrm>
            <a:off x="703170" y="2173371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페이지 소스 보기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37991-F2F5-47A1-A4DE-4E35CD81B11F}"/>
              </a:ext>
            </a:extLst>
          </p:cNvPr>
          <p:cNvSpPr txBox="1"/>
          <p:nvPr/>
        </p:nvSpPr>
        <p:spPr>
          <a:xfrm>
            <a:off x="5233827" y="1834003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Secret browsing mode</a:t>
            </a:r>
            <a:endParaRPr lang="ko-KR" altLang="en-US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F4A7A-6DA8-4AAB-A9ED-0EBA2E1F28CC}"/>
              </a:ext>
            </a:extLst>
          </p:cNvPr>
          <p:cNvSpPr txBox="1"/>
          <p:nvPr/>
        </p:nvSpPr>
        <p:spPr>
          <a:xfrm>
            <a:off x="703170" y="2912848"/>
            <a:ext cx="33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페이지와 관련된 소스 코드들을 확인 가능</a:t>
            </a:r>
          </a:p>
        </p:txBody>
      </p:sp>
      <p:sp>
        <p:nvSpPr>
          <p:cNvPr id="12" name="사각형: 빗면 11">
            <a:extLst>
              <a:ext uri="{FF2B5EF4-FFF2-40B4-BE49-F238E27FC236}">
                <a16:creationId xmlns:a16="http://schemas.microsoft.com/office/drawing/2014/main" id="{E547CA34-F0D8-4B75-82FD-3C91E1C98C6A}"/>
              </a:ext>
            </a:extLst>
          </p:cNvPr>
          <p:cNvSpPr/>
          <p:nvPr/>
        </p:nvSpPr>
        <p:spPr>
          <a:xfrm>
            <a:off x="826614" y="3344450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ctrl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5" name="사각형: 빗면 24">
            <a:extLst>
              <a:ext uri="{FF2B5EF4-FFF2-40B4-BE49-F238E27FC236}">
                <a16:creationId xmlns:a16="http://schemas.microsoft.com/office/drawing/2014/main" id="{A22084F1-FF49-4BF6-AEF5-8A6A8FCF388C}"/>
              </a:ext>
            </a:extLst>
          </p:cNvPr>
          <p:cNvSpPr/>
          <p:nvPr/>
        </p:nvSpPr>
        <p:spPr>
          <a:xfrm>
            <a:off x="826614" y="411260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Cmd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79518292-EE66-411C-8F3B-0EA64E6443AC}"/>
              </a:ext>
            </a:extLst>
          </p:cNvPr>
          <p:cNvSpPr/>
          <p:nvPr/>
        </p:nvSpPr>
        <p:spPr>
          <a:xfrm>
            <a:off x="1655361" y="411260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Opt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4" name="사각형: 빗면 33">
            <a:extLst>
              <a:ext uri="{FF2B5EF4-FFF2-40B4-BE49-F238E27FC236}">
                <a16:creationId xmlns:a16="http://schemas.microsoft.com/office/drawing/2014/main" id="{7D070AE6-AC74-42E4-A0FC-6DC2D0F7C831}"/>
              </a:ext>
            </a:extLst>
          </p:cNvPr>
          <p:cNvSpPr/>
          <p:nvPr/>
        </p:nvSpPr>
        <p:spPr>
          <a:xfrm>
            <a:off x="2428821" y="411260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U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7" name="사각형: 빗면 36">
            <a:extLst>
              <a:ext uri="{FF2B5EF4-FFF2-40B4-BE49-F238E27FC236}">
                <a16:creationId xmlns:a16="http://schemas.microsoft.com/office/drawing/2014/main" id="{DA593A44-847F-40FC-9EAD-2FB2BA44AB98}"/>
              </a:ext>
            </a:extLst>
          </p:cNvPr>
          <p:cNvSpPr/>
          <p:nvPr/>
        </p:nvSpPr>
        <p:spPr>
          <a:xfrm>
            <a:off x="1655361" y="3374562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U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929F-3BDB-4012-98AE-6AD10EBC5648}"/>
              </a:ext>
            </a:extLst>
          </p:cNvPr>
          <p:cNvSpPr txBox="1"/>
          <p:nvPr/>
        </p:nvSpPr>
        <p:spPr>
          <a:xfrm>
            <a:off x="2960095" y="3378243"/>
            <a:ext cx="10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Windows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Linux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CF6BBD-A524-4184-A96D-D585F3EFED52}"/>
              </a:ext>
            </a:extLst>
          </p:cNvPr>
          <p:cNvSpPr txBox="1"/>
          <p:nvPr/>
        </p:nvSpPr>
        <p:spPr>
          <a:xfrm>
            <a:off x="2999926" y="4250767"/>
            <a:ext cx="10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macOS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FF4AC7-8995-44EC-81B3-6622AEC3545F}"/>
              </a:ext>
            </a:extLst>
          </p:cNvPr>
          <p:cNvSpPr txBox="1"/>
          <p:nvPr/>
        </p:nvSpPr>
        <p:spPr>
          <a:xfrm>
            <a:off x="5101729" y="2450370"/>
            <a:ext cx="3674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새로운 브라우저 세션의 생성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 종료 시 저장되지 않는 항목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방문 기록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 및 사이트 데이터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양식에 입력한 정보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웹사이트에 부여된 권한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 모드로 생성된 탭은 쿠키를 공유하지 않음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258A80-409F-47E0-A657-634269553DFE}"/>
              </a:ext>
            </a:extLst>
          </p:cNvPr>
          <p:cNvSpPr txBox="1"/>
          <p:nvPr/>
        </p:nvSpPr>
        <p:spPr>
          <a:xfrm>
            <a:off x="1170962" y="4943028"/>
            <a:ext cx="3401038" cy="771346"/>
          </a:xfrm>
          <a:prstGeom prst="foldedCorne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같은 사이트를 여러 세션으로 사용 가능 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다수 계정으로 서비스 점검 등에 이용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A59A068-D3E7-4D8E-BE73-0E89EA3AF8EE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4572001" y="4813063"/>
            <a:ext cx="529729" cy="5156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빗면 45">
            <a:extLst>
              <a:ext uri="{FF2B5EF4-FFF2-40B4-BE49-F238E27FC236}">
                <a16:creationId xmlns:a16="http://schemas.microsoft.com/office/drawing/2014/main" id="{E1397D8E-B2BB-4F27-B14E-880A947EFF00}"/>
              </a:ext>
            </a:extLst>
          </p:cNvPr>
          <p:cNvSpPr/>
          <p:nvPr/>
        </p:nvSpPr>
        <p:spPr>
          <a:xfrm>
            <a:off x="5146417" y="5068715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ctrl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8" name="사각형: 빗면 47">
            <a:extLst>
              <a:ext uri="{FF2B5EF4-FFF2-40B4-BE49-F238E27FC236}">
                <a16:creationId xmlns:a16="http://schemas.microsoft.com/office/drawing/2014/main" id="{604F0724-3E34-44FD-894D-68E94616398D}"/>
              </a:ext>
            </a:extLst>
          </p:cNvPr>
          <p:cNvSpPr/>
          <p:nvPr/>
        </p:nvSpPr>
        <p:spPr>
          <a:xfrm>
            <a:off x="5950320" y="5068715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sn별별정직" panose="02000500000000000000" pitchFamily="2" charset="0"/>
                <a:ea typeface="sn별별정직" panose="02000500000000000000" pitchFamily="2" charset="0"/>
              </a:rPr>
              <a:t>shift</a:t>
            </a:r>
            <a:endParaRPr lang="ko-KR" altLang="en-US" sz="1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3C57A54F-F84B-40BD-951A-61738B2661E9}"/>
              </a:ext>
            </a:extLst>
          </p:cNvPr>
          <p:cNvSpPr/>
          <p:nvPr/>
        </p:nvSpPr>
        <p:spPr>
          <a:xfrm>
            <a:off x="6754223" y="5068715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N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3CF4E13C-9E9F-4443-BA8B-3A4DE9BFE7A2}"/>
              </a:ext>
            </a:extLst>
          </p:cNvPr>
          <p:cNvSpPr/>
          <p:nvPr/>
        </p:nvSpPr>
        <p:spPr>
          <a:xfrm>
            <a:off x="5146417" y="580846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Cmd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5" name="사각형: 빗면 54">
            <a:extLst>
              <a:ext uri="{FF2B5EF4-FFF2-40B4-BE49-F238E27FC236}">
                <a16:creationId xmlns:a16="http://schemas.microsoft.com/office/drawing/2014/main" id="{AFF9BCC6-8465-44D4-9231-423E5D0CD63A}"/>
              </a:ext>
            </a:extLst>
          </p:cNvPr>
          <p:cNvSpPr/>
          <p:nvPr/>
        </p:nvSpPr>
        <p:spPr>
          <a:xfrm>
            <a:off x="5950320" y="580846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sn별별정직" panose="02000500000000000000" pitchFamily="2" charset="0"/>
                <a:ea typeface="sn별별정직" panose="02000500000000000000" pitchFamily="2" charset="0"/>
              </a:rPr>
              <a:t>shift</a:t>
            </a:r>
            <a:endParaRPr lang="ko-KR" altLang="en-US" sz="1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6D74F3C9-0971-49E7-AC43-9729DE5898FF}"/>
              </a:ext>
            </a:extLst>
          </p:cNvPr>
          <p:cNvSpPr/>
          <p:nvPr/>
        </p:nvSpPr>
        <p:spPr>
          <a:xfrm>
            <a:off x="6754223" y="580846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N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67B8E-DCFB-49CF-81C5-E5C746B07679}"/>
              </a:ext>
            </a:extLst>
          </p:cNvPr>
          <p:cNvSpPr txBox="1"/>
          <p:nvPr/>
        </p:nvSpPr>
        <p:spPr>
          <a:xfrm>
            <a:off x="7420593" y="5068714"/>
            <a:ext cx="10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Windows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Linux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A92D7-8F07-4FB9-BAE5-E85C51A77710}"/>
              </a:ext>
            </a:extLst>
          </p:cNvPr>
          <p:cNvSpPr txBox="1"/>
          <p:nvPr/>
        </p:nvSpPr>
        <p:spPr>
          <a:xfrm>
            <a:off x="7420592" y="5946627"/>
            <a:ext cx="10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macOS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9" name="바닥글 개체 틀 58">
            <a:extLst>
              <a:ext uri="{FF2B5EF4-FFF2-40B4-BE49-F238E27FC236}">
                <a16:creationId xmlns:a16="http://schemas.microsoft.com/office/drawing/2014/main" id="{07594F68-95E1-42F6-85BD-A32CA6C9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안전한 웹서비스를 위한 두 가지 웹 방화벽 | 가비아 라이브러리">
            <a:extLst>
              <a:ext uri="{FF2B5EF4-FFF2-40B4-BE49-F238E27FC236}">
                <a16:creationId xmlns:a16="http://schemas.microsoft.com/office/drawing/2014/main" id="{5F2C2B58-6D17-4B40-9960-ABFE2721B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62" t="26874" r="8410"/>
          <a:stretch/>
        </p:blipFill>
        <p:spPr bwMode="auto">
          <a:xfrm flipH="1">
            <a:off x="0" y="2190673"/>
            <a:ext cx="3695700" cy="39157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DF2DD-453F-45DA-B801-11E558BF8511}"/>
              </a:ext>
            </a:extLst>
          </p:cNvPr>
          <p:cNvCxnSpPr>
            <a:cxnSpLocks/>
          </p:cNvCxnSpPr>
          <p:nvPr/>
        </p:nvCxnSpPr>
        <p:spPr>
          <a:xfrm>
            <a:off x="4030579" y="1227221"/>
            <a:ext cx="46441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DA014-B558-47B6-B89E-1B878955BDCC}"/>
              </a:ext>
            </a:extLst>
          </p:cNvPr>
          <p:cNvSpPr/>
          <p:nvPr/>
        </p:nvSpPr>
        <p:spPr>
          <a:xfrm>
            <a:off x="4186989" y="312821"/>
            <a:ext cx="44877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9A831-B59B-4594-94AF-0E1B6BD846FD}"/>
              </a:ext>
            </a:extLst>
          </p:cNvPr>
          <p:cNvSpPr txBox="1"/>
          <p:nvPr/>
        </p:nvSpPr>
        <p:spPr>
          <a:xfrm>
            <a:off x="4030579" y="1605898"/>
            <a:ext cx="4557561" cy="191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Background - Web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1~5 : HTTP/HTTPS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6~ : Web Browser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DevTools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69188-C18D-4E43-8DBF-EE987C6477DE}"/>
              </a:ext>
            </a:extLst>
          </p:cNvPr>
          <p:cNvSpPr txBox="1"/>
          <p:nvPr/>
        </p:nvSpPr>
        <p:spPr>
          <a:xfrm>
            <a:off x="4030579" y="3743998"/>
            <a:ext cx="4557561" cy="14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2. Cookie &amp; Session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Cookie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0ED581-5500-40A7-A7E1-8BBFF4FA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82500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9FD4CF-30AA-4B73-8B0F-A13961E5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5" y="801515"/>
            <a:ext cx="5254970" cy="52549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ADD567-890D-4754-A6DB-B1FA70EED10A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Cookies &amp; Session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C129F58-899D-476E-8059-E96C7BB2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23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5BF8E344-811E-4FF9-8369-2017121C40D1}"/>
              </a:ext>
            </a:extLst>
          </p:cNvPr>
          <p:cNvSpPr/>
          <p:nvPr/>
        </p:nvSpPr>
        <p:spPr>
          <a:xfrm>
            <a:off x="5952961" y="4359061"/>
            <a:ext cx="1729628" cy="151113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서버</a:t>
            </a:r>
            <a:endParaRPr lang="en-US" altLang="ko-KR" sz="3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↑↓</a:t>
            </a:r>
            <a:endParaRPr lang="en-US" altLang="ko-KR" sz="3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FF2763-5E9C-4828-AFCD-6BEBBACC84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6478981-2720-4935-AD21-FDEA5800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Cookie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Cookies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23715A-D127-43F5-B99F-58B0107BAB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5" y="1536296"/>
            <a:ext cx="1325563" cy="1325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1A55D7-66CC-4733-BCFB-827023C56052}"/>
              </a:ext>
            </a:extLst>
          </p:cNvPr>
          <p:cNvSpPr/>
          <p:nvPr/>
        </p:nvSpPr>
        <p:spPr>
          <a:xfrm>
            <a:off x="1204677" y="1826592"/>
            <a:ext cx="1325563" cy="797856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쿠키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COOKIE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6E4621-42B2-46FD-9B04-0C8D563E7DAC}"/>
              </a:ext>
            </a:extLst>
          </p:cNvPr>
          <p:cNvSpPr/>
          <p:nvPr/>
        </p:nvSpPr>
        <p:spPr>
          <a:xfrm>
            <a:off x="2648197" y="1849451"/>
            <a:ext cx="5571660" cy="624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F86D0-8425-41D9-AD9F-47175C983713}"/>
              </a:ext>
            </a:extLst>
          </p:cNvPr>
          <p:cNvSpPr txBox="1"/>
          <p:nvPr/>
        </p:nvSpPr>
        <p:spPr>
          <a:xfrm>
            <a:off x="2648197" y="2014412"/>
            <a:ext cx="557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Key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Value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 이루어진 일종의 단위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정보 기록 및 상태 정보 표현에 사용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5AEBCDA-8A48-4249-8253-DCDB53696113}"/>
              </a:ext>
            </a:extLst>
          </p:cNvPr>
          <p:cNvGrpSpPr/>
          <p:nvPr/>
        </p:nvGrpSpPr>
        <p:grpSpPr>
          <a:xfrm>
            <a:off x="318501" y="3078317"/>
            <a:ext cx="7248552" cy="2791880"/>
            <a:chOff x="200814" y="3194441"/>
            <a:chExt cx="7248552" cy="27918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1F74BDB-4A99-40F1-B4FA-4C0EFAAC56DF}"/>
                </a:ext>
              </a:extLst>
            </p:cNvPr>
            <p:cNvSpPr/>
            <p:nvPr/>
          </p:nvSpPr>
          <p:spPr>
            <a:xfrm>
              <a:off x="1343726" y="4475186"/>
              <a:ext cx="1729628" cy="15111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웹 서버</a:t>
              </a:r>
              <a:endParaRPr lang="en-US" altLang="ko-KR" sz="3200" dirty="0"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  <a:p>
              <a:pPr algn="ctr"/>
              <a:r>
                <a:rPr lang="ko-KR" altLang="en-US" sz="2400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↑↓</a:t>
              </a:r>
              <a:endPara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  <a:p>
              <a:pPr algn="ctr"/>
              <a:r>
                <a:rPr lang="ko-KR" altLang="en-US" sz="3200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클라이언트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3C2E50-6920-4388-A775-E9CB2C126B4D}"/>
                </a:ext>
              </a:extLst>
            </p:cNvPr>
            <p:cNvSpPr/>
            <p:nvPr/>
          </p:nvSpPr>
          <p:spPr>
            <a:xfrm>
              <a:off x="2208540" y="3194442"/>
              <a:ext cx="2007726" cy="7978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Connectionless</a:t>
              </a: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하나의 요청에 하나의 응답 이후 연결 종료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1C44EE-EA23-4DE0-93BC-A2F6578258F9}"/>
                </a:ext>
              </a:extLst>
            </p:cNvPr>
            <p:cNvSpPr/>
            <p:nvPr/>
          </p:nvSpPr>
          <p:spPr>
            <a:xfrm>
              <a:off x="200814" y="3194441"/>
              <a:ext cx="2007726" cy="7978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Stateless</a:t>
              </a: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통신이 끝난 후 상태 정보를 저장하지 않는 것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D91130-9281-42A3-BE18-69BD42DF6DEC}"/>
                </a:ext>
              </a:extLst>
            </p:cNvPr>
            <p:cNvSpPr txBox="1"/>
            <p:nvPr/>
          </p:nvSpPr>
          <p:spPr>
            <a:xfrm>
              <a:off x="2426260" y="5010595"/>
              <a:ext cx="72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기억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X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3FCD0F0-B92F-4659-A289-D702A596C342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rot="5400000">
              <a:off x="2469028" y="3731811"/>
              <a:ext cx="482888" cy="10038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61493065-0A25-4F3B-B9AE-C6A372E441F7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16200000" flipH="1">
              <a:off x="1465164" y="3731809"/>
              <a:ext cx="482889" cy="10038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AD65DB-E765-4ABE-8DC1-C8DB2D6BC059}"/>
                </a:ext>
              </a:extLst>
            </p:cNvPr>
            <p:cNvSpPr txBox="1"/>
            <p:nvPr/>
          </p:nvSpPr>
          <p:spPr>
            <a:xfrm>
              <a:off x="1283839" y="5046087"/>
              <a:ext cx="72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요청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B96E503-7860-49FC-9EB3-B1D7F554683C}"/>
                </a:ext>
              </a:extLst>
            </p:cNvPr>
            <p:cNvSpPr txBox="1"/>
            <p:nvPr/>
          </p:nvSpPr>
          <p:spPr>
            <a:xfrm>
              <a:off x="6723601" y="4907586"/>
              <a:ext cx="725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쿠키 발급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F875F6-D1CB-4204-A784-667A512D30CD}"/>
                </a:ext>
              </a:extLst>
            </p:cNvPr>
            <p:cNvSpPr txBox="1"/>
            <p:nvPr/>
          </p:nvSpPr>
          <p:spPr>
            <a:xfrm>
              <a:off x="5382720" y="4934371"/>
              <a:ext cx="1196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요청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  <a:p>
              <a:pPr algn="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With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쿠키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51309E-79A5-4F0C-9840-53713C9A452A}"/>
              </a:ext>
            </a:extLst>
          </p:cNvPr>
          <p:cNvSpPr/>
          <p:nvPr/>
        </p:nvSpPr>
        <p:spPr>
          <a:xfrm>
            <a:off x="1690897" y="6021685"/>
            <a:ext cx="1270660" cy="5077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쿠키 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X</a:t>
            </a:r>
            <a:endPara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46472D-E457-49DA-BFA8-97CACFA2E4D3}"/>
              </a:ext>
            </a:extLst>
          </p:cNvPr>
          <p:cNvSpPr/>
          <p:nvPr/>
        </p:nvSpPr>
        <p:spPr>
          <a:xfrm>
            <a:off x="6182445" y="6021685"/>
            <a:ext cx="1270660" cy="5077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쿠키 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O</a:t>
            </a:r>
            <a:endPara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286B0-A0DA-4224-A190-3B12B1BDA435}"/>
              </a:ext>
            </a:extLst>
          </p:cNvPr>
          <p:cNvSpPr/>
          <p:nvPr/>
        </p:nvSpPr>
        <p:spPr>
          <a:xfrm rot="16200000">
            <a:off x="3152566" y="4527302"/>
            <a:ext cx="3154639" cy="977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F67BBEC-CB66-4AEF-B226-5822D7A22316}"/>
              </a:ext>
            </a:extLst>
          </p:cNvPr>
          <p:cNvGrpSpPr/>
          <p:nvPr/>
        </p:nvGrpSpPr>
        <p:grpSpPr>
          <a:xfrm>
            <a:off x="5090582" y="2344328"/>
            <a:ext cx="3247872" cy="1606579"/>
            <a:chOff x="5090582" y="2344328"/>
            <a:chExt cx="3247872" cy="1606579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B7EB7CA-31EB-439A-9567-1E45C3B1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965" y="3053373"/>
              <a:ext cx="812249" cy="812249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F55D0A27-C1DA-4158-8A7E-1CC1E7E6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53337" flipV="1">
              <a:off x="6649072" y="3118188"/>
              <a:ext cx="812250" cy="812250"/>
            </a:xfrm>
            <a:prstGeom prst="rect">
              <a:avLst/>
            </a:prstGeom>
          </p:spPr>
        </p:pic>
        <p:sp>
          <p:nvSpPr>
            <p:cNvPr id="71" name="막힌 원호 70">
              <a:extLst>
                <a:ext uri="{FF2B5EF4-FFF2-40B4-BE49-F238E27FC236}">
                  <a16:creationId xmlns:a16="http://schemas.microsoft.com/office/drawing/2014/main" id="{BFC5C0B7-802D-46EF-96D7-6654EFA2EC86}"/>
                </a:ext>
              </a:extLst>
            </p:cNvPr>
            <p:cNvSpPr/>
            <p:nvPr/>
          </p:nvSpPr>
          <p:spPr>
            <a:xfrm rot="10616680">
              <a:off x="6963272" y="3199776"/>
              <a:ext cx="277723" cy="252499"/>
            </a:xfrm>
            <a:prstGeom prst="blockArc">
              <a:avLst>
                <a:gd name="adj1" fmla="val 15964326"/>
                <a:gd name="adj2" fmla="val 20042117"/>
                <a:gd name="adj3" fmla="val 218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막힌 원호 71">
              <a:extLst>
                <a:ext uri="{FF2B5EF4-FFF2-40B4-BE49-F238E27FC236}">
                  <a16:creationId xmlns:a16="http://schemas.microsoft.com/office/drawing/2014/main" id="{04A6EDA2-90EF-4715-A2E7-4E40E5DB6E3A}"/>
                </a:ext>
              </a:extLst>
            </p:cNvPr>
            <p:cNvSpPr/>
            <p:nvPr/>
          </p:nvSpPr>
          <p:spPr>
            <a:xfrm rot="8113234">
              <a:off x="6485036" y="3260380"/>
              <a:ext cx="568964" cy="579780"/>
            </a:xfrm>
            <a:prstGeom prst="blockArc">
              <a:avLst>
                <a:gd name="adj1" fmla="val 13266308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막힌 원호 72">
              <a:extLst>
                <a:ext uri="{FF2B5EF4-FFF2-40B4-BE49-F238E27FC236}">
                  <a16:creationId xmlns:a16="http://schemas.microsoft.com/office/drawing/2014/main" id="{C048792B-2B22-449F-A251-C571B894C72F}"/>
                </a:ext>
              </a:extLst>
            </p:cNvPr>
            <p:cNvSpPr/>
            <p:nvPr/>
          </p:nvSpPr>
          <p:spPr>
            <a:xfrm rot="7121782">
              <a:off x="6395360" y="3185914"/>
              <a:ext cx="568964" cy="579780"/>
            </a:xfrm>
            <a:prstGeom prst="blockArc">
              <a:avLst>
                <a:gd name="adj1" fmla="val 14276572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막힌 원호 73">
              <a:extLst>
                <a:ext uri="{FF2B5EF4-FFF2-40B4-BE49-F238E27FC236}">
                  <a16:creationId xmlns:a16="http://schemas.microsoft.com/office/drawing/2014/main" id="{DAB285A8-B5B9-4ED3-8DBA-A4E65C97F232}"/>
                </a:ext>
              </a:extLst>
            </p:cNvPr>
            <p:cNvSpPr/>
            <p:nvPr/>
          </p:nvSpPr>
          <p:spPr>
            <a:xfrm rot="17173665">
              <a:off x="6585136" y="3473290"/>
              <a:ext cx="497725" cy="457509"/>
            </a:xfrm>
            <a:prstGeom prst="blockArc">
              <a:avLst>
                <a:gd name="adj1" fmla="val 14276572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85153C0-9D97-4727-BE37-ED6E3E40D13B}"/>
                </a:ext>
              </a:extLst>
            </p:cNvPr>
            <p:cNvSpPr/>
            <p:nvPr/>
          </p:nvSpPr>
          <p:spPr>
            <a:xfrm>
              <a:off x="7659456" y="3238987"/>
              <a:ext cx="678998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서버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19748B-7F15-4D9E-B388-D8202D27A85C}"/>
                </a:ext>
              </a:extLst>
            </p:cNvPr>
            <p:cNvSpPr/>
            <p:nvPr/>
          </p:nvSpPr>
          <p:spPr>
            <a:xfrm>
              <a:off x="5090582" y="2723232"/>
              <a:ext cx="972201" cy="584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이용자 </a:t>
              </a:r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A</a:t>
              </a:r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의 쿠키</a:t>
              </a:r>
            </a:p>
          </p:txBody>
        </p:sp>
        <p:cxnSp>
          <p:nvCxnSpPr>
            <p:cNvPr id="78" name="연결선: 구부러짐 77">
              <a:extLst>
                <a:ext uri="{FF2B5EF4-FFF2-40B4-BE49-F238E27FC236}">
                  <a16:creationId xmlns:a16="http://schemas.microsoft.com/office/drawing/2014/main" id="{50346B4D-84C1-4D53-9A37-826327316793}"/>
                </a:ext>
              </a:extLst>
            </p:cNvPr>
            <p:cNvCxnSpPr>
              <a:stCxn id="76" idx="2"/>
            </p:cNvCxnSpPr>
            <p:nvPr/>
          </p:nvCxnSpPr>
          <p:spPr>
            <a:xfrm rot="16200000" flipH="1">
              <a:off x="5805619" y="3079070"/>
              <a:ext cx="291705" cy="74957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710384EA-E373-4BDE-806F-25A9425E0A26}"/>
                </a:ext>
              </a:extLst>
            </p:cNvPr>
            <p:cNvSpPr/>
            <p:nvPr/>
          </p:nvSpPr>
          <p:spPr>
            <a:xfrm>
              <a:off x="6956740" y="2344328"/>
              <a:ext cx="972201" cy="583893"/>
            </a:xfrm>
            <a:prstGeom prst="wedgeRoundRectCallout">
              <a:avLst>
                <a:gd name="adj1" fmla="val 42850"/>
                <a:gd name="adj2" fmla="val 90232"/>
                <a:gd name="adj3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A</a:t>
              </a:r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의 요청이군</a:t>
              </a:r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!</a:t>
              </a:r>
              <a:endPara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</p:txBody>
        </p:sp>
      </p:grp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3C60E4E6-FFB2-4926-AA9D-82012715F9E3}"/>
              </a:ext>
            </a:extLst>
          </p:cNvPr>
          <p:cNvSpPr/>
          <p:nvPr/>
        </p:nvSpPr>
        <p:spPr>
          <a:xfrm>
            <a:off x="3609912" y="4523436"/>
            <a:ext cx="2007726" cy="1240535"/>
          </a:xfrm>
          <a:prstGeom prst="foldedCorner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서버와 통신 시마다 전송으로 리소스 낭비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-</a:t>
            </a: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Modern Storage APIs</a:t>
            </a:r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를 통한 데이터 저장 권장</a:t>
            </a:r>
          </a:p>
        </p:txBody>
      </p:sp>
      <p:sp>
        <p:nvSpPr>
          <p:cNvPr id="82" name="바닥글 개체 틀 81">
            <a:extLst>
              <a:ext uri="{FF2B5EF4-FFF2-40B4-BE49-F238E27FC236}">
                <a16:creationId xmlns:a16="http://schemas.microsoft.com/office/drawing/2014/main" id="{1B58C377-4B44-4954-84E7-E26B9013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74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FF2763-5E9C-4828-AFCD-6BEBBACC84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6478981-2720-4935-AD21-FDEA5800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Cookie</a:t>
            </a:r>
            <a:br>
              <a:rPr lang="en-US" altLang="ko-KR" dirty="0"/>
            </a:b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쿠키 변조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D049E-4EEE-4DCC-8A65-BEA40C34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2" y="3331968"/>
            <a:ext cx="1391524" cy="13915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516019-19FB-43AD-A520-CC517CF03800}"/>
              </a:ext>
            </a:extLst>
          </p:cNvPr>
          <p:cNvSpPr/>
          <p:nvPr/>
        </p:nvSpPr>
        <p:spPr>
          <a:xfrm>
            <a:off x="139528" y="4860654"/>
            <a:ext cx="1558292" cy="4973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B</a:t>
            </a:r>
            <a:endParaRPr lang="ko-KR" altLang="en-US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47AAED-EE53-481E-B9D9-A9BB05689A27}"/>
              </a:ext>
            </a:extLst>
          </p:cNvPr>
          <p:cNvSpPr/>
          <p:nvPr/>
        </p:nvSpPr>
        <p:spPr>
          <a:xfrm>
            <a:off x="7877158" y="3273918"/>
            <a:ext cx="1043929" cy="168925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CEEA70F-87AE-498D-9E00-B761C187B6B7}"/>
              </a:ext>
            </a:extLst>
          </p:cNvPr>
          <p:cNvSpPr/>
          <p:nvPr/>
        </p:nvSpPr>
        <p:spPr>
          <a:xfrm>
            <a:off x="2054431" y="3632233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410B343C-928B-45B7-9D3B-DD6D612F5B6D}"/>
              </a:ext>
            </a:extLst>
          </p:cNvPr>
          <p:cNvSpPr/>
          <p:nvPr/>
        </p:nvSpPr>
        <p:spPr>
          <a:xfrm flipH="1">
            <a:off x="2054431" y="4630663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부분 원형 21">
            <a:extLst>
              <a:ext uri="{FF2B5EF4-FFF2-40B4-BE49-F238E27FC236}">
                <a16:creationId xmlns:a16="http://schemas.microsoft.com/office/drawing/2014/main" id="{F3D25D4B-F06E-45BC-9866-79D0E646300B}"/>
              </a:ext>
            </a:extLst>
          </p:cNvPr>
          <p:cNvSpPr/>
          <p:nvPr/>
        </p:nvSpPr>
        <p:spPr>
          <a:xfrm>
            <a:off x="4613775" y="3309912"/>
            <a:ext cx="812249" cy="812249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F36343CB-5749-4B30-8B68-4DA2193CE7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75" y="3273918"/>
            <a:ext cx="812249" cy="8122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91A825-403F-47D0-B036-50C747ACC154}"/>
              </a:ext>
            </a:extLst>
          </p:cNvPr>
          <p:cNvSpPr/>
          <p:nvPr/>
        </p:nvSpPr>
        <p:spPr>
          <a:xfrm>
            <a:off x="4324137" y="2407288"/>
            <a:ext cx="1391524" cy="578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A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쿠키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01214B-B414-45A5-BFA2-85DF78C578CE}"/>
              </a:ext>
            </a:extLst>
          </p:cNvPr>
          <p:cNvSpPr/>
          <p:nvPr/>
        </p:nvSpPr>
        <p:spPr>
          <a:xfrm>
            <a:off x="4387143" y="5280547"/>
            <a:ext cx="1391524" cy="578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A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E5A150-D553-4D18-A586-1981A6F4E304}"/>
              </a:ext>
            </a:extLst>
          </p:cNvPr>
          <p:cNvSpPr/>
          <p:nvPr/>
        </p:nvSpPr>
        <p:spPr>
          <a:xfrm>
            <a:off x="4661275" y="4488873"/>
            <a:ext cx="764749" cy="5789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E28436D-5399-41A9-AB5C-6106634C576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25" y="4381730"/>
            <a:ext cx="728048" cy="7280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D13CC0-8202-4869-8D1D-3FA6C8136DD3}"/>
              </a:ext>
            </a:extLst>
          </p:cNvPr>
          <p:cNvSpPr/>
          <p:nvPr/>
        </p:nvSpPr>
        <p:spPr>
          <a:xfrm>
            <a:off x="318501" y="1643188"/>
            <a:ext cx="3158837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C782802-F553-482C-A6D4-C5C3467CF81D}"/>
              </a:ext>
            </a:extLst>
          </p:cNvPr>
          <p:cNvSpPr/>
          <p:nvPr/>
        </p:nvSpPr>
        <p:spPr>
          <a:xfrm>
            <a:off x="318500" y="2813744"/>
            <a:ext cx="3158837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2E9AA-B4A0-44BB-B769-A0EEECFFE3B0}"/>
              </a:ext>
            </a:extLst>
          </p:cNvPr>
          <p:cNvSpPr txBox="1"/>
          <p:nvPr/>
        </p:nvSpPr>
        <p:spPr>
          <a:xfrm>
            <a:off x="318500" y="1845585"/>
            <a:ext cx="315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 변조를 이용한</a:t>
            </a:r>
            <a:endParaRPr lang="en-US" altLang="ko-KR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사용자 정보 탈취</a:t>
            </a:r>
            <a:endParaRPr lang="en-US" altLang="ko-KR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120D33-2979-4FA9-808E-56CA110448C6}"/>
              </a:ext>
            </a:extLst>
          </p:cNvPr>
          <p:cNvSpPr txBox="1"/>
          <p:nvPr/>
        </p:nvSpPr>
        <p:spPr>
          <a:xfrm>
            <a:off x="6900305" y="2661964"/>
            <a:ext cx="224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검증 없이 쿠키만을 이용해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인증 정보를 식별하는 경우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9" name="바닥글 개체 틀 28">
            <a:extLst>
              <a:ext uri="{FF2B5EF4-FFF2-40B4-BE49-F238E27FC236}">
                <a16:creationId xmlns:a16="http://schemas.microsoft.com/office/drawing/2014/main" id="{CB087B42-6B1C-4391-A426-9A3D7C4F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85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D55678-FA44-411A-9F6F-A7A11556C023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19133A-EF49-4812-8625-2EC19AD5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Session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Session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B3D3-98FF-4A94-AD08-7BCB8F875437}"/>
              </a:ext>
            </a:extLst>
          </p:cNvPr>
          <p:cNvSpPr/>
          <p:nvPr/>
        </p:nvSpPr>
        <p:spPr>
          <a:xfrm>
            <a:off x="3811979" y="1056904"/>
            <a:ext cx="1520042" cy="54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79F16C-E364-4646-8165-59F5E1B80872}"/>
              </a:ext>
            </a:extLst>
          </p:cNvPr>
          <p:cNvSpPr/>
          <p:nvPr/>
        </p:nvSpPr>
        <p:spPr>
          <a:xfrm>
            <a:off x="4904509" y="2661646"/>
            <a:ext cx="38001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029E4-C9D3-4AAE-93E2-3F9288E96CFF}"/>
              </a:ext>
            </a:extLst>
          </p:cNvPr>
          <p:cNvSpPr txBox="1"/>
          <p:nvPr/>
        </p:nvSpPr>
        <p:spPr>
          <a:xfrm>
            <a:off x="4904509" y="1727269"/>
            <a:ext cx="4004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인증 정보를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저장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데이터에 접근할 수 있는 키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만들어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클라이언트에 전달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하는 방식으로 작동 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ABF2EAA7-8A08-44A0-A32B-B28EEE004ABF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332021" y="1330037"/>
            <a:ext cx="1574758" cy="39723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92843F-0D08-458B-833C-79B023435D65}"/>
              </a:ext>
            </a:extLst>
          </p:cNvPr>
          <p:cNvCxnSpPr>
            <a:stCxn id="8" idx="1"/>
          </p:cNvCxnSpPr>
          <p:nvPr/>
        </p:nvCxnSpPr>
        <p:spPr>
          <a:xfrm flipH="1">
            <a:off x="4488873" y="2188934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718E18-A996-477B-A1BE-2F657FE06A88}"/>
              </a:ext>
            </a:extLst>
          </p:cNvPr>
          <p:cNvSpPr txBox="1"/>
          <p:nvPr/>
        </p:nvSpPr>
        <p:spPr>
          <a:xfrm>
            <a:off x="2107871" y="1865768"/>
            <a:ext cx="242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유추할 수 없는 랜덤한 문자열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=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 ID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E19EE6B-5126-4206-B2FD-6B67CE43EA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4" y="3935024"/>
            <a:ext cx="1391524" cy="139152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BB3B13-84F9-4793-AB0A-9B140CC664C4}"/>
              </a:ext>
            </a:extLst>
          </p:cNvPr>
          <p:cNvSpPr/>
          <p:nvPr/>
        </p:nvSpPr>
        <p:spPr>
          <a:xfrm>
            <a:off x="127490" y="5463710"/>
            <a:ext cx="1558292" cy="4973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B</a:t>
            </a:r>
            <a:endParaRPr lang="ko-KR" altLang="en-US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142CF-A62D-4BF1-A5CC-5B65CA427B95}"/>
              </a:ext>
            </a:extLst>
          </p:cNvPr>
          <p:cNvSpPr/>
          <p:nvPr/>
        </p:nvSpPr>
        <p:spPr>
          <a:xfrm>
            <a:off x="7803530" y="4112082"/>
            <a:ext cx="1043929" cy="57892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4FC83F1-5678-4C48-BFC9-E2357859E2E9}"/>
              </a:ext>
            </a:extLst>
          </p:cNvPr>
          <p:cNvSpPr/>
          <p:nvPr/>
        </p:nvSpPr>
        <p:spPr>
          <a:xfrm>
            <a:off x="2042393" y="4235289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부분 원형 21">
            <a:extLst>
              <a:ext uri="{FF2B5EF4-FFF2-40B4-BE49-F238E27FC236}">
                <a16:creationId xmlns:a16="http://schemas.microsoft.com/office/drawing/2014/main" id="{F6FD476F-6E42-4E55-B7D6-A744F21AE47B}"/>
              </a:ext>
            </a:extLst>
          </p:cNvPr>
          <p:cNvSpPr/>
          <p:nvPr/>
        </p:nvSpPr>
        <p:spPr>
          <a:xfrm>
            <a:off x="4601737" y="3912968"/>
            <a:ext cx="812249" cy="812249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D49AA5-36B2-4849-A787-7453B3FD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37" y="3876974"/>
            <a:ext cx="812249" cy="81224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C119CF-A566-49AC-9DB8-AF3994E5E754}"/>
              </a:ext>
            </a:extLst>
          </p:cNvPr>
          <p:cNvSpPr/>
          <p:nvPr/>
        </p:nvSpPr>
        <p:spPr>
          <a:xfrm>
            <a:off x="5973445" y="3565903"/>
            <a:ext cx="1391524" cy="578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A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쿠키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33FF5E-C12B-4AFB-8624-B0CC78B3FD8B}"/>
              </a:ext>
            </a:extLst>
          </p:cNvPr>
          <p:cNvSpPr/>
          <p:nvPr/>
        </p:nvSpPr>
        <p:spPr>
          <a:xfrm>
            <a:off x="210874" y="2925440"/>
            <a:ext cx="2270743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742F4F-9663-4195-8B97-08EF3AC1F4E1}"/>
              </a:ext>
            </a:extLst>
          </p:cNvPr>
          <p:cNvSpPr/>
          <p:nvPr/>
        </p:nvSpPr>
        <p:spPr>
          <a:xfrm>
            <a:off x="210874" y="3625251"/>
            <a:ext cx="2270743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9DEE4D-7054-4308-9A53-A3064D293444}"/>
              </a:ext>
            </a:extLst>
          </p:cNvPr>
          <p:cNvSpPr txBox="1"/>
          <p:nvPr/>
        </p:nvSpPr>
        <p:spPr>
          <a:xfrm>
            <a:off x="210874" y="3104238"/>
            <a:ext cx="227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세션 인증의 예시</a:t>
            </a:r>
            <a:endParaRPr lang="en-US" altLang="ko-KR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56DFE7E-4C68-4869-B289-C24B654873EF}"/>
              </a:ext>
            </a:extLst>
          </p:cNvPr>
          <p:cNvSpPr/>
          <p:nvPr/>
        </p:nvSpPr>
        <p:spPr>
          <a:xfrm flipH="1">
            <a:off x="1990688" y="5586050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1D3E8AB6-F97B-43EA-B7FE-E73E9C832483}"/>
              </a:ext>
            </a:extLst>
          </p:cNvPr>
          <p:cNvCxnSpPr>
            <a:stCxn id="24" idx="1"/>
            <a:endCxn id="23" idx="3"/>
          </p:cNvCxnSpPr>
          <p:nvPr/>
        </p:nvCxnSpPr>
        <p:spPr>
          <a:xfrm rot="10800000" flipV="1">
            <a:off x="5461487" y="3855363"/>
            <a:ext cx="511959" cy="427735"/>
          </a:xfrm>
          <a:prstGeom prst="curvedConnector3">
            <a:avLst>
              <a:gd name="adj1" fmla="val -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DEDC82-58C4-4972-A594-785E3C991633}"/>
              </a:ext>
            </a:extLst>
          </p:cNvPr>
          <p:cNvSpPr/>
          <p:nvPr/>
        </p:nvSpPr>
        <p:spPr>
          <a:xfrm>
            <a:off x="7803530" y="5462844"/>
            <a:ext cx="1043929" cy="57892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D745B50-4771-4A9F-99B8-1B59D43936EB}"/>
              </a:ext>
            </a:extLst>
          </p:cNvPr>
          <p:cNvSpPr/>
          <p:nvPr/>
        </p:nvSpPr>
        <p:spPr>
          <a:xfrm rot="16200000" flipH="1">
            <a:off x="7923782" y="4973302"/>
            <a:ext cx="773622" cy="205466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0061A7-3724-4328-8F0C-5C688CB0BA79}"/>
              </a:ext>
            </a:extLst>
          </p:cNvPr>
          <p:cNvSpPr txBox="1"/>
          <p:nvPr/>
        </p:nvSpPr>
        <p:spPr>
          <a:xfrm>
            <a:off x="5818316" y="4726449"/>
            <a:ext cx="248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쿠키에 해당하는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SessionID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인증 상태 확인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7B6A4CF8-6863-4AF3-9264-454095FA2483}"/>
              </a:ext>
            </a:extLst>
          </p:cNvPr>
          <p:cNvSpPr/>
          <p:nvPr/>
        </p:nvSpPr>
        <p:spPr>
          <a:xfrm>
            <a:off x="4535043" y="5291290"/>
            <a:ext cx="906940" cy="906940"/>
          </a:xfrm>
          <a:prstGeom prst="mathMultiply">
            <a:avLst>
              <a:gd name="adj1" fmla="val 930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바닥글 개체 틀 50">
            <a:extLst>
              <a:ext uri="{FF2B5EF4-FFF2-40B4-BE49-F238E27FC236}">
                <a16:creationId xmlns:a16="http://schemas.microsoft.com/office/drawing/2014/main" id="{4C006B20-7F5C-4818-92A6-B9A8478C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08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D55678-FA44-411A-9F6F-A7A11556C023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19133A-EF49-4812-8625-2EC19AD5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Session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Cookie</a:t>
            </a: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&amp; Session</a:t>
            </a:r>
            <a:endParaRPr lang="ko-KR" altLang="en-US" dirty="0"/>
          </a:p>
        </p:txBody>
      </p:sp>
      <p:sp>
        <p:nvSpPr>
          <p:cNvPr id="2" name="사각형: 위쪽 모서리의 한쪽은 둥글고 다른 한쪽은 잘림 1">
            <a:extLst>
              <a:ext uri="{FF2B5EF4-FFF2-40B4-BE49-F238E27FC236}">
                <a16:creationId xmlns:a16="http://schemas.microsoft.com/office/drawing/2014/main" id="{34F0EE09-3E94-48C2-9334-F81EBFD2A25F}"/>
              </a:ext>
            </a:extLst>
          </p:cNvPr>
          <p:cNvSpPr/>
          <p:nvPr/>
        </p:nvSpPr>
        <p:spPr>
          <a:xfrm>
            <a:off x="445477" y="2030057"/>
            <a:ext cx="3751385" cy="2647451"/>
          </a:xfrm>
          <a:prstGeom prst="snip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위쪽 모서리의 한쪽은 둥글고 다른 한쪽은 잘림 5">
            <a:extLst>
              <a:ext uri="{FF2B5EF4-FFF2-40B4-BE49-F238E27FC236}">
                <a16:creationId xmlns:a16="http://schemas.microsoft.com/office/drawing/2014/main" id="{1FBB3276-5844-4C0A-85D2-65FD6D7F00D4}"/>
              </a:ext>
            </a:extLst>
          </p:cNvPr>
          <p:cNvSpPr/>
          <p:nvPr/>
        </p:nvSpPr>
        <p:spPr>
          <a:xfrm flipH="1">
            <a:off x="4947136" y="2030057"/>
            <a:ext cx="3751385" cy="2062389"/>
          </a:xfrm>
          <a:prstGeom prst="snip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AB6581-85FC-4410-9941-F79D6908CC4C}"/>
              </a:ext>
            </a:extLst>
          </p:cNvPr>
          <p:cNvSpPr/>
          <p:nvPr/>
        </p:nvSpPr>
        <p:spPr>
          <a:xfrm>
            <a:off x="3552092" y="1787976"/>
            <a:ext cx="902677" cy="9026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C1FB6C-7CCC-49A5-AD27-499D012B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09" y="1787975"/>
            <a:ext cx="902677" cy="9026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99691B-F10D-4B0F-8BEA-2C2FB7A236CE}"/>
              </a:ext>
            </a:extLst>
          </p:cNvPr>
          <p:cNvSpPr/>
          <p:nvPr/>
        </p:nvSpPr>
        <p:spPr>
          <a:xfrm>
            <a:off x="1664677" y="1855788"/>
            <a:ext cx="1758462" cy="427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COOKIE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CCDA68-E2E1-4E40-90B5-ADB41FA9B94C}"/>
              </a:ext>
            </a:extLst>
          </p:cNvPr>
          <p:cNvSpPr/>
          <p:nvPr/>
        </p:nvSpPr>
        <p:spPr>
          <a:xfrm>
            <a:off x="5720861" y="1855788"/>
            <a:ext cx="1758462" cy="427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596FA3-87B3-425A-A50D-35CA433B5EEB}"/>
              </a:ext>
            </a:extLst>
          </p:cNvPr>
          <p:cNvSpPr/>
          <p:nvPr/>
        </p:nvSpPr>
        <p:spPr>
          <a:xfrm>
            <a:off x="4703884" y="1787976"/>
            <a:ext cx="902677" cy="9026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84932C-A0CA-4852-8780-B5C2EF066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06" y="1806068"/>
            <a:ext cx="902677" cy="902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BB648-A6F2-4E9C-BC53-3BF3DA712EED}"/>
              </a:ext>
            </a:extLst>
          </p:cNvPr>
          <p:cNvSpPr txBox="1"/>
          <p:nvPr/>
        </p:nvSpPr>
        <p:spPr>
          <a:xfrm>
            <a:off x="1531919" y="2622842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클라이언트에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8B011-9BAC-448D-9E51-ABD4DF823430}"/>
              </a:ext>
            </a:extLst>
          </p:cNvPr>
          <p:cNvSpPr txBox="1"/>
          <p:nvPr/>
        </p:nvSpPr>
        <p:spPr>
          <a:xfrm>
            <a:off x="5706204" y="2622842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 저장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B53F2D-FECD-47E9-98D6-1A9B5D2F2A62}"/>
              </a:ext>
            </a:extLst>
          </p:cNvPr>
          <p:cNvSpPr/>
          <p:nvPr/>
        </p:nvSpPr>
        <p:spPr>
          <a:xfrm flipH="1">
            <a:off x="5586628" y="2690651"/>
            <a:ext cx="45719" cy="902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63B988-0981-4D71-83ED-E3F835DB435E}"/>
              </a:ext>
            </a:extLst>
          </p:cNvPr>
          <p:cNvSpPr/>
          <p:nvPr/>
        </p:nvSpPr>
        <p:spPr>
          <a:xfrm flipH="1">
            <a:off x="3502270" y="2690651"/>
            <a:ext cx="45719" cy="19012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71E22-1252-4AB9-97CE-2A0AB88332EA}"/>
              </a:ext>
            </a:extLst>
          </p:cNvPr>
          <p:cNvSpPr txBox="1"/>
          <p:nvPr/>
        </p:nvSpPr>
        <p:spPr>
          <a:xfrm>
            <a:off x="1007485" y="3015228"/>
            <a:ext cx="249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저장된 쿠키를 조회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·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수정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·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추가 가능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285750" indent="-285750" algn="r"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이용자가 요청을 보낼 때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  <a:sym typeface="Wingdings" panose="05000000000000000000" pitchFamily="2" charset="2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쿠키 헤더 변조 가능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2B705-B736-487D-BEE6-B61365730111}"/>
              </a:ext>
            </a:extLst>
          </p:cNvPr>
          <p:cNvSpPr txBox="1"/>
          <p:nvPr/>
        </p:nvSpPr>
        <p:spPr>
          <a:xfrm>
            <a:off x="1007485" y="3969479"/>
            <a:ext cx="2490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쿠키의 만료는 클라이언트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E404-3A43-49BB-A539-93537A9D49EB}"/>
              </a:ext>
            </a:extLst>
          </p:cNvPr>
          <p:cNvSpPr txBox="1"/>
          <p:nvPr/>
        </p:nvSpPr>
        <p:spPr>
          <a:xfrm>
            <a:off x="444834" y="4805919"/>
            <a:ext cx="37513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 적용법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 </a:t>
            </a:r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중 헤더에 쿠키 설정 헤더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Set-Cookie</a:t>
            </a:r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추가하면 클라이언트 브라우저가 쿠키를 설정</a:t>
            </a:r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자바스크립트를 사용해 쿠키를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106FFB-8A8B-4C9B-BC7C-AB69B55042ED}"/>
              </a:ext>
            </a:extLst>
          </p:cNvPr>
          <p:cNvSpPr/>
          <p:nvPr/>
        </p:nvSpPr>
        <p:spPr>
          <a:xfrm>
            <a:off x="1722649" y="5170507"/>
            <a:ext cx="1195754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D6A30C-CA41-4BF3-9438-AF080148BE0D}"/>
              </a:ext>
            </a:extLst>
          </p:cNvPr>
          <p:cNvSpPr txBox="1"/>
          <p:nvPr/>
        </p:nvSpPr>
        <p:spPr>
          <a:xfrm>
            <a:off x="5720860" y="3015228"/>
            <a:ext cx="2748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서버에서 랜덤한 문자열로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Key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설정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클라이언트에서 조작 불가능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  <a:sym typeface="Wingdings" panose="05000000000000000000" pitchFamily="2" charset="2"/>
            </a:endParaRPr>
          </a:p>
          <a:p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CB07F-75EE-4139-9062-D50FAFCD2DDE}"/>
              </a:ext>
            </a:extLst>
          </p:cNvPr>
          <p:cNvSpPr txBox="1"/>
          <p:nvPr/>
        </p:nvSpPr>
        <p:spPr>
          <a:xfrm>
            <a:off x="4947136" y="4325082"/>
            <a:ext cx="37513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세션 하이재킹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Hijacking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쿠키에 이용자의 세션 정보가 저장되어 있으며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서버에서 이를 통해 이용자의 식별 및 인증을 처리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↓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공격자의 쿠키 탈취 시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세션에 해당하는 이용자의 인증 상태를 탈취 가능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21D152B7-2326-4F16-8661-47C23B28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13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D111BC-D670-4C86-9810-DD8F861D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76" y="1172480"/>
            <a:ext cx="4212248" cy="42122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BFE8CC-447C-405A-BE4B-7D20B851046A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SOP</a:t>
            </a:r>
          </a:p>
          <a:p>
            <a:pPr algn="ctr"/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Same Origin Policy</a:t>
            </a:r>
            <a:endParaRPr lang="ko-KR" altLang="en-US" sz="54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F8F4-7FCE-4DC0-9CA0-5CF648BAC3A6}"/>
              </a:ext>
            </a:extLst>
          </p:cNvPr>
          <p:cNvSpPr/>
          <p:nvPr/>
        </p:nvSpPr>
        <p:spPr>
          <a:xfrm>
            <a:off x="3452446" y="3429000"/>
            <a:ext cx="2239108" cy="45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49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545124-984B-4661-9097-DB56BD8C71E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3BBBFC2-1B3B-4887-A8C4-8CDB9886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Mitigation : Same Origin Policy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SOP = </a:t>
            </a: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동일 출처 정책의 정의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DC31081-C55F-4B3A-8865-2A1ACCBDED41}"/>
              </a:ext>
            </a:extLst>
          </p:cNvPr>
          <p:cNvGrpSpPr/>
          <p:nvPr/>
        </p:nvGrpSpPr>
        <p:grpSpPr>
          <a:xfrm>
            <a:off x="318501" y="1690689"/>
            <a:ext cx="1580644" cy="1504817"/>
            <a:chOff x="1150834" y="1653395"/>
            <a:chExt cx="1580644" cy="150481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0AB7712-97C8-4F05-A4DD-1A8932F31BCE}"/>
                </a:ext>
              </a:extLst>
            </p:cNvPr>
            <p:cNvGrpSpPr/>
            <p:nvPr/>
          </p:nvGrpSpPr>
          <p:grpSpPr>
            <a:xfrm>
              <a:off x="1150834" y="1653395"/>
              <a:ext cx="1580644" cy="1504817"/>
              <a:chOff x="763975" y="1653395"/>
              <a:chExt cx="2354361" cy="1504817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97539DC-1721-4F54-BE1C-E9AAA854A64E}"/>
                  </a:ext>
                </a:extLst>
              </p:cNvPr>
              <p:cNvGrpSpPr/>
              <p:nvPr/>
            </p:nvGrpSpPr>
            <p:grpSpPr>
              <a:xfrm>
                <a:off x="763975" y="1690689"/>
                <a:ext cx="2354361" cy="1467523"/>
                <a:chOff x="740531" y="1966911"/>
                <a:chExt cx="2893623" cy="2136166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966778AD-CE93-4926-9D1F-2F04228E2D6B}"/>
                    </a:ext>
                  </a:extLst>
                </p:cNvPr>
                <p:cNvSpPr/>
                <p:nvPr/>
              </p:nvSpPr>
              <p:spPr>
                <a:xfrm>
                  <a:off x="740531" y="1966911"/>
                  <a:ext cx="2893623" cy="2136166"/>
                </a:xfrm>
                <a:prstGeom prst="roundRect">
                  <a:avLst>
                    <a:gd name="adj" fmla="val 6141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F3A8DBC4-84FD-42B8-8680-5B751E723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531" y="2392688"/>
                  <a:ext cx="2893623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CF4572-55CE-4264-A07A-09EEF75C709C}"/>
                  </a:ext>
                </a:extLst>
              </p:cNvPr>
              <p:cNvSpPr txBox="1"/>
              <p:nvPr/>
            </p:nvSpPr>
            <p:spPr>
              <a:xfrm>
                <a:off x="1085370" y="1653395"/>
                <a:ext cx="171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sn별별정직" panose="02000500000000000000" pitchFamily="2" charset="0"/>
                    <a:ea typeface="sn별별정직" panose="02000500000000000000" pitchFamily="2" charset="0"/>
                  </a:rPr>
                  <a:t>Browser</a:t>
                </a:r>
                <a:endPara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A7928AF-7F99-45B6-90C2-A38B14B78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031" y="2184345"/>
              <a:ext cx="812249" cy="81224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81A554-FA0C-4118-8BB2-5EFA6CDD13F1}"/>
              </a:ext>
            </a:extLst>
          </p:cNvPr>
          <p:cNvSpPr/>
          <p:nvPr/>
        </p:nvSpPr>
        <p:spPr>
          <a:xfrm>
            <a:off x="605718" y="4149970"/>
            <a:ext cx="1006207" cy="3634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E2441687-2F57-4AD1-ACDB-FCA75B222C2E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rot="5400000" flipH="1" flipV="1">
            <a:off x="631590" y="3672738"/>
            <a:ext cx="954464" cy="1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89F671-FA59-4562-BF09-13A8ADBD976F}"/>
              </a:ext>
            </a:extLst>
          </p:cNvPr>
          <p:cNvSpPr txBox="1"/>
          <p:nvPr/>
        </p:nvSpPr>
        <p:spPr>
          <a:xfrm>
            <a:off x="1179770" y="342900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11012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C5B4E3-2340-4738-BD30-090F6313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FCC8E3-0A86-48F2-9124-9EA70DA93E2F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HTTP / HTTPS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35B947D6-ADED-46FA-B8FA-7627C972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1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E40DA8-EFC7-4D9E-85D9-FA38B66D357E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통신 프로토콜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3934331" y="203096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Request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829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861395" y="54599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Response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58F3DDD-9B42-4261-AF65-CC19512665FB}"/>
              </a:ext>
            </a:extLst>
          </p:cNvPr>
          <p:cNvSpPr/>
          <p:nvPr/>
        </p:nvSpPr>
        <p:spPr>
          <a:xfrm>
            <a:off x="2880564" y="3324351"/>
            <a:ext cx="2256889" cy="15470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Protocol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A75BB3A0-1A47-42D1-AF00-09542542C7EC}"/>
              </a:ext>
            </a:extLst>
          </p:cNvPr>
          <p:cNvCxnSpPr/>
          <p:nvPr/>
        </p:nvCxnSpPr>
        <p:spPr>
          <a:xfrm>
            <a:off x="3038351" y="2997869"/>
            <a:ext cx="453691" cy="371475"/>
          </a:xfrm>
          <a:prstGeom prst="curvedConnector3">
            <a:avLst>
              <a:gd name="adj1" fmla="val 98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6F064F-C7B4-4DCF-8B6C-5E16D462FAAC}"/>
              </a:ext>
            </a:extLst>
          </p:cNvPr>
          <p:cNvSpPr/>
          <p:nvPr/>
        </p:nvSpPr>
        <p:spPr>
          <a:xfrm>
            <a:off x="2070938" y="2757238"/>
            <a:ext cx="936959" cy="481262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문법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syntax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329F2323-28E0-42B9-AB7B-0C37478CEADE}"/>
              </a:ext>
            </a:extLst>
          </p:cNvPr>
          <p:cNvSpPr/>
          <p:nvPr/>
        </p:nvSpPr>
        <p:spPr>
          <a:xfrm>
            <a:off x="5549377" y="3238500"/>
            <a:ext cx="334382" cy="1718763"/>
          </a:xfrm>
          <a:prstGeom prst="leftBrace">
            <a:avLst>
              <a:gd name="adj1" fmla="val 100249"/>
              <a:gd name="adj2" fmla="val 50554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B1B9E-8C28-4C0E-B2A7-0082EE7049F5}"/>
              </a:ext>
            </a:extLst>
          </p:cNvPr>
          <p:cNvSpPr txBox="1"/>
          <p:nvPr/>
        </p:nvSpPr>
        <p:spPr>
          <a:xfrm>
            <a:off x="6136103" y="2915265"/>
            <a:ext cx="926857" cy="205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TCP/IP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90313-BDBF-4D43-85CB-7634FCE27965}"/>
              </a:ext>
            </a:extLst>
          </p:cNvPr>
          <p:cNvSpPr txBox="1"/>
          <p:nvPr/>
        </p:nvSpPr>
        <p:spPr>
          <a:xfrm>
            <a:off x="6173856" y="3305279"/>
            <a:ext cx="1144865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통신의 기초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1C2A3-2E27-4882-9269-F431E4FA4E16}"/>
              </a:ext>
            </a:extLst>
          </p:cNvPr>
          <p:cNvSpPr txBox="1"/>
          <p:nvPr/>
        </p:nvSpPr>
        <p:spPr>
          <a:xfrm>
            <a:off x="6173856" y="3974575"/>
            <a:ext cx="1159292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애플리케이션 사용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ABC25-D534-4157-BB60-9A41AD0F478E}"/>
              </a:ext>
            </a:extLst>
          </p:cNvPr>
          <p:cNvSpPr txBox="1"/>
          <p:nvPr/>
        </p:nvSpPr>
        <p:spPr>
          <a:xfrm>
            <a:off x="6173856" y="4636542"/>
            <a:ext cx="726481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파일 송수신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C6497768-4A54-417A-8A8B-668C0114C8FB}"/>
              </a:ext>
            </a:extLst>
          </p:cNvPr>
          <p:cNvSpPr/>
          <p:nvPr/>
        </p:nvSpPr>
        <p:spPr>
          <a:xfrm>
            <a:off x="6067425" y="2751135"/>
            <a:ext cx="936959" cy="481262"/>
          </a:xfrm>
          <a:prstGeom prst="round2Same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표준 통신 프로토콜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C4EFE4-6C4D-4D6B-A026-AB6DFC82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4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ko-KR" altLang="en-US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1888217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2376913" y="201964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317069"/>
            <a:ext cx="3005047" cy="219575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215052" y="50048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E4ABAD4-366F-4584-8E91-72633FC84C1C}"/>
              </a:ext>
            </a:extLst>
          </p:cNvPr>
          <p:cNvSpPr/>
          <p:nvPr/>
        </p:nvSpPr>
        <p:spPr>
          <a:xfrm>
            <a:off x="7554661" y="4162802"/>
            <a:ext cx="1267325" cy="2009020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6629A008-BC0E-43B6-9157-419E4D033C0C}"/>
              </a:ext>
            </a:extLst>
          </p:cNvPr>
          <p:cNvSpPr/>
          <p:nvPr/>
        </p:nvSpPr>
        <p:spPr>
          <a:xfrm>
            <a:off x="5065288" y="4680034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EA8C01C-6915-4607-B835-0BC7D3846ADA}"/>
              </a:ext>
            </a:extLst>
          </p:cNvPr>
          <p:cNvSpPr/>
          <p:nvPr/>
        </p:nvSpPr>
        <p:spPr>
          <a:xfrm flipH="1" flipV="1">
            <a:off x="6799924" y="5374218"/>
            <a:ext cx="754736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D33CBE-1903-490A-A395-092B17F57C16}"/>
              </a:ext>
            </a:extLst>
          </p:cNvPr>
          <p:cNvSpPr txBox="1"/>
          <p:nvPr/>
        </p:nvSpPr>
        <p:spPr>
          <a:xfrm>
            <a:off x="6920406" y="5086099"/>
            <a:ext cx="5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대기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716DED-19D2-424E-BEA9-7BD68A2FD680}"/>
              </a:ext>
            </a:extLst>
          </p:cNvPr>
          <p:cNvSpPr txBox="1"/>
          <p:nvPr/>
        </p:nvSpPr>
        <p:spPr>
          <a:xfrm>
            <a:off x="5065287" y="4387860"/>
            <a:ext cx="16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TCP/80 or TCP/8080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A8AB575-4211-4B76-B14A-977C579031C5}"/>
              </a:ext>
            </a:extLst>
          </p:cNvPr>
          <p:cNvSpPr/>
          <p:nvPr/>
        </p:nvSpPr>
        <p:spPr>
          <a:xfrm>
            <a:off x="4158173" y="1994236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259CD7F-BE28-4E5A-9BD3-9AA4C12DDEE3}"/>
              </a:ext>
            </a:extLst>
          </p:cNvPr>
          <p:cNvSpPr/>
          <p:nvPr/>
        </p:nvSpPr>
        <p:spPr>
          <a:xfrm>
            <a:off x="6102778" y="2400301"/>
            <a:ext cx="1284329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F79D9-A362-4A07-82EA-AF30D41CB942}"/>
              </a:ext>
            </a:extLst>
          </p:cNvPr>
          <p:cNvSpPr txBox="1"/>
          <p:nvPr/>
        </p:nvSpPr>
        <p:spPr>
          <a:xfrm>
            <a:off x="6448439" y="202147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해석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4BCD90-EE4C-4292-B42B-D2B55FDD64A5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48D690-F075-49A1-8CC3-7EC42B94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 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6AAB4A-147E-4999-A7F5-7CAE4ADF0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32240"/>
              </p:ext>
            </p:extLst>
          </p:nvPr>
        </p:nvGraphicFramePr>
        <p:xfrm>
          <a:off x="0" y="1636800"/>
          <a:ext cx="9144000" cy="4885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8147">
                  <a:extLst>
                    <a:ext uri="{9D8B030D-6E8A-4147-A177-3AD203B41FA5}">
                      <a16:colId xmlns:a16="http://schemas.microsoft.com/office/drawing/2014/main" val="614880037"/>
                    </a:ext>
                  </a:extLst>
                </a:gridCol>
                <a:gridCol w="1075520">
                  <a:extLst>
                    <a:ext uri="{9D8B030D-6E8A-4147-A177-3AD203B41FA5}">
                      <a16:colId xmlns:a16="http://schemas.microsoft.com/office/drawing/2014/main" val="4228467985"/>
                    </a:ext>
                  </a:extLst>
                </a:gridCol>
                <a:gridCol w="4533766">
                  <a:extLst>
                    <a:ext uri="{9D8B030D-6E8A-4147-A177-3AD203B41FA5}">
                      <a16:colId xmlns:a16="http://schemas.microsoft.com/office/drawing/2014/main" val="1597916477"/>
                    </a:ext>
                  </a:extLst>
                </a:gridCol>
                <a:gridCol w="2716567">
                  <a:extLst>
                    <a:ext uri="{9D8B030D-6E8A-4147-A177-3AD203B41FA5}">
                      <a16:colId xmlns:a16="http://schemas.microsoft.com/office/drawing/2014/main" val="3224539995"/>
                    </a:ext>
                  </a:extLst>
                </a:gridCol>
              </a:tblGrid>
              <a:tr h="603617">
                <a:tc gridSpan="2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응답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596780"/>
                  </a:ext>
                </a:extLst>
              </a:tr>
              <a:tr h="1392752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</a:t>
                      </a: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시작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Start-line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Method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URI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Request-URI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URI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가 가리키는 리소스를 대상으로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서버가 수행하길 바라는 동작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표준정의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[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대표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GET &amp; POST]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상태 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Status Code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처리 사유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Reason Phrase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54751"/>
                  </a:ext>
                </a:extLst>
              </a:tr>
              <a:tr h="1515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Header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각 줄은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헤드의 끝은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한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필드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값 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바디의 속성을 나타냄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하나에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이상의 헤더가 존재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83394"/>
                  </a:ext>
                </a:extLst>
              </a:tr>
              <a:tr h="1267037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 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뒤의 모든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서버에게 전송하려는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619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4D032C3-7BBF-48D3-8F04-BB84CA34573D}"/>
              </a:ext>
            </a:extLst>
          </p:cNvPr>
          <p:cNvSpPr/>
          <p:nvPr/>
        </p:nvSpPr>
        <p:spPr>
          <a:xfrm>
            <a:off x="318501" y="736270"/>
            <a:ext cx="8590548" cy="196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7E6DC-7D91-4B00-AC2A-584A2BB3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05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HTTPS : HTTP over Secure socket layer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0C37A4-4A1A-4CA6-BA58-788AE255ED55}"/>
              </a:ext>
            </a:extLst>
          </p:cNvPr>
          <p:cNvSpPr/>
          <p:nvPr/>
        </p:nvSpPr>
        <p:spPr>
          <a:xfrm>
            <a:off x="276726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F31E5AF-68E9-4599-A886-92B958785A56}"/>
              </a:ext>
            </a:extLst>
          </p:cNvPr>
          <p:cNvSpPr/>
          <p:nvPr/>
        </p:nvSpPr>
        <p:spPr>
          <a:xfrm>
            <a:off x="2616868" y="4091782"/>
            <a:ext cx="3910263" cy="21552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77846-918B-4C9F-90F8-BED4A56F248A}"/>
              </a:ext>
            </a:extLst>
          </p:cNvPr>
          <p:cNvSpPr/>
          <p:nvPr/>
        </p:nvSpPr>
        <p:spPr>
          <a:xfrm>
            <a:off x="7050505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F5D3-B308-4B45-B842-101D138165AD}"/>
              </a:ext>
            </a:extLst>
          </p:cNvPr>
          <p:cNvSpPr txBox="1"/>
          <p:nvPr/>
        </p:nvSpPr>
        <p:spPr>
          <a:xfrm>
            <a:off x="2693567" y="3722449"/>
            <a:ext cx="37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TLS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Transport Layer Security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 도입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09684-8064-4880-A50A-401FCFB88A14}"/>
              </a:ext>
            </a:extLst>
          </p:cNvPr>
          <p:cNvSpPr txBox="1"/>
          <p:nvPr/>
        </p:nvSpPr>
        <p:spPr>
          <a:xfrm>
            <a:off x="2693567" y="4307306"/>
            <a:ext cx="375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클라이언트 사이의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모든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HTTPS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메시지 암호화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6F8161-69B1-466E-B077-B4E807DC7D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29C43-69BF-4537-9FB6-22BFF1BA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19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D5194AE4-E0A3-4EA6-8084-B9985FA8953B}"/>
              </a:ext>
            </a:extLst>
          </p:cNvPr>
          <p:cNvSpPr/>
          <p:nvPr/>
        </p:nvSpPr>
        <p:spPr>
          <a:xfrm>
            <a:off x="5359316" y="1397733"/>
            <a:ext cx="3456070" cy="47721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900" dirty="0"/>
              <a:t>Background</a:t>
            </a:r>
            <a:r>
              <a:rPr lang="ko-KR" altLang="en-US" sz="4900" dirty="0"/>
              <a:t> </a:t>
            </a:r>
            <a:r>
              <a:rPr lang="en-US" altLang="ko-KR" sz="4900" dirty="0"/>
              <a:t>:</a:t>
            </a:r>
            <a:r>
              <a:rPr lang="ko-KR" altLang="en-US" sz="4900" dirty="0"/>
              <a:t> </a:t>
            </a:r>
            <a:r>
              <a:rPr lang="en-US" altLang="ko-KR" sz="4900" dirty="0"/>
              <a:t>Web</a:t>
            </a:r>
            <a:br>
              <a:rPr lang="en-US" altLang="ko-KR" dirty="0"/>
            </a:br>
            <a:r>
              <a:rPr lang="ko-KR" altLang="en-US" sz="3100" dirty="0">
                <a:solidFill>
                  <a:schemeClr val="bg1">
                    <a:lumMod val="50000"/>
                  </a:schemeClr>
                </a:solidFill>
              </a:rPr>
              <a:t>웹의 구조</a:t>
            </a:r>
            <a:br>
              <a:rPr lang="en-US" altLang="ko-KR" dirty="0"/>
            </a:b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C139F60-E781-4279-8776-91A2EF734430}"/>
              </a:ext>
            </a:extLst>
          </p:cNvPr>
          <p:cNvSpPr/>
          <p:nvPr/>
        </p:nvSpPr>
        <p:spPr>
          <a:xfrm>
            <a:off x="178753" y="1126793"/>
            <a:ext cx="3729790" cy="52295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0D4757-D1F3-4A6F-8EF2-A7C6D87CF5D3}"/>
              </a:ext>
            </a:extLst>
          </p:cNvPr>
          <p:cNvSpPr/>
          <p:nvPr/>
        </p:nvSpPr>
        <p:spPr>
          <a:xfrm>
            <a:off x="419384" y="1114762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프론트엔드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Front-end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37850-BDC7-4E02-B490-F034E53C68E4}"/>
              </a:ext>
            </a:extLst>
          </p:cNvPr>
          <p:cNvSpPr/>
          <p:nvPr/>
        </p:nvSpPr>
        <p:spPr>
          <a:xfrm>
            <a:off x="5601451" y="3523901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백엔드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3860F-8C70-42E4-8D6C-FB43F5A3F81B}"/>
              </a:ext>
            </a:extLst>
          </p:cNvPr>
          <p:cNvSpPr/>
          <p:nvPr/>
        </p:nvSpPr>
        <p:spPr>
          <a:xfrm>
            <a:off x="262972" y="1515478"/>
            <a:ext cx="3465095" cy="45322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C1439-B9FE-4D8C-8D23-41C6EB9DF8CA}"/>
              </a:ext>
            </a:extLst>
          </p:cNvPr>
          <p:cNvSpPr/>
          <p:nvPr/>
        </p:nvSpPr>
        <p:spPr>
          <a:xfrm>
            <a:off x="262972" y="5867234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Resource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EA1E8C-DDB2-4B84-BFBD-1420D8DC79E1}"/>
              </a:ext>
            </a:extLst>
          </p:cNvPr>
          <p:cNvSpPr/>
          <p:nvPr/>
        </p:nvSpPr>
        <p:spPr>
          <a:xfrm>
            <a:off x="548720" y="6313991"/>
            <a:ext cx="3179348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고유의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Uniform Resource Indicator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가짐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8BC29B4-6F13-4188-AC2F-A419E1B44D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194" y="6242358"/>
            <a:ext cx="343462" cy="225587"/>
          </a:xfrm>
          <a:prstGeom prst="curvedConnector3">
            <a:avLst>
              <a:gd name="adj1" fmla="val 9911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F45064-F564-45C8-BA73-8C9F1E100B2E}"/>
              </a:ext>
            </a:extLst>
          </p:cNvPr>
          <p:cNvSpPr/>
          <p:nvPr/>
        </p:nvSpPr>
        <p:spPr>
          <a:xfrm>
            <a:off x="323133" y="1620086"/>
            <a:ext cx="3332744" cy="12567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Hyper Text Markup Language (HTML)</a:t>
            </a: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뼈대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태그</a:t>
            </a:r>
            <a:r>
              <a:rPr lang="en-US" altLang="ko-KR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속성을 통해 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구조화된 문서 작성을 지원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BAF0A-7BFC-46F0-B58A-FFD0F06DB760}"/>
              </a:ext>
            </a:extLst>
          </p:cNvPr>
          <p:cNvSpPr/>
          <p:nvPr/>
        </p:nvSpPr>
        <p:spPr>
          <a:xfrm>
            <a:off x="323132" y="3047415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Cascading Style Sheets (CSS)</a:t>
            </a: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생김새를 지정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 들의 시각화 방법을 기재한 스타일 시트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335D5-61D2-43FE-927F-C153B2DC1F0A}"/>
              </a:ext>
            </a:extLst>
          </p:cNvPr>
          <p:cNvSpPr/>
          <p:nvPr/>
        </p:nvSpPr>
        <p:spPr>
          <a:xfrm>
            <a:off x="323132" y="4455109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JavaScript (JS)</a:t>
            </a: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동작을 정의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이용자의 브라우저에서 실행됨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 실행 코드로 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Client-Side Script</a:t>
            </a:r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라고도 부름</a:t>
            </a: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28EE11BC-E103-4E8F-BC64-AFAAEE11A8FE}"/>
              </a:ext>
            </a:extLst>
          </p:cNvPr>
          <p:cNvSpPr/>
          <p:nvPr/>
        </p:nvSpPr>
        <p:spPr>
          <a:xfrm>
            <a:off x="3951622" y="3074321"/>
            <a:ext cx="1407694" cy="1407694"/>
          </a:xfrm>
          <a:prstGeom prst="mathPlus">
            <a:avLst>
              <a:gd name="adj1" fmla="val 1155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5606F2-F87F-45F2-B926-54D95624332A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683AB0D-6B09-44E5-AD42-4221B4F9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4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524B76-3F6D-430D-807F-96DD0BA6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878913-ACEB-495F-B620-887364B447D7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Web Browser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733BE-717E-4D59-829E-D6516A47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25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2110</TotalTime>
  <Words>1442</Words>
  <Application>Microsoft Office PowerPoint</Application>
  <PresentationFormat>화면 슬라이드 쇼(4:3)</PresentationFormat>
  <Paragraphs>353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나눔고딕 ExtraBold</vt:lpstr>
      <vt:lpstr>맑은 고딕</vt:lpstr>
      <vt:lpstr>카페24 심플해</vt:lpstr>
      <vt:lpstr>Arial</vt:lpstr>
      <vt:lpstr>Calibri</vt:lpstr>
      <vt:lpstr>Calibri Light</vt:lpstr>
      <vt:lpstr>sn별별정직</vt:lpstr>
      <vt:lpstr>Wingdings</vt:lpstr>
      <vt:lpstr>Office 테마</vt:lpstr>
      <vt:lpstr>PowerPoint 프레젠테이션</vt:lpstr>
      <vt:lpstr>PowerPoint 프레젠테이션</vt:lpstr>
      <vt:lpstr>PowerPoint 프레젠테이션</vt:lpstr>
      <vt:lpstr>Web : HTTP/HTTPS 통신 프로토콜</vt:lpstr>
      <vt:lpstr>Web : HTTP/HTTPS HTTP : Hyper Text Transfer Protocol</vt:lpstr>
      <vt:lpstr>Web : HTTP/HTTPS HTTP : Hyper Text Transfer Protocol </vt:lpstr>
      <vt:lpstr>Web : HTTP/HTTPS HTTPS : HTTP over Secure socket layer</vt:lpstr>
      <vt:lpstr>Background : Web 웹의 구조 </vt:lpstr>
      <vt:lpstr>PowerPoint 프레젠테이션</vt:lpstr>
      <vt:lpstr>Web : Web Browser Web Browser </vt:lpstr>
      <vt:lpstr>Web : Web Browser Url : Uniform Resource Locator</vt:lpstr>
      <vt:lpstr>Web : Web Browser Host = IP Address + Domain Name</vt:lpstr>
      <vt:lpstr>Web : Web Browser Web Rendering</vt:lpstr>
      <vt:lpstr>PowerPoint 프레젠테이션</vt:lpstr>
      <vt:lpstr>Tools : DevTools Browser DevTools</vt:lpstr>
      <vt:lpstr>Tools : DevTools Browser DevTools – Sources</vt:lpstr>
      <vt:lpstr>Tools : DevTools Browser DevTools – Sources</vt:lpstr>
      <vt:lpstr>Tools : DevTools Browser DevTools – Sources</vt:lpstr>
      <vt:lpstr>Tools : DevTools 기타 브라우저 기능</vt:lpstr>
      <vt:lpstr>PowerPoint 프레젠테이션</vt:lpstr>
      <vt:lpstr>Background : Cookie Cookies</vt:lpstr>
      <vt:lpstr>Background : Cookie 쿠키 변조</vt:lpstr>
      <vt:lpstr>Background : Session Session</vt:lpstr>
      <vt:lpstr>Background : Session Cookie &amp; Session</vt:lpstr>
      <vt:lpstr>PowerPoint 프레젠테이션</vt:lpstr>
      <vt:lpstr>Mitigation : Same Origin Policy SOP = 동일 출처 정책의 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DSM2022</dc:creator>
  <cp:lastModifiedBy>DSM2022</cp:lastModifiedBy>
  <cp:revision>89</cp:revision>
  <dcterms:created xsi:type="dcterms:W3CDTF">2022-04-17T06:04:38Z</dcterms:created>
  <dcterms:modified xsi:type="dcterms:W3CDTF">2022-04-19T12:31:05Z</dcterms:modified>
</cp:coreProperties>
</file>