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5" r:id="rId4"/>
    <p:sldId id="257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BC77A-631B-4825-961B-5487F8D6C50C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BB671-4B3E-4FB5-B7FC-9D241F428B7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8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 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메소드의 대상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버전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클라이언트가 사용하는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프로토콜의 버전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lvl="0" algn="ctr" latinLnBrk="1"/>
            <a:r>
              <a:rPr lang="ko-KR" altLang="en-US" dirty="0"/>
              <a:t>상태코드 </a:t>
            </a:r>
            <a:r>
              <a:rPr lang="en-US" altLang="ko-KR" dirty="0"/>
              <a:t>1xx : </a:t>
            </a:r>
            <a:r>
              <a:rPr lang="ko-KR" altLang="en-US" dirty="0"/>
              <a:t>요청 받고 처리중 </a:t>
            </a:r>
            <a:r>
              <a:rPr lang="en-US" altLang="ko-KR" dirty="0"/>
              <a:t>/ 2xx : </a:t>
            </a:r>
            <a:r>
              <a:rPr lang="ko-KR" altLang="en-US" dirty="0"/>
              <a:t>요청 처리 성공 </a:t>
            </a:r>
            <a:r>
              <a:rPr lang="en-US" altLang="ko-KR" dirty="0"/>
              <a:t>/ 3xx : </a:t>
            </a:r>
            <a:r>
              <a:rPr lang="ko-KR" altLang="en-US" dirty="0"/>
              <a:t>요청 처리를 위해 클라이언트의 추가 동작이 필요</a:t>
            </a:r>
            <a:endParaRPr lang="en-US" altLang="ko-KR" dirty="0"/>
          </a:p>
          <a:p>
            <a:pPr lvl="0" algn="ctr" latinLnBrk="1"/>
            <a:r>
              <a:rPr lang="en-US" altLang="ko-KR" dirty="0"/>
              <a:t>4xx : </a:t>
            </a:r>
            <a:r>
              <a:rPr lang="ko-KR" altLang="en-US" dirty="0"/>
              <a:t>처리 실패 </a:t>
            </a:r>
            <a:r>
              <a:rPr lang="en-US" altLang="ko-KR" dirty="0"/>
              <a:t>(</a:t>
            </a:r>
            <a:r>
              <a:rPr lang="ko-KR" altLang="en-US" dirty="0"/>
              <a:t>잘못된 요청</a:t>
            </a:r>
            <a:r>
              <a:rPr lang="en-US" altLang="ko-KR" dirty="0"/>
              <a:t>) / 5xx : </a:t>
            </a:r>
            <a:r>
              <a:rPr lang="ko-KR" altLang="en-US" dirty="0"/>
              <a:t>요청 유효 </a:t>
            </a:r>
            <a:r>
              <a:rPr lang="en-US" altLang="ko-KR" dirty="0"/>
              <a:t>but </a:t>
            </a:r>
            <a:r>
              <a:rPr lang="ko-KR" altLang="en-US" dirty="0"/>
              <a:t>서버 에러발생으로 처리 실패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13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46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 latinLnBrk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BB671-4B3E-4FB5-B7FC-9D241F428B7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2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카페24 심플해" pitchFamily="2" charset="-127"/>
                <a:ea typeface="카페24 심플해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52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3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7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  <a:lvl2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2pPr>
            <a:lvl3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3pPr>
            <a:lvl4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4pPr>
            <a:lvl5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52EA8240-A5CC-4C55-A761-22CE61EA312A}" type="datetimeFigureOut">
              <a:rPr lang="ko-KR" altLang="en-US" smtClean="0"/>
              <a:pPr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카페24 심플해" pitchFamily="2" charset="-127"/>
                <a:ea typeface="카페24 심플해" pitchFamily="2" charset="-127"/>
              </a:defRPr>
            </a:lvl1pPr>
          </a:lstStyle>
          <a:p>
            <a:fld id="{2B16EC2C-4E3A-4B06-AB26-D34EE293708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16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27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13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1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00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4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A8240-A5CC-4C55-A761-22CE61EA312A}" type="datetimeFigureOut">
              <a:rPr lang="ko-KR" altLang="en-US" smtClean="0"/>
              <a:t>2022-04-17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6EC2C-4E3A-4B06-AB26-D34EE29370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83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190E92-073B-4AC3-B1FE-31E27C683724}"/>
              </a:ext>
            </a:extLst>
          </p:cNvPr>
          <p:cNvSpPr/>
          <p:nvPr/>
        </p:nvSpPr>
        <p:spPr>
          <a:xfrm>
            <a:off x="1106905" y="2165684"/>
            <a:ext cx="6930190" cy="2526632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solidFill>
                  <a:sysClr val="windowText" lastClr="000000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</a:t>
            </a:r>
            <a:r>
              <a:rPr lang="ko-KR" altLang="en-US" sz="8000" dirty="0">
                <a:solidFill>
                  <a:sysClr val="windowText" lastClr="000000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r>
              <a:rPr lang="en-US" altLang="ko-KR" sz="8000" dirty="0">
                <a:solidFill>
                  <a:sysClr val="windowText" lastClr="000000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Hacking</a:t>
            </a:r>
            <a:endParaRPr lang="ko-KR" altLang="en-US" sz="8000" dirty="0">
              <a:solidFill>
                <a:sysClr val="windowText" lastClr="000000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9B2FE-FB0D-48EE-8624-7081DC7EDE0F}"/>
              </a:ext>
            </a:extLst>
          </p:cNvPr>
          <p:cNvSpPr txBox="1"/>
          <p:nvPr/>
        </p:nvSpPr>
        <p:spPr>
          <a:xfrm>
            <a:off x="2081463" y="2705725"/>
            <a:ext cx="498107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800" b="1" dirty="0">
                <a:ln>
                  <a:solidFill>
                    <a:sysClr val="windowText" lastClr="000000"/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 해킹</a:t>
            </a:r>
          </a:p>
        </p:txBody>
      </p:sp>
    </p:spTree>
    <p:extLst>
      <p:ext uri="{BB962C8B-B14F-4D97-AF65-F5344CB8AC3E}">
        <p14:creationId xmlns:p14="http://schemas.microsoft.com/office/powerpoint/2010/main" val="55826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안전한 웹서비스를 위한 두 가지 웹 방화벽 | 가비아 라이브러리">
            <a:extLst>
              <a:ext uri="{FF2B5EF4-FFF2-40B4-BE49-F238E27FC236}">
                <a16:creationId xmlns:a16="http://schemas.microsoft.com/office/drawing/2014/main" id="{5F2C2B58-6D17-4B40-9960-ABFE2721B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62" t="26874" r="8410"/>
          <a:stretch/>
        </p:blipFill>
        <p:spPr bwMode="auto">
          <a:xfrm flipH="1">
            <a:off x="0" y="2190673"/>
            <a:ext cx="3695700" cy="39157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DF2DD-453F-45DA-B801-11E558BF8511}"/>
              </a:ext>
            </a:extLst>
          </p:cNvPr>
          <p:cNvCxnSpPr>
            <a:cxnSpLocks/>
          </p:cNvCxnSpPr>
          <p:nvPr/>
        </p:nvCxnSpPr>
        <p:spPr>
          <a:xfrm>
            <a:off x="4030579" y="1227221"/>
            <a:ext cx="46441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DA014-B558-47B6-B89E-1B878955BDCC}"/>
              </a:ext>
            </a:extLst>
          </p:cNvPr>
          <p:cNvSpPr/>
          <p:nvPr/>
        </p:nvSpPr>
        <p:spPr>
          <a:xfrm>
            <a:off x="4186989" y="312821"/>
            <a:ext cx="44877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5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9A831-B59B-4594-94AF-0E1B6BD846FD}"/>
              </a:ext>
            </a:extLst>
          </p:cNvPr>
          <p:cNvSpPr txBox="1"/>
          <p:nvPr/>
        </p:nvSpPr>
        <p:spPr>
          <a:xfrm>
            <a:off x="4030579" y="1605898"/>
            <a:ext cx="4557561" cy="1914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AutoNum type="arabicPeriod"/>
            </a:pPr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Background - Web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1~5 : HTTP/HTTPS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6~ : Web Browser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DevTools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69188-C18D-4E43-8DBF-EE987C6477DE}"/>
              </a:ext>
            </a:extLst>
          </p:cNvPr>
          <p:cNvSpPr txBox="1"/>
          <p:nvPr/>
        </p:nvSpPr>
        <p:spPr>
          <a:xfrm>
            <a:off x="4030579" y="3743998"/>
            <a:ext cx="4557561" cy="14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2. Cookie &amp; Session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: Cookie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Session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10ED581-5500-40A7-A7E1-8BBFF4FA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latin typeface="sn별별정직" panose="02000500000000000000" pitchFamily="2" charset="0"/>
                <a:ea typeface="sn별별정직" panose="02000500000000000000" pitchFamily="2" charset="0"/>
              </a:rPr>
              <a:t>목차</a:t>
            </a:r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0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C5B4E3-2340-4738-BD30-090F6313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FCC8E3-0A86-48F2-9124-9EA70DA93E2F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HTTP / HTTPS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35B947D6-ADED-46FA-B8FA-7627C972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E40DA8-EFC7-4D9E-85D9-FA38B66D357E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통신 프로토콜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3934331" y="203096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Request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829301"/>
            <a:ext cx="5253121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861395" y="5459969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Response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58F3DDD-9B42-4261-AF65-CC19512665FB}"/>
              </a:ext>
            </a:extLst>
          </p:cNvPr>
          <p:cNvSpPr/>
          <p:nvPr/>
        </p:nvSpPr>
        <p:spPr>
          <a:xfrm>
            <a:off x="2880564" y="3324351"/>
            <a:ext cx="2256889" cy="154706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Protocol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A75BB3A0-1A47-42D1-AF00-09542542C7EC}"/>
              </a:ext>
            </a:extLst>
          </p:cNvPr>
          <p:cNvCxnSpPr/>
          <p:nvPr/>
        </p:nvCxnSpPr>
        <p:spPr>
          <a:xfrm>
            <a:off x="3038351" y="2997869"/>
            <a:ext cx="453691" cy="371475"/>
          </a:xfrm>
          <a:prstGeom prst="curvedConnector3">
            <a:avLst>
              <a:gd name="adj1" fmla="val 98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6F064F-C7B4-4DCF-8B6C-5E16D462FAAC}"/>
              </a:ext>
            </a:extLst>
          </p:cNvPr>
          <p:cNvSpPr/>
          <p:nvPr/>
        </p:nvSpPr>
        <p:spPr>
          <a:xfrm>
            <a:off x="2070938" y="2757238"/>
            <a:ext cx="936959" cy="481262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문법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syntax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329F2323-28E0-42B9-AB7B-0C37478CEADE}"/>
              </a:ext>
            </a:extLst>
          </p:cNvPr>
          <p:cNvSpPr/>
          <p:nvPr/>
        </p:nvSpPr>
        <p:spPr>
          <a:xfrm>
            <a:off x="5549377" y="3238500"/>
            <a:ext cx="334382" cy="1718763"/>
          </a:xfrm>
          <a:prstGeom prst="leftBrace">
            <a:avLst>
              <a:gd name="adj1" fmla="val 100249"/>
              <a:gd name="adj2" fmla="val 50554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B1B9E-8C28-4C0E-B2A7-0082EE7049F5}"/>
              </a:ext>
            </a:extLst>
          </p:cNvPr>
          <p:cNvSpPr txBox="1"/>
          <p:nvPr/>
        </p:nvSpPr>
        <p:spPr>
          <a:xfrm>
            <a:off x="6136103" y="2915265"/>
            <a:ext cx="926857" cy="2050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TCP/IP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90313-BDBF-4D43-85CB-7634FCE27965}"/>
              </a:ext>
            </a:extLst>
          </p:cNvPr>
          <p:cNvSpPr txBox="1"/>
          <p:nvPr/>
        </p:nvSpPr>
        <p:spPr>
          <a:xfrm>
            <a:off x="6173856" y="3305279"/>
            <a:ext cx="1144865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네트워크 통신의 기초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1C2A3-2E27-4882-9269-F431E4FA4E16}"/>
              </a:ext>
            </a:extLst>
          </p:cNvPr>
          <p:cNvSpPr txBox="1"/>
          <p:nvPr/>
        </p:nvSpPr>
        <p:spPr>
          <a:xfrm>
            <a:off x="6173856" y="3974575"/>
            <a:ext cx="1159292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웹 애플리케이션 사용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ABC25-D534-4157-BB60-9A41AD0F478E}"/>
              </a:ext>
            </a:extLst>
          </p:cNvPr>
          <p:cNvSpPr txBox="1"/>
          <p:nvPr/>
        </p:nvSpPr>
        <p:spPr>
          <a:xfrm>
            <a:off x="6173856" y="4636542"/>
            <a:ext cx="726481" cy="442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100" dirty="0">
                <a:solidFill>
                  <a:schemeClr val="accent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파일 송수신</a:t>
            </a:r>
            <a:endParaRPr lang="en-US" altLang="ko-KR" sz="1100" dirty="0">
              <a:solidFill>
                <a:schemeClr val="accent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C6497768-4A54-417A-8A8B-668C0114C8FB}"/>
              </a:ext>
            </a:extLst>
          </p:cNvPr>
          <p:cNvSpPr/>
          <p:nvPr/>
        </p:nvSpPr>
        <p:spPr>
          <a:xfrm>
            <a:off x="6067425" y="2751135"/>
            <a:ext cx="936959" cy="481262"/>
          </a:xfrm>
          <a:prstGeom prst="round2SameRect">
            <a:avLst/>
          </a:prstGeom>
          <a:noFill/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1">
                    <a:lumMod val="9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표준 통신 프로토콜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4EFE4-6C4D-4D6B-A026-AB6DFC82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4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7CE5-EB0E-4557-9272-A283B0F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A8AA0BE4-B233-4DC2-BC3B-17EC75B150ED}"/>
              </a:ext>
            </a:extLst>
          </p:cNvPr>
          <p:cNvSpPr/>
          <p:nvPr/>
        </p:nvSpPr>
        <p:spPr>
          <a:xfrm>
            <a:off x="234951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C0F0EB9-E107-43C8-AB7F-179FA8ACB4C3}"/>
              </a:ext>
            </a:extLst>
          </p:cNvPr>
          <p:cNvSpPr/>
          <p:nvPr/>
        </p:nvSpPr>
        <p:spPr>
          <a:xfrm>
            <a:off x="7467600" y="1690688"/>
            <a:ext cx="1441449" cy="4802185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en-US" altLang="ko-KR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endParaRPr lang="ko-KR" altLang="en-US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AFDEB53-8518-41BF-9AC8-F7F104FA6A11}"/>
              </a:ext>
            </a:extLst>
          </p:cNvPr>
          <p:cNvSpPr/>
          <p:nvPr/>
        </p:nvSpPr>
        <p:spPr>
          <a:xfrm>
            <a:off x="1973178" y="2400301"/>
            <a:ext cx="1888217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E9ECD-B3ED-4AB5-AA61-B75C3DD5BDA2}"/>
              </a:ext>
            </a:extLst>
          </p:cNvPr>
          <p:cNvSpPr txBox="1"/>
          <p:nvPr/>
        </p:nvSpPr>
        <p:spPr>
          <a:xfrm>
            <a:off x="2376913" y="201964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요청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80D6CA-0CEE-471A-A755-A56074162EC4}"/>
              </a:ext>
            </a:extLst>
          </p:cNvPr>
          <p:cNvSpPr/>
          <p:nvPr/>
        </p:nvSpPr>
        <p:spPr>
          <a:xfrm flipH="1">
            <a:off x="1973178" y="5317069"/>
            <a:ext cx="3005047" cy="219575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8465C-84FD-4912-8A47-8DE02C127163}"/>
              </a:ext>
            </a:extLst>
          </p:cNvPr>
          <p:cNvSpPr txBox="1"/>
          <p:nvPr/>
        </p:nvSpPr>
        <p:spPr>
          <a:xfrm>
            <a:off x="3215052" y="50048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응답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CE4ABAD4-366F-4584-8E91-72633FC84C1C}"/>
              </a:ext>
            </a:extLst>
          </p:cNvPr>
          <p:cNvSpPr/>
          <p:nvPr/>
        </p:nvSpPr>
        <p:spPr>
          <a:xfrm>
            <a:off x="7554661" y="4162802"/>
            <a:ext cx="1267325" cy="2009020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6629A008-BC0E-43B6-9157-419E4D033C0C}"/>
              </a:ext>
            </a:extLst>
          </p:cNvPr>
          <p:cNvSpPr/>
          <p:nvPr/>
        </p:nvSpPr>
        <p:spPr>
          <a:xfrm>
            <a:off x="5065288" y="4680034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HTTP </a:t>
            </a:r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EA8C01C-6915-4607-B835-0BC7D3846ADA}"/>
              </a:ext>
            </a:extLst>
          </p:cNvPr>
          <p:cNvSpPr/>
          <p:nvPr/>
        </p:nvSpPr>
        <p:spPr>
          <a:xfrm flipH="1" flipV="1">
            <a:off x="6799924" y="5374218"/>
            <a:ext cx="754736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D33CBE-1903-490A-A395-092B17F57C16}"/>
              </a:ext>
            </a:extLst>
          </p:cNvPr>
          <p:cNvSpPr txBox="1"/>
          <p:nvPr/>
        </p:nvSpPr>
        <p:spPr>
          <a:xfrm>
            <a:off x="6920406" y="5086099"/>
            <a:ext cx="50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대기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716DED-19D2-424E-BEA9-7BD68A2FD680}"/>
              </a:ext>
            </a:extLst>
          </p:cNvPr>
          <p:cNvSpPr txBox="1"/>
          <p:nvPr/>
        </p:nvSpPr>
        <p:spPr>
          <a:xfrm>
            <a:off x="5065287" y="4387860"/>
            <a:ext cx="16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TCP/80 or TCP/8080</a:t>
            </a: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A8AB575-4211-4B76-B14A-977C579031C5}"/>
              </a:ext>
            </a:extLst>
          </p:cNvPr>
          <p:cNvSpPr/>
          <p:nvPr/>
        </p:nvSpPr>
        <p:spPr>
          <a:xfrm>
            <a:off x="4158173" y="1994236"/>
            <a:ext cx="1647827" cy="974556"/>
          </a:xfrm>
          <a:prstGeom prst="flowChartProcess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서비스 포트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59CD7F-BE28-4E5A-9BD3-9AA4C12DDEE3}"/>
              </a:ext>
            </a:extLst>
          </p:cNvPr>
          <p:cNvSpPr/>
          <p:nvPr/>
        </p:nvSpPr>
        <p:spPr>
          <a:xfrm>
            <a:off x="6102778" y="2400301"/>
            <a:ext cx="1284329" cy="162426"/>
          </a:xfrm>
          <a:prstGeom prst="rightArrow">
            <a:avLst>
              <a:gd name="adj1" fmla="val 16147"/>
              <a:gd name="adj2" fmla="val 6363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F79D9-A362-4A07-82EA-AF30D41CB942}"/>
              </a:ext>
            </a:extLst>
          </p:cNvPr>
          <p:cNvSpPr txBox="1"/>
          <p:nvPr/>
        </p:nvSpPr>
        <p:spPr>
          <a:xfrm>
            <a:off x="6448439" y="202147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해석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4BCD90-EE4C-4292-B42B-D2B55FDD64A5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8D690-F075-49A1-8CC3-7EC42B94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 : Hyper Text Transfer Protocol 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6AAB4A-147E-4999-A7F5-7CAE4ADF0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32240"/>
              </p:ext>
            </p:extLst>
          </p:nvPr>
        </p:nvGraphicFramePr>
        <p:xfrm>
          <a:off x="0" y="1636800"/>
          <a:ext cx="9144000" cy="4885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8147">
                  <a:extLst>
                    <a:ext uri="{9D8B030D-6E8A-4147-A177-3AD203B41FA5}">
                      <a16:colId xmlns:a16="http://schemas.microsoft.com/office/drawing/2014/main" val="614880037"/>
                    </a:ext>
                  </a:extLst>
                </a:gridCol>
                <a:gridCol w="1075520">
                  <a:extLst>
                    <a:ext uri="{9D8B030D-6E8A-4147-A177-3AD203B41FA5}">
                      <a16:colId xmlns:a16="http://schemas.microsoft.com/office/drawing/2014/main" val="4228467985"/>
                    </a:ext>
                  </a:extLst>
                </a:gridCol>
                <a:gridCol w="4533766">
                  <a:extLst>
                    <a:ext uri="{9D8B030D-6E8A-4147-A177-3AD203B41FA5}">
                      <a16:colId xmlns:a16="http://schemas.microsoft.com/office/drawing/2014/main" val="1597916477"/>
                    </a:ext>
                  </a:extLst>
                </a:gridCol>
                <a:gridCol w="2716567">
                  <a:extLst>
                    <a:ext uri="{9D8B030D-6E8A-4147-A177-3AD203B41FA5}">
                      <a16:colId xmlns:a16="http://schemas.microsoft.com/office/drawing/2014/main" val="3224539995"/>
                    </a:ext>
                  </a:extLst>
                </a:gridCol>
              </a:tblGrid>
              <a:tr h="603617">
                <a:tc gridSpan="2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응답</a:t>
                      </a:r>
                      <a:endParaRPr lang="en-US" altLang="ko-KR" dirty="0"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596780"/>
                  </a:ext>
                </a:extLst>
              </a:tr>
              <a:tr h="1392752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</a:t>
                      </a: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시작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Start-line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Method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요청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URI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Request-URI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메소드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URI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가 가리키는 리소스를 대상으로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서버가 수행하길 바라는 동작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표준정의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[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대표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: GET &amp; POST]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버전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상태 코드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Status Code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처리 사유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Reason Phrase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띄어쓰기로 각각의 구분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54751"/>
                  </a:ext>
                </a:extLst>
              </a:tr>
              <a:tr h="15151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헤더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ln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Header</a:t>
                      </a:r>
                      <a:endParaRPr lang="ko-KR" altLang="en-US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각 줄은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로 구분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헤드의 끝은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한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필드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값 으로 구성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바디의 속성을 나타냄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메시지 하나에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개 이상의 헤더가 존재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83394"/>
                  </a:ext>
                </a:extLst>
              </a:tr>
              <a:tr h="1267037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HTTP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바디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 CRLF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뒤의 모든 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  <a:p>
                      <a:pPr lvl="0"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클라이언트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n별별정직" panose="02000500000000000000" pitchFamily="2" charset="0"/>
                          <a:ea typeface="sn별별정직" panose="02000500000000000000" pitchFamily="2" charset="0"/>
                        </a:rPr>
                        <a:t>서버에게 전송하려는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bg1"/>
                        </a:solidFill>
                        <a:latin typeface="sn별별정직" panose="02000500000000000000" pitchFamily="2" charset="0"/>
                        <a:ea typeface="sn별별정직" panose="02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61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4D032C3-7BBF-48D3-8F04-BB84CA34573D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7E6DC-7D91-4B00-AC2A-584A2BB3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05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Web : HTTP/HTTPS</a:t>
            </a:r>
            <a:br>
              <a:rPr lang="en-US" altLang="ko-KR" dirty="0"/>
            </a:b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HTTPS : HTTP over Secure socket layer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0C37A4-4A1A-4CA6-BA58-788AE255ED55}"/>
              </a:ext>
            </a:extLst>
          </p:cNvPr>
          <p:cNvSpPr/>
          <p:nvPr/>
        </p:nvSpPr>
        <p:spPr>
          <a:xfrm>
            <a:off x="276726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F31E5AF-68E9-4599-A886-92B958785A56}"/>
              </a:ext>
            </a:extLst>
          </p:cNvPr>
          <p:cNvSpPr/>
          <p:nvPr/>
        </p:nvSpPr>
        <p:spPr>
          <a:xfrm>
            <a:off x="2616868" y="4091782"/>
            <a:ext cx="3910263" cy="215524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077846-918B-4C9F-90F8-BED4A56F248A}"/>
              </a:ext>
            </a:extLst>
          </p:cNvPr>
          <p:cNvSpPr/>
          <p:nvPr/>
        </p:nvSpPr>
        <p:spPr>
          <a:xfrm>
            <a:off x="7050505" y="1690689"/>
            <a:ext cx="1708485" cy="48021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sn별별정직" panose="02000500000000000000" pitchFamily="2" charset="0"/>
                <a:ea typeface="sn별별정직" panose="02000500000000000000" pitchFamily="2" charset="0"/>
              </a:rPr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F5D3-B308-4B45-B842-101D138165AD}"/>
              </a:ext>
            </a:extLst>
          </p:cNvPr>
          <p:cNvSpPr txBox="1"/>
          <p:nvPr/>
        </p:nvSpPr>
        <p:spPr>
          <a:xfrm>
            <a:off x="2693567" y="3722449"/>
            <a:ext cx="37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TLS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Transport Layer Security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프로토콜 도입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09684-8064-4880-A50A-401FCFB88A14}"/>
              </a:ext>
            </a:extLst>
          </p:cNvPr>
          <p:cNvSpPr txBox="1"/>
          <p:nvPr/>
        </p:nvSpPr>
        <p:spPr>
          <a:xfrm>
            <a:off x="2693567" y="4307306"/>
            <a:ext cx="375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서버와 클라이언트 사이의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 </a:t>
            </a:r>
            <a:endParaRPr lang="en-US" altLang="ko-KR" dirty="0">
              <a:solidFill>
                <a:schemeClr val="bg1"/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모든 </a:t>
            </a:r>
            <a:r>
              <a:rPr lang="en-US" altLang="ko-KR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HTTPS </a:t>
            </a:r>
            <a:r>
              <a:rPr lang="ko-KR" altLang="en-US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메시지 암호화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6F8161-69B1-466E-B077-B4E807DC7DD6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E29C43-69BF-4537-9FB6-22BFF1BA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19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D5194AE4-E0A3-4EA6-8084-B9985FA8953B}"/>
              </a:ext>
            </a:extLst>
          </p:cNvPr>
          <p:cNvSpPr/>
          <p:nvPr/>
        </p:nvSpPr>
        <p:spPr>
          <a:xfrm>
            <a:off x="5359316" y="1397733"/>
            <a:ext cx="3456070" cy="47721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200DB-44F8-441E-88BF-279D0769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altLang="ko-KR" dirty="0"/>
              <a:t>Web</a:t>
            </a:r>
            <a:br>
              <a:rPr lang="en-US" altLang="ko-KR" dirty="0"/>
            </a:b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C139F60-E781-4279-8776-91A2EF734430}"/>
              </a:ext>
            </a:extLst>
          </p:cNvPr>
          <p:cNvSpPr/>
          <p:nvPr/>
        </p:nvSpPr>
        <p:spPr>
          <a:xfrm>
            <a:off x="178753" y="1126793"/>
            <a:ext cx="3729790" cy="52295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0D4757-D1F3-4A6F-8EF2-A7C6D87CF5D3}"/>
              </a:ext>
            </a:extLst>
          </p:cNvPr>
          <p:cNvSpPr/>
          <p:nvPr/>
        </p:nvSpPr>
        <p:spPr>
          <a:xfrm>
            <a:off x="419384" y="1114762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프론트엔드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Front-end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37850-BDC7-4E02-B490-F034E53C68E4}"/>
              </a:ext>
            </a:extLst>
          </p:cNvPr>
          <p:cNvSpPr/>
          <p:nvPr/>
        </p:nvSpPr>
        <p:spPr>
          <a:xfrm>
            <a:off x="5601451" y="3523901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백엔드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Back-end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D3860F-8C70-42E4-8D6C-FB43F5A3F81B}"/>
              </a:ext>
            </a:extLst>
          </p:cNvPr>
          <p:cNvSpPr/>
          <p:nvPr/>
        </p:nvSpPr>
        <p:spPr>
          <a:xfrm>
            <a:off x="262972" y="1515478"/>
            <a:ext cx="3465095" cy="45322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C1439-B9FE-4D8C-8D23-41C6EB9DF8CA}"/>
              </a:ext>
            </a:extLst>
          </p:cNvPr>
          <p:cNvSpPr/>
          <p:nvPr/>
        </p:nvSpPr>
        <p:spPr>
          <a:xfrm>
            <a:off x="262972" y="5867234"/>
            <a:ext cx="2971800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web Resource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EA1E8C-DDB2-4B84-BFBD-1420D8DC79E1}"/>
              </a:ext>
            </a:extLst>
          </p:cNvPr>
          <p:cNvSpPr/>
          <p:nvPr/>
        </p:nvSpPr>
        <p:spPr>
          <a:xfrm>
            <a:off x="548720" y="6313991"/>
            <a:ext cx="3179348" cy="318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고유의 </a:t>
            </a:r>
            <a:r>
              <a:rPr lang="en-US" altLang="ko-KR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URI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Uniform Resource Indicator</a:t>
            </a:r>
            <a:r>
              <a:rPr lang="ko-KR" altLang="en-US" sz="1600" dirty="0">
                <a:solidFill>
                  <a:schemeClr val="bg1"/>
                </a:solidFill>
                <a:latin typeface="sn별별정직" panose="02000500000000000000" pitchFamily="2" charset="0"/>
                <a:ea typeface="sn별별정직" panose="02000500000000000000" pitchFamily="2" charset="0"/>
              </a:rPr>
              <a:t>를 가짐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E8BC29B4-6F13-4188-AC2F-A419E1B44D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194" y="6242358"/>
            <a:ext cx="343462" cy="225587"/>
          </a:xfrm>
          <a:prstGeom prst="curvedConnector3">
            <a:avLst>
              <a:gd name="adj1" fmla="val 9911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F45064-F564-45C8-BA73-8C9F1E100B2E}"/>
              </a:ext>
            </a:extLst>
          </p:cNvPr>
          <p:cNvSpPr/>
          <p:nvPr/>
        </p:nvSpPr>
        <p:spPr>
          <a:xfrm>
            <a:off x="323133" y="1620086"/>
            <a:ext cx="3332744" cy="12567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Hyper Text Markup Language (HTML)</a:t>
            </a: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뼈대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태그</a:t>
            </a:r>
            <a:r>
              <a:rPr lang="en-US" altLang="ko-KR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, </a:t>
            </a:r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속성을 통해 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600" dirty="0">
                <a:latin typeface="sn별별정직" panose="02000500000000000000" pitchFamily="2" charset="0"/>
                <a:ea typeface="sn별별정직" panose="02000500000000000000" pitchFamily="2" charset="0"/>
              </a:rPr>
              <a:t>구조화된 문서 작성을 지원</a:t>
            </a:r>
            <a:endParaRPr lang="en-US" altLang="ko-KR" sz="16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BAF0A-7BFC-46F0-B58A-FFD0F06DB760}"/>
              </a:ext>
            </a:extLst>
          </p:cNvPr>
          <p:cNvSpPr/>
          <p:nvPr/>
        </p:nvSpPr>
        <p:spPr>
          <a:xfrm>
            <a:off x="323132" y="3047415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Cascading Style Sheets (CSS)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생김새를 지정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리소스 들의 시각화 방법을 기재한 스타일 시트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E335D5-61D2-43FE-927F-C153B2DC1F0A}"/>
              </a:ext>
            </a:extLst>
          </p:cNvPr>
          <p:cNvSpPr/>
          <p:nvPr/>
        </p:nvSpPr>
        <p:spPr>
          <a:xfrm>
            <a:off x="323132" y="4455109"/>
            <a:ext cx="3332744" cy="132556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sn별별정직" panose="02000500000000000000" pitchFamily="2" charset="0"/>
                <a:ea typeface="sn별별정직" panose="02000500000000000000" pitchFamily="2" charset="0"/>
              </a:rPr>
              <a:t>JavaScript (JS)</a:t>
            </a: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웹 문서의 동작을 정의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이용자의 브라우저에서 실행됨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클라이언트 실행 코드로 </a:t>
            </a:r>
            <a:endParaRPr lang="en-US" altLang="ko-KR" sz="14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  <a:p>
            <a:pPr algn="ctr"/>
            <a:r>
              <a:rPr lang="en-US" altLang="ko-KR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Client-Side Script</a:t>
            </a:r>
            <a:r>
              <a:rPr lang="ko-KR" altLang="en-US" sz="1400" dirty="0">
                <a:latin typeface="sn별별정직" panose="02000500000000000000" pitchFamily="2" charset="0"/>
                <a:ea typeface="sn별별정직" panose="02000500000000000000" pitchFamily="2" charset="0"/>
              </a:rPr>
              <a:t>라고도 부름</a:t>
            </a:r>
          </a:p>
        </p:txBody>
      </p:sp>
      <p:sp>
        <p:nvSpPr>
          <p:cNvPr id="23" name="더하기 기호 22">
            <a:extLst>
              <a:ext uri="{FF2B5EF4-FFF2-40B4-BE49-F238E27FC236}">
                <a16:creationId xmlns:a16="http://schemas.microsoft.com/office/drawing/2014/main" id="{28EE11BC-E103-4E8F-BC64-AFAAEE11A8FE}"/>
              </a:ext>
            </a:extLst>
          </p:cNvPr>
          <p:cNvSpPr/>
          <p:nvPr/>
        </p:nvSpPr>
        <p:spPr>
          <a:xfrm>
            <a:off x="3951622" y="3074321"/>
            <a:ext cx="1407694" cy="1407694"/>
          </a:xfrm>
          <a:prstGeom prst="mathPlus">
            <a:avLst>
              <a:gd name="adj1" fmla="val 11554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5606F2-F87F-45F2-B926-54D95624332A}"/>
              </a:ext>
            </a:extLst>
          </p:cNvPr>
          <p:cNvSpPr/>
          <p:nvPr/>
        </p:nvSpPr>
        <p:spPr>
          <a:xfrm>
            <a:off x="318501" y="704494"/>
            <a:ext cx="8590548" cy="228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683AB0D-6B09-44E5-AD42-4221B4F9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 / HTTPS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4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524B76-3F6D-430D-807F-96DD0BA6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05" y="990905"/>
            <a:ext cx="4876190" cy="48761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878913-ACEB-495F-B620-887364B447D7}"/>
              </a:ext>
            </a:extLst>
          </p:cNvPr>
          <p:cNvSpPr/>
          <p:nvPr/>
        </p:nvSpPr>
        <p:spPr>
          <a:xfrm>
            <a:off x="276726" y="2201778"/>
            <a:ext cx="8590548" cy="21536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>
                <a:latin typeface="sn별별정직" panose="02000500000000000000" pitchFamily="2" charset="0"/>
                <a:ea typeface="sn별별정직" panose="02000500000000000000" pitchFamily="2" charset="0"/>
              </a:rPr>
              <a:t>Web Browser</a:t>
            </a:r>
            <a:endParaRPr lang="ko-KR" altLang="en-US" sz="8000" dirty="0">
              <a:latin typeface="sn별별정직" panose="02000500000000000000" pitchFamily="2" charset="0"/>
              <a:ea typeface="sn별별정직" panose="02000500000000000000" pitchFamily="2" charset="0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F733BE-717E-4D59-829E-D6516A47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Browser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5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392</Words>
  <Application>Microsoft Office PowerPoint</Application>
  <PresentationFormat>화면 슬라이드 쇼(4:3)</PresentationFormat>
  <Paragraphs>112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 ExtraBold</vt:lpstr>
      <vt:lpstr>맑은 고딕</vt:lpstr>
      <vt:lpstr>카페24 심플해</vt:lpstr>
      <vt:lpstr>Arial</vt:lpstr>
      <vt:lpstr>Calibri</vt:lpstr>
      <vt:lpstr>Calibri Light</vt:lpstr>
      <vt:lpstr>sn별별정직</vt:lpstr>
      <vt:lpstr>Office 테마</vt:lpstr>
      <vt:lpstr>PowerPoint 프레젠테이션</vt:lpstr>
      <vt:lpstr>PowerPoint 프레젠테이션</vt:lpstr>
      <vt:lpstr>PowerPoint 프레젠테이션</vt:lpstr>
      <vt:lpstr>Web : HTTP/HTTPS 통신 프로토콜</vt:lpstr>
      <vt:lpstr>Web : HTTP/HTTPS HTTP : Hyper Text Transfer Protocol</vt:lpstr>
      <vt:lpstr>Web : HTTP/HTTPS HTTP : Hyper Text Transfer Protocol </vt:lpstr>
      <vt:lpstr>Web : HTTP/HTTPS HTTPS : HTTP over Secure socket layer</vt:lpstr>
      <vt:lpstr>Web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32</cp:revision>
  <dcterms:created xsi:type="dcterms:W3CDTF">2022-04-17T06:04:38Z</dcterms:created>
  <dcterms:modified xsi:type="dcterms:W3CDTF">2022-04-17T13:28:32Z</dcterms:modified>
</cp:coreProperties>
</file>