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Orator Std" panose="020D0509020203030204" pitchFamily="49" charset="0"/>
      <p:regular r:id="rId20"/>
      <p:italic r:id="rId21"/>
    </p:embeddedFont>
    <p:embeddedFont>
      <p:font typeface="Proxima Nova" panose="020B0604020202020204" charset="0"/>
      <p:regular r:id="rId22"/>
    </p:embeddedFont>
    <p:embeddedFont>
      <p:font typeface="Proxima Nova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9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9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9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9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9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37"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3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39" name="Date Placeholder 3"/>
          <p:cNvSpPr>
            <a:spLocks noGrp="1"/>
          </p:cNvSpPr>
          <p:nvPr>
            <p:ph type="dt" sz="half" idx="10"/>
          </p:nvPr>
        </p:nvSpPr>
        <p:spPr/>
        <p:txBody>
          <a:bodyPr/>
          <a:lstStyle/>
          <a:p>
            <a:fld id="{1D8BD707-D9CF-40AE-B4C6-C98DA3205C09}" type="datetimeFigureOut">
              <a:rPr lang="en-US" smtClean="0"/>
              <a:t>7/11/2025</a:t>
            </a:fld>
            <a:endParaRPr lang="en-US"/>
          </a:p>
        </p:txBody>
      </p:sp>
      <p:sp>
        <p:nvSpPr>
          <p:cNvPr id="1048740" name="Footer Placeholder 4"/>
          <p:cNvSpPr>
            <a:spLocks noGrp="1"/>
          </p:cNvSpPr>
          <p:nvPr>
            <p:ph type="ftr" sz="quarter" idx="11"/>
          </p:nvPr>
        </p:nvSpPr>
        <p:spPr/>
        <p:txBody>
          <a:bodyPr/>
          <a:lstStyle/>
          <a:p>
            <a:endParaRPr lang="en-US"/>
          </a:p>
        </p:txBody>
      </p:sp>
      <p:sp>
        <p:nvSpPr>
          <p:cNvPr id="104874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a:t>Click to edit Master title style</a:t>
            </a:r>
          </a:p>
        </p:txBody>
      </p:sp>
      <p:sp>
        <p:nvSpPr>
          <p:cNvPr id="104876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4" name="Date Placeholder 3"/>
          <p:cNvSpPr>
            <a:spLocks noGrp="1"/>
          </p:cNvSpPr>
          <p:nvPr>
            <p:ph type="dt" sz="half" idx="10"/>
          </p:nvPr>
        </p:nvSpPr>
        <p:spPr/>
        <p:txBody>
          <a:bodyPr/>
          <a:lstStyle/>
          <a:p>
            <a:fld id="{1D8BD707-D9CF-40AE-B4C6-C98DA3205C09}" type="datetimeFigureOut">
              <a:rPr lang="en-US" smtClean="0"/>
              <a:t>7/11/2025</a:t>
            </a:fld>
            <a:endParaRPr lang="en-US"/>
          </a:p>
        </p:txBody>
      </p:sp>
      <p:sp>
        <p:nvSpPr>
          <p:cNvPr id="1048765" name="Footer Placeholder 4"/>
          <p:cNvSpPr>
            <a:spLocks noGrp="1"/>
          </p:cNvSpPr>
          <p:nvPr>
            <p:ph type="ftr" sz="quarter" idx="11"/>
          </p:nvPr>
        </p:nvSpPr>
        <p:spPr/>
        <p:txBody>
          <a:bodyPr/>
          <a:lstStyle/>
          <a:p>
            <a:endParaRPr lang="en-US"/>
          </a:p>
        </p:txBody>
      </p:sp>
      <p:sp>
        <p:nvSpPr>
          <p:cNvPr id="104876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6"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4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8" name="Date Placeholder 3"/>
          <p:cNvSpPr>
            <a:spLocks noGrp="1"/>
          </p:cNvSpPr>
          <p:nvPr>
            <p:ph type="dt" sz="half" idx="10"/>
          </p:nvPr>
        </p:nvSpPr>
        <p:spPr/>
        <p:txBody>
          <a:bodyPr/>
          <a:lstStyle/>
          <a:p>
            <a:fld id="{1D8BD707-D9CF-40AE-B4C6-C98DA3205C09}" type="datetimeFigureOut">
              <a:rPr lang="en-US" smtClean="0"/>
              <a:t>7/11/2025</a:t>
            </a:fld>
            <a:endParaRPr lang="en-US"/>
          </a:p>
        </p:txBody>
      </p:sp>
      <p:sp>
        <p:nvSpPr>
          <p:cNvPr id="1048749" name="Footer Placeholder 4"/>
          <p:cNvSpPr>
            <a:spLocks noGrp="1"/>
          </p:cNvSpPr>
          <p:nvPr>
            <p:ph type="ftr" sz="quarter" idx="11"/>
          </p:nvPr>
        </p:nvSpPr>
        <p:spPr/>
        <p:txBody>
          <a:bodyPr/>
          <a:lstStyle/>
          <a:p>
            <a:endParaRPr lang="en-US"/>
          </a:p>
        </p:txBody>
      </p:sp>
      <p:sp>
        <p:nvSpPr>
          <p:cNvPr id="1048750"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1" name="Title 1"/>
          <p:cNvSpPr>
            <a:spLocks noGrp="1"/>
          </p:cNvSpPr>
          <p:nvPr>
            <p:ph type="title"/>
          </p:nvPr>
        </p:nvSpPr>
        <p:spPr/>
        <p:txBody>
          <a:bodyPr/>
          <a:lstStyle/>
          <a:p>
            <a:r>
              <a:rPr lang="en-US"/>
              <a:t>Click to edit Master title style</a:t>
            </a:r>
          </a:p>
        </p:txBody>
      </p:sp>
      <p:sp>
        <p:nvSpPr>
          <p:cNvPr id="104875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3" name="Date Placeholder 3"/>
          <p:cNvSpPr>
            <a:spLocks noGrp="1"/>
          </p:cNvSpPr>
          <p:nvPr>
            <p:ph type="dt" sz="half" idx="10"/>
          </p:nvPr>
        </p:nvSpPr>
        <p:spPr/>
        <p:txBody>
          <a:bodyPr/>
          <a:lstStyle/>
          <a:p>
            <a:fld id="{1D8BD707-D9CF-40AE-B4C6-C98DA3205C09}" type="datetimeFigureOut">
              <a:rPr lang="en-US" smtClean="0"/>
              <a:t>7/11/2025</a:t>
            </a:fld>
            <a:endParaRPr lang="en-US"/>
          </a:p>
        </p:txBody>
      </p:sp>
      <p:sp>
        <p:nvSpPr>
          <p:cNvPr id="1048754" name="Footer Placeholder 4"/>
          <p:cNvSpPr>
            <a:spLocks noGrp="1"/>
          </p:cNvSpPr>
          <p:nvPr>
            <p:ph type="ftr" sz="quarter" idx="11"/>
          </p:nvPr>
        </p:nvSpPr>
        <p:spPr/>
        <p:txBody>
          <a:bodyPr/>
          <a:lstStyle/>
          <a:p>
            <a:endParaRPr lang="en-US"/>
          </a:p>
        </p:txBody>
      </p:sp>
      <p:sp>
        <p:nvSpPr>
          <p:cNvPr id="104875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67"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68"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69" name="Date Placeholder 3"/>
          <p:cNvSpPr>
            <a:spLocks noGrp="1"/>
          </p:cNvSpPr>
          <p:nvPr>
            <p:ph type="dt" sz="half" idx="10"/>
          </p:nvPr>
        </p:nvSpPr>
        <p:spPr/>
        <p:txBody>
          <a:bodyPr/>
          <a:lstStyle/>
          <a:p>
            <a:fld id="{1D8BD707-D9CF-40AE-B4C6-C98DA3205C09}" type="datetimeFigureOut">
              <a:rPr lang="en-US" smtClean="0"/>
              <a:t>7/11/2025</a:t>
            </a:fld>
            <a:endParaRPr lang="en-US"/>
          </a:p>
        </p:txBody>
      </p:sp>
      <p:sp>
        <p:nvSpPr>
          <p:cNvPr id="1048770" name="Footer Placeholder 4"/>
          <p:cNvSpPr>
            <a:spLocks noGrp="1"/>
          </p:cNvSpPr>
          <p:nvPr>
            <p:ph type="ftr" sz="quarter" idx="11"/>
          </p:nvPr>
        </p:nvSpPr>
        <p:spPr/>
        <p:txBody>
          <a:bodyPr/>
          <a:lstStyle/>
          <a:p>
            <a:endParaRPr lang="en-US"/>
          </a:p>
        </p:txBody>
      </p:sp>
      <p:sp>
        <p:nvSpPr>
          <p:cNvPr id="104877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72" name="Title 1"/>
          <p:cNvSpPr>
            <a:spLocks noGrp="1"/>
          </p:cNvSpPr>
          <p:nvPr>
            <p:ph type="title"/>
          </p:nvPr>
        </p:nvSpPr>
        <p:spPr/>
        <p:txBody>
          <a:bodyPr/>
          <a:lstStyle/>
          <a:p>
            <a:r>
              <a:rPr lang="en-US"/>
              <a:t>Click to edit Master title style</a:t>
            </a:r>
          </a:p>
        </p:txBody>
      </p:sp>
      <p:sp>
        <p:nvSpPr>
          <p:cNvPr id="104877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5" name="Date Placeholder 4"/>
          <p:cNvSpPr>
            <a:spLocks noGrp="1"/>
          </p:cNvSpPr>
          <p:nvPr>
            <p:ph type="dt" sz="half" idx="10"/>
          </p:nvPr>
        </p:nvSpPr>
        <p:spPr/>
        <p:txBody>
          <a:bodyPr/>
          <a:lstStyle/>
          <a:p>
            <a:fld id="{1D8BD707-D9CF-40AE-B4C6-C98DA3205C09}" type="datetimeFigureOut">
              <a:rPr lang="en-US" smtClean="0"/>
              <a:t>7/11/2025</a:t>
            </a:fld>
            <a:endParaRPr lang="en-US"/>
          </a:p>
        </p:txBody>
      </p:sp>
      <p:sp>
        <p:nvSpPr>
          <p:cNvPr id="1048776" name="Footer Placeholder 5"/>
          <p:cNvSpPr>
            <a:spLocks noGrp="1"/>
          </p:cNvSpPr>
          <p:nvPr>
            <p:ph type="ftr" sz="quarter" idx="11"/>
          </p:nvPr>
        </p:nvSpPr>
        <p:spPr/>
        <p:txBody>
          <a:bodyPr/>
          <a:lstStyle/>
          <a:p>
            <a:endParaRPr lang="en-US"/>
          </a:p>
        </p:txBody>
      </p:sp>
      <p:sp>
        <p:nvSpPr>
          <p:cNvPr id="104877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78" name="Title 1"/>
          <p:cNvSpPr>
            <a:spLocks noGrp="1"/>
          </p:cNvSpPr>
          <p:nvPr>
            <p:ph type="title"/>
          </p:nvPr>
        </p:nvSpPr>
        <p:spPr/>
        <p:txBody>
          <a:bodyPr/>
          <a:lstStyle/>
          <a:p>
            <a:r>
              <a:rPr lang="en-US"/>
              <a:t>Click to edit Master title style</a:t>
            </a:r>
          </a:p>
        </p:txBody>
      </p:sp>
      <p:sp>
        <p:nvSpPr>
          <p:cNvPr id="1048779" name="Text Placeholder 2"/>
          <p:cNvSpPr>
            <a:spLocks noGrp="1"/>
          </p:cNvSpPr>
          <p:nvPr>
            <p:ph type="body" idx="1"/>
          </p:nvPr>
        </p:nvSpPr>
        <p:spPr>
          <a:xfrm>
            <a:off x="457200" y="1535113"/>
            <a:ext cx="4040188" cy="639762"/>
          </a:xfrm>
        </p:spPr>
        <p:txBody>
          <a:bodyPr anchor="b">
            <a:normAutofit fontScale="95833"/>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1" name="Text Placeholder 4"/>
          <p:cNvSpPr>
            <a:spLocks noGrp="1"/>
          </p:cNvSpPr>
          <p:nvPr>
            <p:ph type="body" sz="quarter" idx="3"/>
          </p:nvPr>
        </p:nvSpPr>
        <p:spPr>
          <a:xfrm>
            <a:off x="4645025" y="1535113"/>
            <a:ext cx="4041775" cy="639762"/>
          </a:xfrm>
        </p:spPr>
        <p:txBody>
          <a:bodyPr anchor="b">
            <a:normAutofit fontScale="95833"/>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3" name="Date Placeholder 6"/>
          <p:cNvSpPr>
            <a:spLocks noGrp="1"/>
          </p:cNvSpPr>
          <p:nvPr>
            <p:ph type="dt" sz="half" idx="10"/>
          </p:nvPr>
        </p:nvSpPr>
        <p:spPr/>
        <p:txBody>
          <a:bodyPr/>
          <a:lstStyle/>
          <a:p>
            <a:fld id="{1D8BD707-D9CF-40AE-B4C6-C98DA3205C09}" type="datetimeFigureOut">
              <a:rPr lang="en-US" smtClean="0"/>
              <a:t>7/11/2025</a:t>
            </a:fld>
            <a:endParaRPr lang="en-US"/>
          </a:p>
        </p:txBody>
      </p:sp>
      <p:sp>
        <p:nvSpPr>
          <p:cNvPr id="1048784" name="Footer Placeholder 7"/>
          <p:cNvSpPr>
            <a:spLocks noGrp="1"/>
          </p:cNvSpPr>
          <p:nvPr>
            <p:ph type="ftr" sz="quarter" idx="11"/>
          </p:nvPr>
        </p:nvSpPr>
        <p:spPr/>
        <p:txBody>
          <a:bodyPr/>
          <a:lstStyle/>
          <a:p>
            <a:endParaRPr lang="en-US"/>
          </a:p>
        </p:txBody>
      </p:sp>
      <p:sp>
        <p:nvSpPr>
          <p:cNvPr id="1048785"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42" name="Title 1"/>
          <p:cNvSpPr>
            <a:spLocks noGrp="1"/>
          </p:cNvSpPr>
          <p:nvPr>
            <p:ph type="title"/>
          </p:nvPr>
        </p:nvSpPr>
        <p:spPr/>
        <p:txBody>
          <a:bodyPr/>
          <a:lstStyle/>
          <a:p>
            <a:r>
              <a:rPr lang="en-US"/>
              <a:t>Click to edit Master title style</a:t>
            </a:r>
          </a:p>
        </p:txBody>
      </p:sp>
      <p:sp>
        <p:nvSpPr>
          <p:cNvPr id="1048743" name="Date Placeholder 2"/>
          <p:cNvSpPr>
            <a:spLocks noGrp="1"/>
          </p:cNvSpPr>
          <p:nvPr>
            <p:ph type="dt" sz="half" idx="10"/>
          </p:nvPr>
        </p:nvSpPr>
        <p:spPr/>
        <p:txBody>
          <a:bodyPr/>
          <a:lstStyle/>
          <a:p>
            <a:fld id="{1D8BD707-D9CF-40AE-B4C6-C98DA3205C09}" type="datetimeFigureOut">
              <a:rPr lang="en-US" smtClean="0"/>
              <a:t>7/11/2025</a:t>
            </a:fld>
            <a:endParaRPr lang="en-US"/>
          </a:p>
        </p:txBody>
      </p:sp>
      <p:sp>
        <p:nvSpPr>
          <p:cNvPr id="1048744" name="Footer Placeholder 3"/>
          <p:cNvSpPr>
            <a:spLocks noGrp="1"/>
          </p:cNvSpPr>
          <p:nvPr>
            <p:ph type="ftr" sz="quarter" idx="11"/>
          </p:nvPr>
        </p:nvSpPr>
        <p:spPr/>
        <p:txBody>
          <a:bodyPr/>
          <a:lstStyle/>
          <a:p>
            <a:endParaRPr lang="en-US"/>
          </a:p>
        </p:txBody>
      </p:sp>
      <p:sp>
        <p:nvSpPr>
          <p:cNvPr id="104874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7/11/2025</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8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9" name="Date Placeholder 4"/>
          <p:cNvSpPr>
            <a:spLocks noGrp="1"/>
          </p:cNvSpPr>
          <p:nvPr>
            <p:ph type="dt" sz="half" idx="10"/>
          </p:nvPr>
        </p:nvSpPr>
        <p:spPr/>
        <p:txBody>
          <a:bodyPr/>
          <a:lstStyle/>
          <a:p>
            <a:fld id="{1D8BD707-D9CF-40AE-B4C6-C98DA3205C09}" type="datetimeFigureOut">
              <a:rPr lang="en-US" smtClean="0"/>
              <a:t>7/11/2025</a:t>
            </a:fld>
            <a:endParaRPr lang="en-US"/>
          </a:p>
        </p:txBody>
      </p:sp>
      <p:sp>
        <p:nvSpPr>
          <p:cNvPr id="1048790" name="Footer Placeholder 5"/>
          <p:cNvSpPr>
            <a:spLocks noGrp="1"/>
          </p:cNvSpPr>
          <p:nvPr>
            <p:ph type="ftr" sz="quarter" idx="11"/>
          </p:nvPr>
        </p:nvSpPr>
        <p:spPr/>
        <p:txBody>
          <a:bodyPr/>
          <a:lstStyle/>
          <a:p>
            <a:endParaRPr lang="en-US"/>
          </a:p>
        </p:txBody>
      </p:sp>
      <p:sp>
        <p:nvSpPr>
          <p:cNvPr id="104879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6"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57"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58"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9" name="Date Placeholder 4"/>
          <p:cNvSpPr>
            <a:spLocks noGrp="1"/>
          </p:cNvSpPr>
          <p:nvPr>
            <p:ph type="dt" sz="half" idx="10"/>
          </p:nvPr>
        </p:nvSpPr>
        <p:spPr/>
        <p:txBody>
          <a:bodyPr/>
          <a:lstStyle/>
          <a:p>
            <a:fld id="{1D8BD707-D9CF-40AE-B4C6-C98DA3205C09}" type="datetimeFigureOut">
              <a:rPr lang="en-US" smtClean="0"/>
              <a:t>7/11/2025</a:t>
            </a:fld>
            <a:endParaRPr lang="en-US"/>
          </a:p>
        </p:txBody>
      </p:sp>
      <p:sp>
        <p:nvSpPr>
          <p:cNvPr id="1048760" name="Footer Placeholder 5"/>
          <p:cNvSpPr>
            <a:spLocks noGrp="1"/>
          </p:cNvSpPr>
          <p:nvPr>
            <p:ph type="ftr" sz="quarter" idx="11"/>
          </p:nvPr>
        </p:nvSpPr>
        <p:spPr/>
        <p:txBody>
          <a:bodyPr/>
          <a:lstStyle/>
          <a:p>
            <a:endParaRPr lang="en-US"/>
          </a:p>
        </p:txBody>
      </p:sp>
      <p:sp>
        <p:nvSpPr>
          <p:cNvPr id="104876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7/11/2025</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1048638" name="Freeform 2"/>
          <p:cNvSpPr/>
          <p:nvPr/>
        </p:nvSpPr>
        <p:spPr>
          <a:xfrm>
            <a:off x="9144000" y="1763452"/>
            <a:ext cx="8412998" cy="6760096"/>
          </a:xfrm>
          <a:custGeom>
            <a:avLst/>
            <a:gdLst/>
            <a:ahLst/>
            <a:cxnLst/>
            <a:rect l="l" t="t" r="r" b="b"/>
            <a:pathLst>
              <a:path w="8412998" h="6760096">
                <a:moveTo>
                  <a:pt x="0" y="0"/>
                </a:moveTo>
                <a:lnTo>
                  <a:pt x="8412998" y="0"/>
                </a:lnTo>
                <a:lnTo>
                  <a:pt x="8412998" y="6760096"/>
                </a:lnTo>
                <a:lnTo>
                  <a:pt x="0" y="6760096"/>
                </a:lnTo>
                <a:lnTo>
                  <a:pt x="0" y="0"/>
                </a:lnTo>
                <a:close/>
              </a:path>
            </a:pathLst>
          </a:custGeom>
          <a:blipFill>
            <a:blip r:embed="rId2"/>
            <a:stretch>
              <a:fillRect l="-5904" r="-935"/>
            </a:stretch>
          </a:blipFill>
        </p:spPr>
      </p:sp>
      <p:grpSp>
        <p:nvGrpSpPr>
          <p:cNvPr id="37" name="Group 3"/>
          <p:cNvGrpSpPr/>
          <p:nvPr/>
        </p:nvGrpSpPr>
        <p:grpSpPr>
          <a:xfrm>
            <a:off x="9675190" y="1952085"/>
            <a:ext cx="7370495" cy="4141102"/>
            <a:chOff x="0" y="0"/>
            <a:chExt cx="9827326" cy="5521469"/>
          </a:xfrm>
        </p:grpSpPr>
        <p:pic>
          <p:nvPicPr>
            <p:cNvPr id="2097154" name="Picture 4"/>
            <p:cNvPicPr>
              <a:picLocks noChangeAspect="1"/>
            </p:cNvPicPr>
            <p:nvPr/>
          </p:nvPicPr>
          <p:blipFill>
            <a:blip r:embed="rId3"/>
            <a:srcRect l="6600" r="6600"/>
            <a:stretch>
              <a:fillRect/>
            </a:stretch>
          </p:blipFill>
          <p:spPr>
            <a:xfrm>
              <a:off x="0" y="0"/>
              <a:ext cx="9827326" cy="5521469"/>
            </a:xfrm>
            <a:prstGeom prst="rect">
              <a:avLst/>
            </a:prstGeom>
          </p:spPr>
        </p:pic>
      </p:grpSp>
      <p:sp>
        <p:nvSpPr>
          <p:cNvPr id="1048639" name="TextBox 5"/>
          <p:cNvSpPr txBox="1"/>
          <p:nvPr/>
        </p:nvSpPr>
        <p:spPr>
          <a:xfrm>
            <a:off x="1028700" y="990600"/>
            <a:ext cx="1572441" cy="273684"/>
          </a:xfrm>
          <a:prstGeom prst="rect">
            <a:avLst/>
          </a:prstGeom>
        </p:spPr>
        <p:txBody>
          <a:bodyPr lIns="0" tIns="0" rIns="0" bIns="0" rtlCol="0" anchor="t">
            <a:spAutoFit/>
          </a:bodyPr>
          <a:lstStyle/>
          <a:p>
            <a:pPr algn="just">
              <a:lnSpc>
                <a:spcPts val="2240"/>
              </a:lnSpc>
            </a:pPr>
            <a:r>
              <a:rPr lang="en-US" sz="1600" b="1" spc="80">
                <a:solidFill>
                  <a:srgbClr val="FF009D"/>
                </a:solidFill>
                <a:latin typeface="Proxima Nova Bold"/>
                <a:ea typeface="Proxima Nova Bold"/>
                <a:cs typeface="Proxima Nova Bold"/>
                <a:sym typeface="Proxima Nova Bold"/>
              </a:rPr>
              <a:t>YEAR</a:t>
            </a:r>
          </a:p>
        </p:txBody>
      </p:sp>
      <p:sp>
        <p:nvSpPr>
          <p:cNvPr id="1048640" name="TextBox 6"/>
          <p:cNvSpPr txBox="1"/>
          <p:nvPr/>
        </p:nvSpPr>
        <p:spPr>
          <a:xfrm>
            <a:off x="1028700" y="1302555"/>
            <a:ext cx="1572441" cy="273684"/>
          </a:xfrm>
          <a:prstGeom prst="rect">
            <a:avLst/>
          </a:prstGeom>
        </p:spPr>
        <p:txBody>
          <a:bodyPr lIns="0" tIns="0" rIns="0" bIns="0" rtlCol="0" anchor="t">
            <a:spAutoFit/>
          </a:bodyPr>
          <a:lstStyle/>
          <a:p>
            <a:pPr algn="just">
              <a:lnSpc>
                <a:spcPts val="2240"/>
              </a:lnSpc>
            </a:pPr>
            <a:r>
              <a:rPr lang="en-US" sz="1600">
                <a:solidFill>
                  <a:srgbClr val="000000"/>
                </a:solidFill>
                <a:latin typeface="Proxima Nova"/>
                <a:ea typeface="Proxima Nova"/>
                <a:cs typeface="Proxima Nova"/>
                <a:sym typeface="Proxima Nova"/>
              </a:rPr>
              <a:t>2025</a:t>
            </a:r>
          </a:p>
        </p:txBody>
      </p:sp>
      <p:sp>
        <p:nvSpPr>
          <p:cNvPr id="1048641" name="TextBox 7"/>
          <p:cNvSpPr txBox="1"/>
          <p:nvPr/>
        </p:nvSpPr>
        <p:spPr>
          <a:xfrm>
            <a:off x="2601141" y="990600"/>
            <a:ext cx="2754724" cy="273684"/>
          </a:xfrm>
          <a:prstGeom prst="rect">
            <a:avLst/>
          </a:prstGeom>
        </p:spPr>
        <p:txBody>
          <a:bodyPr lIns="0" tIns="0" rIns="0" bIns="0" rtlCol="0" anchor="t">
            <a:spAutoFit/>
          </a:bodyPr>
          <a:lstStyle/>
          <a:p>
            <a:pPr algn="just">
              <a:lnSpc>
                <a:spcPts val="2240"/>
              </a:lnSpc>
            </a:pPr>
            <a:r>
              <a:rPr lang="en-US" sz="1600" b="1" spc="80">
                <a:solidFill>
                  <a:srgbClr val="FF009D"/>
                </a:solidFill>
                <a:latin typeface="Proxima Nova Bold"/>
                <a:ea typeface="Proxima Nova Bold"/>
                <a:cs typeface="Proxima Nova Bold"/>
                <a:sym typeface="Proxima Nova Bold"/>
              </a:rPr>
              <a:t>PRESENTERS</a:t>
            </a:r>
          </a:p>
        </p:txBody>
      </p:sp>
      <p:sp>
        <p:nvSpPr>
          <p:cNvPr id="1048642" name="TextBox 8"/>
          <p:cNvSpPr txBox="1"/>
          <p:nvPr/>
        </p:nvSpPr>
        <p:spPr>
          <a:xfrm>
            <a:off x="2601141" y="1302555"/>
            <a:ext cx="3515974" cy="273684"/>
          </a:xfrm>
          <a:prstGeom prst="rect">
            <a:avLst/>
          </a:prstGeom>
        </p:spPr>
        <p:txBody>
          <a:bodyPr lIns="0" tIns="0" rIns="0" bIns="0" rtlCol="0" anchor="t">
            <a:spAutoFit/>
          </a:bodyPr>
          <a:lstStyle/>
          <a:p>
            <a:pPr algn="just">
              <a:lnSpc>
                <a:spcPts val="2240"/>
              </a:lnSpc>
            </a:pPr>
            <a:r>
              <a:rPr lang="en-US" sz="1600">
                <a:solidFill>
                  <a:srgbClr val="000000"/>
                </a:solidFill>
                <a:latin typeface="Proxima Nova"/>
                <a:ea typeface="Proxima Nova"/>
                <a:cs typeface="Proxima Nova"/>
                <a:sym typeface="Proxima Nova"/>
              </a:rPr>
              <a:t>STUDENTS OF SIR ASEEF AHMED</a:t>
            </a:r>
          </a:p>
        </p:txBody>
      </p:sp>
      <p:grpSp>
        <p:nvGrpSpPr>
          <p:cNvPr id="38" name="Group 9"/>
          <p:cNvGrpSpPr/>
          <p:nvPr/>
        </p:nvGrpSpPr>
        <p:grpSpPr>
          <a:xfrm>
            <a:off x="1028700" y="8710761"/>
            <a:ext cx="8115300" cy="547539"/>
            <a:chOff x="0" y="0"/>
            <a:chExt cx="10820400" cy="730051"/>
          </a:xfrm>
        </p:grpSpPr>
        <p:sp>
          <p:nvSpPr>
            <p:cNvPr id="1048643" name="TextBox 10"/>
            <p:cNvSpPr txBox="1"/>
            <p:nvPr/>
          </p:nvSpPr>
          <p:spPr>
            <a:xfrm>
              <a:off x="0" y="-38100"/>
              <a:ext cx="10820400" cy="352212"/>
            </a:xfrm>
            <a:prstGeom prst="rect">
              <a:avLst/>
            </a:prstGeom>
          </p:spPr>
          <p:txBody>
            <a:bodyPr lIns="0" tIns="0" rIns="0" bIns="0" rtlCol="0" anchor="t">
              <a:spAutoFit/>
            </a:bodyPr>
            <a:lstStyle/>
            <a:p>
              <a:pPr algn="just">
                <a:lnSpc>
                  <a:spcPts val="2240"/>
                </a:lnSpc>
              </a:pPr>
              <a:r>
                <a:rPr lang="en-US" sz="1600" b="1" spc="80">
                  <a:solidFill>
                    <a:srgbClr val="FF009D"/>
                  </a:solidFill>
                  <a:latin typeface="Proxima Nova Bold"/>
                  <a:ea typeface="Proxima Nova Bold"/>
                  <a:cs typeface="Proxima Nova Bold"/>
                  <a:sym typeface="Proxima Nova Bold"/>
                </a:rPr>
                <a:t>BATCH COORDINATOR</a:t>
              </a:r>
            </a:p>
          </p:txBody>
        </p:sp>
        <p:sp>
          <p:nvSpPr>
            <p:cNvPr id="1048644" name="TextBox 11"/>
            <p:cNvSpPr txBox="1"/>
            <p:nvPr/>
          </p:nvSpPr>
          <p:spPr>
            <a:xfrm>
              <a:off x="0" y="377840"/>
              <a:ext cx="10820400" cy="352212"/>
            </a:xfrm>
            <a:prstGeom prst="rect">
              <a:avLst/>
            </a:prstGeom>
          </p:spPr>
          <p:txBody>
            <a:bodyPr lIns="0" tIns="0" rIns="0" bIns="0" rtlCol="0" anchor="t">
              <a:spAutoFit/>
            </a:bodyPr>
            <a:lstStyle/>
            <a:p>
              <a:pPr algn="just">
                <a:lnSpc>
                  <a:spcPts val="2240"/>
                </a:lnSpc>
              </a:pPr>
              <a:r>
                <a:rPr lang="en-US" sz="1600">
                  <a:solidFill>
                    <a:srgbClr val="000000"/>
                  </a:solidFill>
                  <a:latin typeface="Proxima Nova"/>
                  <a:ea typeface="Proxima Nova"/>
                  <a:cs typeface="Proxima Nova"/>
                  <a:sym typeface="Proxima Nova"/>
                </a:rPr>
                <a:t>Miss Iqra Khan</a:t>
              </a:r>
            </a:p>
          </p:txBody>
        </p:sp>
      </p:grpSp>
      <p:sp>
        <p:nvSpPr>
          <p:cNvPr id="1048645" name="TextBox 12"/>
          <p:cNvSpPr txBox="1"/>
          <p:nvPr/>
        </p:nvSpPr>
        <p:spPr>
          <a:xfrm>
            <a:off x="1028700" y="6324595"/>
            <a:ext cx="7412410" cy="417194"/>
          </a:xfrm>
          <a:prstGeom prst="rect">
            <a:avLst/>
          </a:prstGeom>
        </p:spPr>
        <p:txBody>
          <a:bodyPr lIns="0" tIns="0" rIns="0" bIns="0" rtlCol="0" anchor="t">
            <a:spAutoFit/>
          </a:bodyPr>
          <a:lstStyle/>
          <a:p>
            <a:pPr algn="l">
              <a:lnSpc>
                <a:spcPts val="3450"/>
              </a:lnSpc>
            </a:pPr>
            <a:r>
              <a:rPr lang="en-US" sz="2300">
                <a:solidFill>
                  <a:srgbClr val="FF009D"/>
                </a:solidFill>
                <a:latin typeface="Proxima Nova"/>
                <a:ea typeface="Proxima Nova"/>
                <a:cs typeface="Proxima Nova"/>
                <a:sym typeface="Proxima Nova"/>
              </a:rPr>
              <a:t>Big Data</a:t>
            </a:r>
          </a:p>
        </p:txBody>
      </p:sp>
      <p:sp>
        <p:nvSpPr>
          <p:cNvPr id="1048646" name="TextBox 13"/>
          <p:cNvSpPr txBox="1"/>
          <p:nvPr/>
        </p:nvSpPr>
        <p:spPr>
          <a:xfrm>
            <a:off x="1028700" y="3850011"/>
            <a:ext cx="7412410" cy="2445766"/>
          </a:xfrm>
          <a:prstGeom prst="rect">
            <a:avLst/>
          </a:prstGeom>
        </p:spPr>
        <p:txBody>
          <a:bodyPr lIns="0" tIns="0" rIns="0" bIns="0" rtlCol="0" anchor="t">
            <a:spAutoFit/>
          </a:bodyPr>
          <a:lstStyle/>
          <a:p>
            <a:pPr algn="l">
              <a:lnSpc>
                <a:spcPts val="9629"/>
              </a:lnSpc>
            </a:pPr>
            <a:r>
              <a:rPr lang="en-US" sz="10699" b="1" spc="-534" dirty="0">
                <a:solidFill>
                  <a:srgbClr val="000000"/>
                </a:solidFill>
                <a:latin typeface="Proxima Nova Bold"/>
                <a:ea typeface="Proxima Nova Bold"/>
                <a:cs typeface="Proxima Nova Bold"/>
                <a:sym typeface="Proxima Nova Bold"/>
              </a:rPr>
              <a:t>EDUCATION PREDICTION</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5E6E0"/>
        </a:solidFill>
        <a:effectLst/>
      </p:bgPr>
    </p:bg>
    <p:spTree>
      <p:nvGrpSpPr>
        <p:cNvPr id="1" name=""/>
        <p:cNvGrpSpPr/>
        <p:nvPr/>
      </p:nvGrpSpPr>
      <p:grpSpPr>
        <a:xfrm>
          <a:off x="0" y="0"/>
          <a:ext cx="0" cy="0"/>
          <a:chOff x="0" y="0"/>
          <a:chExt cx="0" cy="0"/>
        </a:xfrm>
      </p:grpSpPr>
      <p:sp>
        <p:nvSpPr>
          <p:cNvPr id="1048635" name="Freeform 2"/>
          <p:cNvSpPr/>
          <p:nvPr/>
        </p:nvSpPr>
        <p:spPr>
          <a:xfrm>
            <a:off x="1028700" y="2164753"/>
            <a:ext cx="9431863" cy="7093547"/>
          </a:xfrm>
          <a:custGeom>
            <a:avLst/>
            <a:gdLst/>
            <a:ahLst/>
            <a:cxnLst/>
            <a:rect l="l" t="t" r="r" b="b"/>
            <a:pathLst>
              <a:path w="9431863" h="7093547">
                <a:moveTo>
                  <a:pt x="0" y="0"/>
                </a:moveTo>
                <a:lnTo>
                  <a:pt x="9431863" y="0"/>
                </a:lnTo>
                <a:lnTo>
                  <a:pt x="9431863" y="7093547"/>
                </a:lnTo>
                <a:lnTo>
                  <a:pt x="0" y="7093547"/>
                </a:lnTo>
                <a:lnTo>
                  <a:pt x="0" y="0"/>
                </a:lnTo>
                <a:close/>
              </a:path>
            </a:pathLst>
          </a:custGeom>
          <a:blipFill>
            <a:blip r:embed="rId2"/>
            <a:stretch>
              <a:fillRect/>
            </a:stretch>
          </a:blipFill>
        </p:spPr>
      </p:sp>
      <p:grpSp>
        <p:nvGrpSpPr>
          <p:cNvPr id="35" name="Group 3"/>
          <p:cNvGrpSpPr/>
          <p:nvPr/>
        </p:nvGrpSpPr>
        <p:grpSpPr>
          <a:xfrm>
            <a:off x="2100953" y="2365041"/>
            <a:ext cx="7748458" cy="4353460"/>
            <a:chOff x="0" y="0"/>
            <a:chExt cx="10331277" cy="5804613"/>
          </a:xfrm>
        </p:grpSpPr>
        <p:pic>
          <p:nvPicPr>
            <p:cNvPr id="2097153" name="Picture 4"/>
            <p:cNvPicPr>
              <a:picLocks noChangeAspect="1"/>
            </p:cNvPicPr>
            <p:nvPr/>
          </p:nvPicPr>
          <p:blipFill>
            <a:blip r:embed="rId3"/>
            <a:srcRect l="9635" r="9635"/>
            <a:stretch>
              <a:fillRect/>
            </a:stretch>
          </p:blipFill>
          <p:spPr>
            <a:xfrm>
              <a:off x="0" y="0"/>
              <a:ext cx="10331277" cy="5804613"/>
            </a:xfrm>
            <a:prstGeom prst="rect">
              <a:avLst/>
            </a:prstGeom>
          </p:spPr>
        </p:pic>
      </p:grpSp>
      <p:sp>
        <p:nvSpPr>
          <p:cNvPr id="1048636" name="TextBox 5"/>
          <p:cNvSpPr txBox="1"/>
          <p:nvPr/>
        </p:nvSpPr>
        <p:spPr>
          <a:xfrm>
            <a:off x="11128304" y="4333875"/>
            <a:ext cx="6468596" cy="1676400"/>
          </a:xfrm>
          <a:prstGeom prst="rect">
            <a:avLst/>
          </a:prstGeom>
        </p:spPr>
        <p:txBody>
          <a:bodyPr lIns="0" tIns="0" rIns="0" bIns="0" rtlCol="0" anchor="t">
            <a:spAutoFit/>
          </a:bodyPr>
          <a:lstStyle/>
          <a:p>
            <a:pPr algn="l">
              <a:lnSpc>
                <a:spcPts val="13200"/>
              </a:lnSpc>
            </a:pPr>
            <a:r>
              <a:rPr lang="en-US" sz="12000" b="1" spc="-600">
                <a:solidFill>
                  <a:srgbClr val="008037"/>
                </a:solidFill>
                <a:latin typeface="Proxima Nova Bold"/>
                <a:ea typeface="Proxima Nova Bold"/>
                <a:cs typeface="Proxima Nova Bold"/>
                <a:sym typeface="Proxima Nova Bold"/>
              </a:rPr>
              <a:t>Feedback</a:t>
            </a:r>
          </a:p>
        </p:txBody>
      </p:sp>
      <p:sp>
        <p:nvSpPr>
          <p:cNvPr id="1048637" name="TextBox 6"/>
          <p:cNvSpPr txBox="1"/>
          <p:nvPr/>
        </p:nvSpPr>
        <p:spPr>
          <a:xfrm>
            <a:off x="11199167" y="4138243"/>
            <a:ext cx="5883375" cy="273684"/>
          </a:xfrm>
          <a:prstGeom prst="rect">
            <a:avLst/>
          </a:prstGeom>
        </p:spPr>
        <p:txBody>
          <a:bodyPr lIns="0" tIns="0" rIns="0" bIns="0" rtlCol="0" anchor="t">
            <a:spAutoFit/>
          </a:bodyPr>
          <a:lstStyle/>
          <a:p>
            <a:pPr algn="just">
              <a:lnSpc>
                <a:spcPts val="2240"/>
              </a:lnSpc>
            </a:pPr>
            <a:r>
              <a:rPr lang="en-US" sz="1600" b="1" spc="80">
                <a:solidFill>
                  <a:srgbClr val="008037"/>
                </a:solidFill>
                <a:latin typeface="Proxima Nova Bold"/>
                <a:ea typeface="Proxima Nova Bold"/>
                <a:cs typeface="Proxima Nova Bold"/>
                <a:sym typeface="Proxima Nova Bold"/>
              </a:rPr>
              <a:t>FORM FOR</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5E6E0"/>
        </a:solidFill>
        <a:effectLst/>
      </p:bgPr>
    </p:bg>
    <p:spTree>
      <p:nvGrpSpPr>
        <p:cNvPr id="1" name=""/>
        <p:cNvGrpSpPr/>
        <p:nvPr/>
      </p:nvGrpSpPr>
      <p:grpSpPr>
        <a:xfrm>
          <a:off x="0" y="0"/>
          <a:ext cx="0" cy="0"/>
          <a:chOff x="0" y="0"/>
          <a:chExt cx="0" cy="0"/>
        </a:xfrm>
      </p:grpSpPr>
      <p:grpSp>
        <p:nvGrpSpPr>
          <p:cNvPr id="32" name="Group 2"/>
          <p:cNvGrpSpPr/>
          <p:nvPr/>
        </p:nvGrpSpPr>
        <p:grpSpPr>
          <a:xfrm>
            <a:off x="0" y="0"/>
            <a:ext cx="18288000" cy="10287000"/>
            <a:chOff x="0" y="0"/>
            <a:chExt cx="6186311" cy="3479800"/>
          </a:xfrm>
        </p:grpSpPr>
        <p:sp>
          <p:nvSpPr>
            <p:cNvPr id="1048629"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id="1048630" name="Freeform 4"/>
          <p:cNvSpPr/>
          <p:nvPr/>
        </p:nvSpPr>
        <p:spPr>
          <a:xfrm>
            <a:off x="134471" y="1974554"/>
            <a:ext cx="9684759" cy="7283746"/>
          </a:xfrm>
          <a:custGeom>
            <a:avLst/>
            <a:gdLst/>
            <a:ahLst/>
            <a:cxnLst/>
            <a:rect l="l" t="t" r="r" b="b"/>
            <a:pathLst>
              <a:path w="9684759" h="7283746">
                <a:moveTo>
                  <a:pt x="0" y="0"/>
                </a:moveTo>
                <a:lnTo>
                  <a:pt x="9684758" y="0"/>
                </a:lnTo>
                <a:lnTo>
                  <a:pt x="9684758" y="7283746"/>
                </a:lnTo>
                <a:lnTo>
                  <a:pt x="0" y="7283746"/>
                </a:lnTo>
                <a:lnTo>
                  <a:pt x="0" y="0"/>
                </a:lnTo>
                <a:close/>
              </a:path>
            </a:pathLst>
          </a:custGeom>
          <a:blipFill>
            <a:blip r:embed="rId2"/>
            <a:stretch>
              <a:fillRect/>
            </a:stretch>
          </a:blipFill>
        </p:spPr>
      </p:sp>
      <p:grpSp>
        <p:nvGrpSpPr>
          <p:cNvPr id="33" name="Group 5"/>
          <p:cNvGrpSpPr/>
          <p:nvPr/>
        </p:nvGrpSpPr>
        <p:grpSpPr>
          <a:xfrm>
            <a:off x="1246118" y="2182385"/>
            <a:ext cx="7944303" cy="4470735"/>
            <a:chOff x="0" y="0"/>
            <a:chExt cx="10592404" cy="5960981"/>
          </a:xfrm>
        </p:grpSpPr>
        <p:pic>
          <p:nvPicPr>
            <p:cNvPr id="2097152" name="Picture 6"/>
            <p:cNvPicPr>
              <a:picLocks noChangeAspect="1"/>
            </p:cNvPicPr>
            <p:nvPr/>
          </p:nvPicPr>
          <p:blipFill>
            <a:blip r:embed="rId3"/>
            <a:srcRect l="7163" r="7163"/>
            <a:stretch>
              <a:fillRect/>
            </a:stretch>
          </p:blipFill>
          <p:spPr>
            <a:xfrm>
              <a:off x="0" y="0"/>
              <a:ext cx="10592404" cy="5960981"/>
            </a:xfrm>
            <a:prstGeom prst="rect">
              <a:avLst/>
            </a:prstGeom>
          </p:spPr>
        </p:pic>
      </p:grpSp>
      <p:sp>
        <p:nvSpPr>
          <p:cNvPr id="1048631" name="TextBox 7"/>
          <p:cNvSpPr txBox="1"/>
          <p:nvPr/>
        </p:nvSpPr>
        <p:spPr>
          <a:xfrm>
            <a:off x="10652965" y="3153312"/>
            <a:ext cx="6606335" cy="762000"/>
          </a:xfrm>
          <a:prstGeom prst="rect">
            <a:avLst/>
          </a:prstGeom>
        </p:spPr>
        <p:txBody>
          <a:bodyPr lIns="0" tIns="0" rIns="0" bIns="0" rtlCol="0" anchor="t">
            <a:spAutoFit/>
          </a:bodyPr>
          <a:lstStyle/>
          <a:p>
            <a:pPr algn="l">
              <a:lnSpc>
                <a:spcPts val="6000"/>
              </a:lnSpc>
            </a:pPr>
            <a:r>
              <a:rPr lang="en-US" sz="6000" b="1" spc="-300">
                <a:solidFill>
                  <a:srgbClr val="000000"/>
                </a:solidFill>
                <a:latin typeface="Proxima Nova Bold"/>
                <a:ea typeface="Proxima Nova Bold"/>
                <a:cs typeface="Proxima Nova Bold"/>
                <a:sym typeface="Proxima Nova Bold"/>
              </a:rPr>
              <a:t>Security &amp; Sessions</a:t>
            </a:r>
          </a:p>
        </p:txBody>
      </p:sp>
      <p:sp>
        <p:nvSpPr>
          <p:cNvPr id="1048632" name="TextBox 8"/>
          <p:cNvSpPr txBox="1"/>
          <p:nvPr/>
        </p:nvSpPr>
        <p:spPr>
          <a:xfrm>
            <a:off x="10652965" y="2774853"/>
            <a:ext cx="6606335" cy="273684"/>
          </a:xfrm>
          <a:prstGeom prst="rect">
            <a:avLst/>
          </a:prstGeom>
        </p:spPr>
        <p:txBody>
          <a:bodyPr lIns="0" tIns="0" rIns="0" bIns="0" rtlCol="0" anchor="t">
            <a:spAutoFit/>
          </a:bodyPr>
          <a:lstStyle/>
          <a:p>
            <a:pPr algn="just">
              <a:lnSpc>
                <a:spcPts val="2240"/>
              </a:lnSpc>
            </a:pPr>
            <a:r>
              <a:rPr lang="en-US" sz="1600" b="1" spc="80">
                <a:solidFill>
                  <a:srgbClr val="008037"/>
                </a:solidFill>
                <a:latin typeface="Proxima Nova Bold"/>
                <a:ea typeface="Proxima Nova Bold"/>
                <a:cs typeface="Proxima Nova Bold"/>
                <a:sym typeface="Proxima Nova Bold"/>
              </a:rPr>
              <a:t>LOGIN/REGISTER WITH</a:t>
            </a:r>
          </a:p>
        </p:txBody>
      </p:sp>
      <p:sp>
        <p:nvSpPr>
          <p:cNvPr id="1048633" name="TextBox 9"/>
          <p:cNvSpPr txBox="1"/>
          <p:nvPr/>
        </p:nvSpPr>
        <p:spPr>
          <a:xfrm>
            <a:off x="10652965" y="4017645"/>
            <a:ext cx="6606335" cy="2240280"/>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Passwords stored using generate_password_hash()</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Login state maintained via Flask Sessions</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All routes like /predict, /visualization, /download_report, etc., are protected</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MongoDB access with TLS and certificate validation</a:t>
            </a:r>
          </a:p>
          <a:p>
            <a:pPr algn="l">
              <a:lnSpc>
                <a:spcPts val="2940"/>
              </a:lnSpc>
            </a:pPr>
            <a:endParaRPr lang="en-US" sz="2100">
              <a:solidFill>
                <a:srgbClr val="545454"/>
              </a:solidFill>
              <a:latin typeface="Proxima Nova"/>
              <a:ea typeface="Proxima Nova"/>
              <a:cs typeface="Proxima Nova"/>
              <a:sym typeface="Proxima Nova"/>
            </a:endParaRPr>
          </a:p>
        </p:txBody>
      </p:sp>
      <p:sp>
        <p:nvSpPr>
          <p:cNvPr id="1048634" name="TextBox 10"/>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008037"/>
                </a:solidFill>
                <a:latin typeface="Proxima Nova Bold"/>
                <a:ea typeface="Proxima Nova Bold"/>
                <a:cs typeface="Proxima Nova Bold"/>
                <a:sym typeface="Proxima Nova Bold"/>
              </a:rPr>
              <a:t>NEXT</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30" name="Group 2"/>
          <p:cNvGrpSpPr/>
          <p:nvPr/>
        </p:nvGrpSpPr>
        <p:grpSpPr>
          <a:xfrm>
            <a:off x="-1" y="0"/>
            <a:ext cx="18288000" cy="10287000"/>
            <a:chOff x="-11039" y="-222154"/>
            <a:chExt cx="6186311" cy="3479800"/>
          </a:xfrm>
        </p:grpSpPr>
        <p:sp>
          <p:nvSpPr>
            <p:cNvPr id="1048590" name="Freeform 3"/>
            <p:cNvSpPr/>
            <p:nvPr/>
          </p:nvSpPr>
          <p:spPr>
            <a:xfrm rot="21936">
              <a:off x="-11039" y="-222154"/>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id="1048591" name="TextBox 4"/>
          <p:cNvSpPr txBox="1"/>
          <p:nvPr/>
        </p:nvSpPr>
        <p:spPr>
          <a:xfrm>
            <a:off x="1028700" y="1251554"/>
            <a:ext cx="16223636" cy="1117600"/>
          </a:xfrm>
          <a:prstGeom prst="rect">
            <a:avLst/>
          </a:prstGeom>
        </p:spPr>
        <p:txBody>
          <a:bodyPr lIns="0" tIns="0" rIns="0" bIns="0" rtlCol="0" anchor="t">
            <a:spAutoFit/>
          </a:bodyPr>
          <a:lstStyle/>
          <a:p>
            <a:pPr algn="l">
              <a:lnSpc>
                <a:spcPts val="8800"/>
              </a:lnSpc>
            </a:pPr>
            <a:r>
              <a:rPr lang="en-US" sz="8000" b="1" spc="-400">
                <a:solidFill>
                  <a:srgbClr val="000000"/>
                </a:solidFill>
                <a:latin typeface="Proxima Nova Bold"/>
                <a:ea typeface="Proxima Nova Bold"/>
                <a:cs typeface="Proxima Nova Bold"/>
                <a:sym typeface="Proxima Nova Bold"/>
              </a:rPr>
              <a:t>Distribution</a:t>
            </a:r>
          </a:p>
        </p:txBody>
      </p:sp>
      <p:sp>
        <p:nvSpPr>
          <p:cNvPr id="1048592" name="TextBox 5"/>
          <p:cNvSpPr txBox="1"/>
          <p:nvPr/>
        </p:nvSpPr>
        <p:spPr>
          <a:xfrm>
            <a:off x="1028700" y="1000125"/>
            <a:ext cx="16223636" cy="280669"/>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WORK</a:t>
            </a:r>
          </a:p>
        </p:txBody>
      </p:sp>
      <p:sp>
        <p:nvSpPr>
          <p:cNvPr id="1048593" name="TextBox 6"/>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
        <p:nvSpPr>
          <p:cNvPr id="1048594" name="AutoShape 7"/>
          <p:cNvSpPr/>
          <p:nvPr/>
        </p:nvSpPr>
        <p:spPr>
          <a:xfrm>
            <a:off x="1224814" y="5635313"/>
            <a:ext cx="2450580" cy="477959"/>
          </a:xfrm>
          <a:prstGeom prst="rect">
            <a:avLst/>
          </a:prstGeom>
          <a:solidFill>
            <a:srgbClr val="60EFFF"/>
          </a:solidFill>
        </p:spPr>
      </p:sp>
      <p:sp>
        <p:nvSpPr>
          <p:cNvPr id="1048595" name="AutoShape 8"/>
          <p:cNvSpPr/>
          <p:nvPr/>
        </p:nvSpPr>
        <p:spPr>
          <a:xfrm>
            <a:off x="3675393" y="5635313"/>
            <a:ext cx="2454560" cy="477959"/>
          </a:xfrm>
          <a:prstGeom prst="rect">
            <a:avLst/>
          </a:prstGeom>
          <a:solidFill>
            <a:srgbClr val="4DD3FF"/>
          </a:solidFill>
        </p:spPr>
      </p:sp>
      <p:sp>
        <p:nvSpPr>
          <p:cNvPr id="1048596" name="AutoShape 9"/>
          <p:cNvSpPr/>
          <p:nvPr/>
        </p:nvSpPr>
        <p:spPr>
          <a:xfrm>
            <a:off x="6129953" y="5635313"/>
            <a:ext cx="2454560" cy="477959"/>
          </a:xfrm>
          <a:prstGeom prst="rect">
            <a:avLst/>
          </a:prstGeom>
          <a:solidFill>
            <a:srgbClr val="3AB6FF"/>
          </a:solidFill>
        </p:spPr>
      </p:sp>
      <p:sp>
        <p:nvSpPr>
          <p:cNvPr id="1048597" name="AutoShape 10"/>
          <p:cNvSpPr/>
          <p:nvPr/>
        </p:nvSpPr>
        <p:spPr>
          <a:xfrm>
            <a:off x="8584513" y="5635313"/>
            <a:ext cx="2454560" cy="477959"/>
          </a:xfrm>
          <a:prstGeom prst="rect">
            <a:avLst/>
          </a:prstGeom>
          <a:solidFill>
            <a:srgbClr val="269AFF"/>
          </a:solidFill>
        </p:spPr>
      </p:sp>
      <p:sp>
        <p:nvSpPr>
          <p:cNvPr id="1048598" name="AutoShape 11"/>
          <p:cNvSpPr/>
          <p:nvPr/>
        </p:nvSpPr>
        <p:spPr>
          <a:xfrm>
            <a:off x="11039073" y="5635313"/>
            <a:ext cx="2479915" cy="477959"/>
          </a:xfrm>
          <a:prstGeom prst="rect">
            <a:avLst/>
          </a:prstGeom>
          <a:solidFill>
            <a:srgbClr val="137DFF"/>
          </a:solidFill>
        </p:spPr>
      </p:sp>
      <p:sp>
        <p:nvSpPr>
          <p:cNvPr id="1048599" name="AutoShape 12"/>
          <p:cNvSpPr/>
          <p:nvPr/>
        </p:nvSpPr>
        <p:spPr>
          <a:xfrm>
            <a:off x="13518988" y="5637393"/>
            <a:ext cx="2356046" cy="477959"/>
          </a:xfrm>
          <a:prstGeom prst="rect">
            <a:avLst/>
          </a:prstGeom>
          <a:solidFill>
            <a:srgbClr val="0061FF"/>
          </a:solidFill>
        </p:spPr>
      </p:sp>
      <p:sp>
        <p:nvSpPr>
          <p:cNvPr id="1048600" name="TextBox 13"/>
          <p:cNvSpPr txBox="1"/>
          <p:nvPr/>
        </p:nvSpPr>
        <p:spPr>
          <a:xfrm>
            <a:off x="941091" y="2708859"/>
            <a:ext cx="3018027" cy="356234"/>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DANIA SIDDIQUI</a:t>
            </a:r>
          </a:p>
        </p:txBody>
      </p:sp>
      <p:sp>
        <p:nvSpPr>
          <p:cNvPr id="1048601" name="TextBox 14"/>
          <p:cNvSpPr txBox="1"/>
          <p:nvPr/>
        </p:nvSpPr>
        <p:spPr>
          <a:xfrm>
            <a:off x="1028699" y="3015016"/>
            <a:ext cx="3018027" cy="2198487"/>
          </a:xfrm>
          <a:prstGeom prst="rect">
            <a:avLst/>
          </a:prstGeom>
        </p:spPr>
        <p:txBody>
          <a:bodyPr lIns="0" tIns="0" rIns="0" bIns="0" rtlCol="0" anchor="t">
            <a:spAutoFit/>
          </a:bodyPr>
          <a:lstStyle/>
          <a:p>
            <a:pPr algn="ctr">
              <a:lnSpc>
                <a:spcPts val="2940"/>
              </a:lnSpc>
            </a:pPr>
            <a:r>
              <a:rPr lang="en-US" altLang="en-GB" sz="2100" dirty="0">
                <a:solidFill>
                  <a:srgbClr val="545454"/>
                </a:solidFill>
                <a:latin typeface="Proxima Nova"/>
                <a:ea typeface="Proxima Nova"/>
                <a:cs typeface="Proxima Nova"/>
                <a:sym typeface="Proxima Nova"/>
              </a:rPr>
              <a:t>Tableau Dashboard</a:t>
            </a:r>
          </a:p>
          <a:p>
            <a:pPr algn="ctr">
              <a:lnSpc>
                <a:spcPts val="2940"/>
              </a:lnSpc>
            </a:pPr>
            <a:r>
              <a:rPr lang="en-US" altLang="en-GB" sz="2100" dirty="0">
                <a:solidFill>
                  <a:srgbClr val="545454"/>
                </a:solidFill>
                <a:latin typeface="Proxima Nova"/>
                <a:ea typeface="Proxima Nova"/>
                <a:cs typeface="Proxima Nova"/>
                <a:sym typeface="Proxima Nova"/>
              </a:rPr>
              <a:t>Machine learning algorithms</a:t>
            </a:r>
            <a:endParaRPr lang="zh-CN" altLang="en-US" dirty="0"/>
          </a:p>
          <a:p>
            <a:pPr algn="ctr">
              <a:lnSpc>
                <a:spcPts val="2940"/>
              </a:lnSpc>
            </a:pPr>
            <a:r>
              <a:rPr lang="en-US" sz="2100" dirty="0">
                <a:solidFill>
                  <a:srgbClr val="545454"/>
                </a:solidFill>
                <a:latin typeface="Proxima Nova"/>
                <a:ea typeface="Proxima Nova"/>
                <a:cs typeface="Proxima Nova"/>
                <a:sym typeface="Proxima Nova"/>
              </a:rPr>
              <a:t>Training and Testing of Machine Learning Model</a:t>
            </a:r>
          </a:p>
          <a:p>
            <a:pPr algn="ctr">
              <a:lnSpc>
                <a:spcPts val="2940"/>
              </a:lnSpc>
            </a:pPr>
            <a:r>
              <a:rPr lang="en-US" sz="2100" dirty="0">
                <a:solidFill>
                  <a:srgbClr val="545454"/>
                </a:solidFill>
                <a:latin typeface="Proxima Nova"/>
                <a:ea typeface="Proxima Nova"/>
                <a:cs typeface="Proxima Nova"/>
                <a:sym typeface="Proxima Nova"/>
              </a:rPr>
              <a:t>Code Testing and SQA</a:t>
            </a:r>
          </a:p>
        </p:txBody>
      </p:sp>
      <p:sp>
        <p:nvSpPr>
          <p:cNvPr id="1048602" name="TextBox 15"/>
          <p:cNvSpPr txBox="1"/>
          <p:nvPr/>
        </p:nvSpPr>
        <p:spPr>
          <a:xfrm>
            <a:off x="2034709" y="2428191"/>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01.</a:t>
            </a:r>
          </a:p>
        </p:txBody>
      </p:sp>
      <p:sp>
        <p:nvSpPr>
          <p:cNvPr id="1048603" name="TextBox 16"/>
          <p:cNvSpPr txBox="1"/>
          <p:nvPr/>
        </p:nvSpPr>
        <p:spPr>
          <a:xfrm>
            <a:off x="3675393" y="6996331"/>
            <a:ext cx="3018027" cy="356234"/>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YAHYA AHMED MUGHAL</a:t>
            </a:r>
          </a:p>
        </p:txBody>
      </p:sp>
      <p:sp>
        <p:nvSpPr>
          <p:cNvPr id="1048604" name="TextBox 17"/>
          <p:cNvSpPr txBox="1"/>
          <p:nvPr/>
        </p:nvSpPr>
        <p:spPr>
          <a:xfrm>
            <a:off x="3699205" y="7622004"/>
            <a:ext cx="3018027" cy="1842135"/>
          </a:xfrm>
          <a:prstGeom prst="rect">
            <a:avLst/>
          </a:prstGeom>
        </p:spPr>
        <p:txBody>
          <a:bodyPr lIns="0" tIns="0" rIns="0" bIns="0" rtlCol="0" anchor="t">
            <a:spAutoFit/>
          </a:bodyPr>
          <a:lstStyle/>
          <a:p>
            <a:pPr algn="ctr">
              <a:lnSpc>
                <a:spcPts val="2940"/>
              </a:lnSpc>
            </a:pPr>
            <a:r>
              <a:rPr lang="en-US" sz="2100" dirty="0">
                <a:solidFill>
                  <a:srgbClr val="545454"/>
                </a:solidFill>
                <a:latin typeface="Proxima Nova"/>
                <a:ea typeface="Proxima Nova"/>
                <a:cs typeface="Proxima Nova"/>
                <a:sym typeface="Proxima Nova"/>
              </a:rPr>
              <a:t>Python App Design</a:t>
            </a:r>
          </a:p>
          <a:p>
            <a:pPr algn="ctr">
              <a:lnSpc>
                <a:spcPts val="2940"/>
              </a:lnSpc>
            </a:pPr>
            <a:r>
              <a:rPr lang="en-US" sz="2100" dirty="0">
                <a:solidFill>
                  <a:srgbClr val="545454"/>
                </a:solidFill>
                <a:latin typeface="Proxima Nova"/>
                <a:ea typeface="Proxima Nova"/>
                <a:cs typeface="Proxima Nova"/>
                <a:sym typeface="Proxima Nova"/>
              </a:rPr>
              <a:t>Python App Development</a:t>
            </a:r>
          </a:p>
          <a:p>
            <a:pPr algn="ctr">
              <a:lnSpc>
                <a:spcPts val="2940"/>
              </a:lnSpc>
            </a:pPr>
            <a:r>
              <a:rPr lang="en-US" sz="2100" dirty="0">
                <a:solidFill>
                  <a:srgbClr val="545454"/>
                </a:solidFill>
                <a:latin typeface="Proxima Nova"/>
                <a:ea typeface="Proxima Nova"/>
                <a:cs typeface="Proxima Nova"/>
                <a:sym typeface="Proxima Nova"/>
              </a:rPr>
              <a:t>Error Handling</a:t>
            </a:r>
          </a:p>
          <a:p>
            <a:pPr algn="ctr">
              <a:lnSpc>
                <a:spcPts val="2940"/>
              </a:lnSpc>
            </a:pPr>
            <a:r>
              <a:rPr lang="en-US" sz="2100" dirty="0">
                <a:solidFill>
                  <a:srgbClr val="545454"/>
                </a:solidFill>
                <a:latin typeface="Proxima Nova"/>
                <a:ea typeface="Proxima Nova"/>
                <a:cs typeface="Proxima Nova"/>
                <a:sym typeface="Proxima Nova"/>
              </a:rPr>
              <a:t>Connection with Machine Learning Model</a:t>
            </a:r>
          </a:p>
        </p:txBody>
      </p:sp>
      <p:sp>
        <p:nvSpPr>
          <p:cNvPr id="1048605" name="TextBox 18"/>
          <p:cNvSpPr txBox="1"/>
          <p:nvPr/>
        </p:nvSpPr>
        <p:spPr>
          <a:xfrm>
            <a:off x="4769012" y="6653750"/>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02.</a:t>
            </a:r>
          </a:p>
        </p:txBody>
      </p:sp>
      <p:sp>
        <p:nvSpPr>
          <p:cNvPr id="1048606" name="TextBox 19"/>
          <p:cNvSpPr txBox="1"/>
          <p:nvPr/>
        </p:nvSpPr>
        <p:spPr>
          <a:xfrm>
            <a:off x="6315122" y="3548327"/>
            <a:ext cx="3018027" cy="356234"/>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ZAINAB</a:t>
            </a:r>
          </a:p>
        </p:txBody>
      </p:sp>
      <p:sp>
        <p:nvSpPr>
          <p:cNvPr id="1048607" name="TextBox 20"/>
          <p:cNvSpPr txBox="1"/>
          <p:nvPr/>
        </p:nvSpPr>
        <p:spPr>
          <a:xfrm>
            <a:off x="6315122" y="3961711"/>
            <a:ext cx="3018027" cy="1120139"/>
          </a:xfrm>
          <a:prstGeom prst="rect">
            <a:avLst/>
          </a:prstGeom>
        </p:spPr>
        <p:txBody>
          <a:bodyPr lIns="0" tIns="0" rIns="0" bIns="0" rtlCol="0" anchor="t">
            <a:spAutoFit/>
          </a:bodyPr>
          <a:lstStyle/>
          <a:p>
            <a:pPr algn="ctr">
              <a:lnSpc>
                <a:spcPts val="2940"/>
              </a:lnSpc>
            </a:pPr>
            <a:r>
              <a:rPr lang="en-US" sz="2100" dirty="0">
                <a:solidFill>
                  <a:srgbClr val="545454"/>
                </a:solidFill>
                <a:latin typeface="Proxima Nova"/>
                <a:ea typeface="Proxima Nova"/>
                <a:cs typeface="Proxima Nova"/>
                <a:sym typeface="Proxima Nova"/>
              </a:rPr>
              <a:t>Developer </a:t>
            </a:r>
            <a:r>
              <a:rPr lang="en-US" sz="2100">
                <a:solidFill>
                  <a:srgbClr val="545454"/>
                </a:solidFill>
                <a:latin typeface="Proxima Nova"/>
                <a:ea typeface="Proxima Nova"/>
                <a:cs typeface="Proxima Nova"/>
                <a:sym typeface="Proxima Nova"/>
              </a:rPr>
              <a:t>Guide </a:t>
            </a:r>
          </a:p>
          <a:p>
            <a:pPr algn="ctr">
              <a:lnSpc>
                <a:spcPts val="2940"/>
              </a:lnSpc>
            </a:pPr>
            <a:r>
              <a:rPr lang="en-US" sz="2100">
                <a:solidFill>
                  <a:srgbClr val="545454"/>
                </a:solidFill>
                <a:latin typeface="Proxima Nova"/>
                <a:ea typeface="Proxima Nova"/>
                <a:cs typeface="Proxima Nova"/>
                <a:sym typeface="Proxima Nova"/>
              </a:rPr>
              <a:t>Dataset </a:t>
            </a:r>
            <a:r>
              <a:rPr lang="en-US" sz="2100" dirty="0">
                <a:solidFill>
                  <a:srgbClr val="545454"/>
                </a:solidFill>
                <a:latin typeface="Proxima Nova"/>
                <a:ea typeface="Proxima Nova"/>
                <a:cs typeface="Proxima Nova"/>
                <a:sym typeface="Proxima Nova"/>
              </a:rPr>
              <a:t>Management and Correction</a:t>
            </a:r>
          </a:p>
        </p:txBody>
      </p:sp>
      <p:sp>
        <p:nvSpPr>
          <p:cNvPr id="1048608" name="TextBox 21"/>
          <p:cNvSpPr txBox="1"/>
          <p:nvPr/>
        </p:nvSpPr>
        <p:spPr>
          <a:xfrm>
            <a:off x="7291646" y="3210665"/>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03.</a:t>
            </a:r>
          </a:p>
        </p:txBody>
      </p:sp>
      <p:sp>
        <p:nvSpPr>
          <p:cNvPr id="1048609" name="TextBox 22"/>
          <p:cNvSpPr txBox="1"/>
          <p:nvPr/>
        </p:nvSpPr>
        <p:spPr>
          <a:xfrm>
            <a:off x="8954851" y="6996331"/>
            <a:ext cx="3018027" cy="356234"/>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HAMZA </a:t>
            </a:r>
          </a:p>
        </p:txBody>
      </p:sp>
      <p:sp>
        <p:nvSpPr>
          <p:cNvPr id="1048610" name="TextBox 23"/>
          <p:cNvSpPr txBox="1"/>
          <p:nvPr/>
        </p:nvSpPr>
        <p:spPr>
          <a:xfrm>
            <a:off x="8954851" y="7409715"/>
            <a:ext cx="3018027" cy="727710"/>
          </a:xfrm>
          <a:prstGeom prst="rect">
            <a:avLst/>
          </a:prstGeom>
        </p:spPr>
        <p:txBody>
          <a:bodyPr lIns="0" tIns="0" rIns="0" bIns="0" rtlCol="0" anchor="t">
            <a:spAutoFit/>
          </a:bodyPr>
          <a:lstStyle/>
          <a:p>
            <a:pPr algn="ctr">
              <a:lnSpc>
                <a:spcPts val="2940"/>
              </a:lnSpc>
            </a:pPr>
            <a:r>
              <a:rPr lang="en-US" sz="2100">
                <a:solidFill>
                  <a:srgbClr val="545454"/>
                </a:solidFill>
                <a:latin typeface="Proxima Nova"/>
                <a:ea typeface="Proxima Nova"/>
                <a:cs typeface="Proxima Nova"/>
                <a:sym typeface="Proxima Nova"/>
              </a:rPr>
              <a:t>Data Collection</a:t>
            </a:r>
          </a:p>
          <a:p>
            <a:pPr algn="ctr">
              <a:lnSpc>
                <a:spcPts val="2940"/>
              </a:lnSpc>
            </a:pPr>
            <a:r>
              <a:rPr lang="en-US" sz="2100">
                <a:solidFill>
                  <a:srgbClr val="545454"/>
                </a:solidFill>
                <a:latin typeface="Proxima Nova"/>
                <a:ea typeface="Proxima Nova"/>
                <a:cs typeface="Proxima Nova"/>
                <a:sym typeface="Proxima Nova"/>
              </a:rPr>
              <a:t>Dataset Creation</a:t>
            </a:r>
          </a:p>
        </p:txBody>
      </p:sp>
      <p:sp>
        <p:nvSpPr>
          <p:cNvPr id="1048611" name="TextBox 24"/>
          <p:cNvSpPr txBox="1"/>
          <p:nvPr/>
        </p:nvSpPr>
        <p:spPr>
          <a:xfrm>
            <a:off x="10048470" y="6663275"/>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04.</a:t>
            </a:r>
          </a:p>
        </p:txBody>
      </p:sp>
      <p:sp>
        <p:nvSpPr>
          <p:cNvPr id="1048612" name="TextBox 25"/>
          <p:cNvSpPr txBox="1"/>
          <p:nvPr/>
        </p:nvSpPr>
        <p:spPr>
          <a:xfrm>
            <a:off x="11594580" y="3548327"/>
            <a:ext cx="3018027" cy="356234"/>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SYED USMAN AHMED</a:t>
            </a:r>
          </a:p>
        </p:txBody>
      </p:sp>
      <p:sp>
        <p:nvSpPr>
          <p:cNvPr id="1048613" name="TextBox 26"/>
          <p:cNvSpPr txBox="1"/>
          <p:nvPr/>
        </p:nvSpPr>
        <p:spPr>
          <a:xfrm>
            <a:off x="11594580" y="4333186"/>
            <a:ext cx="3018027" cy="727710"/>
          </a:xfrm>
          <a:prstGeom prst="rect">
            <a:avLst/>
          </a:prstGeom>
        </p:spPr>
        <p:txBody>
          <a:bodyPr lIns="0" tIns="0" rIns="0" bIns="0" rtlCol="0" anchor="t">
            <a:spAutoFit/>
          </a:bodyPr>
          <a:lstStyle/>
          <a:p>
            <a:pPr algn="ctr">
              <a:lnSpc>
                <a:spcPts val="2940"/>
              </a:lnSpc>
            </a:pPr>
            <a:r>
              <a:rPr lang="en-US" sz="2100">
                <a:solidFill>
                  <a:srgbClr val="545454"/>
                </a:solidFill>
                <a:latin typeface="Proxima Nova"/>
                <a:ea typeface="Proxima Nova"/>
                <a:cs typeface="Proxima Nova"/>
                <a:sym typeface="Proxima Nova"/>
              </a:rPr>
              <a:t>Documentations and Status Report Creation</a:t>
            </a:r>
          </a:p>
        </p:txBody>
      </p:sp>
      <p:sp>
        <p:nvSpPr>
          <p:cNvPr id="1048614" name="TextBox 27"/>
          <p:cNvSpPr txBox="1"/>
          <p:nvPr/>
        </p:nvSpPr>
        <p:spPr>
          <a:xfrm>
            <a:off x="12688199" y="3210665"/>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05.</a:t>
            </a:r>
          </a:p>
        </p:txBody>
      </p:sp>
      <p:sp>
        <p:nvSpPr>
          <p:cNvPr id="1048615" name="TextBox 28"/>
          <p:cNvSpPr txBox="1"/>
          <p:nvPr/>
        </p:nvSpPr>
        <p:spPr>
          <a:xfrm>
            <a:off x="13950626" y="6991569"/>
            <a:ext cx="3018027" cy="356234"/>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HAMMAD RAJPUT</a:t>
            </a:r>
          </a:p>
        </p:txBody>
      </p:sp>
      <p:sp>
        <p:nvSpPr>
          <p:cNvPr id="1048616" name="TextBox 29"/>
          <p:cNvSpPr txBox="1"/>
          <p:nvPr/>
        </p:nvSpPr>
        <p:spPr>
          <a:xfrm>
            <a:off x="13950626" y="7409715"/>
            <a:ext cx="3018027" cy="727710"/>
          </a:xfrm>
          <a:prstGeom prst="rect">
            <a:avLst/>
          </a:prstGeom>
        </p:spPr>
        <p:txBody>
          <a:bodyPr lIns="0" tIns="0" rIns="0" bIns="0" rtlCol="0" anchor="t">
            <a:spAutoFit/>
          </a:bodyPr>
          <a:lstStyle/>
          <a:p>
            <a:pPr algn="ctr">
              <a:lnSpc>
                <a:spcPts val="2940"/>
              </a:lnSpc>
            </a:pPr>
            <a:r>
              <a:rPr lang="en-US" sz="2100">
                <a:solidFill>
                  <a:srgbClr val="545454"/>
                </a:solidFill>
                <a:latin typeface="Proxima Nova"/>
                <a:ea typeface="Proxima Nova"/>
                <a:cs typeface="Proxima Nova"/>
                <a:sym typeface="Proxima Nova"/>
              </a:rPr>
              <a:t>Status Reports</a:t>
            </a:r>
          </a:p>
          <a:p>
            <a:pPr algn="ctr">
              <a:lnSpc>
                <a:spcPts val="2940"/>
              </a:lnSpc>
            </a:pPr>
            <a:r>
              <a:rPr lang="en-US" sz="2100">
                <a:solidFill>
                  <a:srgbClr val="545454"/>
                </a:solidFill>
                <a:latin typeface="Proxima Nova"/>
                <a:ea typeface="Proxima Nova"/>
                <a:cs typeface="Proxima Nova"/>
                <a:sym typeface="Proxima Nova"/>
              </a:rPr>
              <a:t>Developer Guide</a:t>
            </a:r>
          </a:p>
        </p:txBody>
      </p:sp>
      <p:sp>
        <p:nvSpPr>
          <p:cNvPr id="1048617" name="TextBox 30"/>
          <p:cNvSpPr txBox="1"/>
          <p:nvPr/>
        </p:nvSpPr>
        <p:spPr>
          <a:xfrm>
            <a:off x="15044245" y="6653750"/>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06.</a:t>
            </a:r>
          </a:p>
        </p:txBody>
      </p:sp>
      <p:sp>
        <p:nvSpPr>
          <p:cNvPr id="1048618" name="AutoShape 31"/>
          <p:cNvSpPr/>
          <p:nvPr/>
        </p:nvSpPr>
        <p:spPr>
          <a:xfrm>
            <a:off x="2544678" y="5255295"/>
            <a:ext cx="0" cy="380018"/>
          </a:xfrm>
          <a:prstGeom prst="line">
            <a:avLst/>
          </a:prstGeom>
          <a:ln w="47625" cap="rnd">
            <a:solidFill>
              <a:srgbClr val="60EFFF"/>
            </a:solidFill>
            <a:prstDash val="solid"/>
            <a:headEnd type="none" w="sm" len="sm"/>
            <a:tailEnd type="none" w="sm" len="sm"/>
          </a:ln>
        </p:spPr>
      </p:sp>
      <p:sp>
        <p:nvSpPr>
          <p:cNvPr id="1048619" name="AutoShape 32"/>
          <p:cNvSpPr/>
          <p:nvPr/>
        </p:nvSpPr>
        <p:spPr>
          <a:xfrm>
            <a:off x="5208219" y="6113272"/>
            <a:ext cx="0" cy="380018"/>
          </a:xfrm>
          <a:prstGeom prst="line">
            <a:avLst/>
          </a:prstGeom>
          <a:ln w="47625" cap="rnd">
            <a:solidFill>
              <a:srgbClr val="4DD3FF"/>
            </a:solidFill>
            <a:prstDash val="solid"/>
            <a:headEnd type="none" w="sm" len="sm"/>
            <a:tailEnd type="none" w="sm" len="sm"/>
          </a:ln>
        </p:spPr>
      </p:sp>
      <p:sp>
        <p:nvSpPr>
          <p:cNvPr id="1048620" name="AutoShape 33"/>
          <p:cNvSpPr/>
          <p:nvPr/>
        </p:nvSpPr>
        <p:spPr>
          <a:xfrm>
            <a:off x="7847948" y="5255295"/>
            <a:ext cx="0" cy="380018"/>
          </a:xfrm>
          <a:prstGeom prst="line">
            <a:avLst/>
          </a:prstGeom>
          <a:ln w="47625" cap="rnd">
            <a:solidFill>
              <a:srgbClr val="3AB6FF"/>
            </a:solidFill>
            <a:prstDash val="solid"/>
            <a:headEnd type="none" w="sm" len="sm"/>
            <a:tailEnd type="none" w="sm" len="sm"/>
          </a:ln>
        </p:spPr>
      </p:sp>
      <p:sp>
        <p:nvSpPr>
          <p:cNvPr id="1048621" name="AutoShape 34"/>
          <p:cNvSpPr/>
          <p:nvPr/>
        </p:nvSpPr>
        <p:spPr>
          <a:xfrm>
            <a:off x="10463864" y="6113272"/>
            <a:ext cx="0" cy="380018"/>
          </a:xfrm>
          <a:prstGeom prst="line">
            <a:avLst/>
          </a:prstGeom>
          <a:ln w="47625" cap="rnd">
            <a:solidFill>
              <a:srgbClr val="2C92D5"/>
            </a:solidFill>
            <a:prstDash val="solid"/>
            <a:headEnd type="none" w="sm" len="sm"/>
            <a:tailEnd type="none" w="sm" len="sm"/>
          </a:ln>
        </p:spPr>
      </p:sp>
      <p:sp>
        <p:nvSpPr>
          <p:cNvPr id="1048622" name="AutoShape 35"/>
          <p:cNvSpPr/>
          <p:nvPr/>
        </p:nvSpPr>
        <p:spPr>
          <a:xfrm>
            <a:off x="13103593" y="5255295"/>
            <a:ext cx="0" cy="380018"/>
          </a:xfrm>
          <a:prstGeom prst="line">
            <a:avLst/>
          </a:prstGeom>
          <a:ln w="47625" cap="rnd">
            <a:solidFill>
              <a:srgbClr val="137DFF"/>
            </a:solidFill>
            <a:prstDash val="solid"/>
            <a:headEnd type="none" w="sm" len="sm"/>
            <a:tailEnd type="none" w="sm" len="sm"/>
          </a:ln>
        </p:spPr>
      </p:sp>
      <p:sp>
        <p:nvSpPr>
          <p:cNvPr id="1048623" name="AutoShape 36"/>
          <p:cNvSpPr/>
          <p:nvPr/>
        </p:nvSpPr>
        <p:spPr>
          <a:xfrm>
            <a:off x="15351740" y="6115352"/>
            <a:ext cx="0" cy="380018"/>
          </a:xfrm>
          <a:prstGeom prst="line">
            <a:avLst/>
          </a:prstGeom>
          <a:ln w="47625" cap="rnd">
            <a:solidFill>
              <a:srgbClr val="0061FF"/>
            </a:solidFill>
            <a:prstDash val="solid"/>
            <a:headEnd type="none" w="sm" len="sm"/>
            <a:tailEnd type="none" w="sm" len="sm"/>
          </a:ln>
        </p:spPr>
      </p:sp>
      <p:sp>
        <p:nvSpPr>
          <p:cNvPr id="1048624" name="AutoShape 37"/>
          <p:cNvSpPr/>
          <p:nvPr/>
        </p:nvSpPr>
        <p:spPr>
          <a:xfrm>
            <a:off x="15875034" y="5637393"/>
            <a:ext cx="1841688" cy="477959"/>
          </a:xfrm>
          <a:prstGeom prst="rect">
            <a:avLst/>
          </a:prstGeom>
          <a:solidFill>
            <a:srgbClr val="0030FF"/>
          </a:solidFill>
        </p:spPr>
      </p:sp>
      <p:sp>
        <p:nvSpPr>
          <p:cNvPr id="1048625" name="TextBox 38"/>
          <p:cNvSpPr txBox="1"/>
          <p:nvPr/>
        </p:nvSpPr>
        <p:spPr>
          <a:xfrm>
            <a:off x="15058153" y="3616907"/>
            <a:ext cx="3018027" cy="727709"/>
          </a:xfrm>
          <a:prstGeom prst="rect">
            <a:avLst/>
          </a:prstGeom>
        </p:spPr>
        <p:txBody>
          <a:bodyPr lIns="0" tIns="0" rIns="0" bIns="0" rtlCol="0" anchor="t">
            <a:spAutoFit/>
          </a:bodyPr>
          <a:lstStyle/>
          <a:p>
            <a:pPr algn="ctr">
              <a:lnSpc>
                <a:spcPts val="2940"/>
              </a:lnSpc>
            </a:pPr>
            <a:r>
              <a:rPr lang="en-US" sz="2100" b="1" spc="-42">
                <a:solidFill>
                  <a:srgbClr val="000000"/>
                </a:solidFill>
                <a:latin typeface="Proxima Nova Bold"/>
                <a:ea typeface="Proxima Nova Bold"/>
                <a:cs typeface="Proxima Nova Bold"/>
                <a:sym typeface="Proxima Nova Bold"/>
              </a:rPr>
              <a:t>SYED MUHAMMAD FURQAN .</a:t>
            </a:r>
          </a:p>
        </p:txBody>
      </p:sp>
      <p:sp>
        <p:nvSpPr>
          <p:cNvPr id="1048626" name="TextBox 39"/>
          <p:cNvSpPr txBox="1"/>
          <p:nvPr/>
        </p:nvSpPr>
        <p:spPr>
          <a:xfrm>
            <a:off x="15044245" y="4432335"/>
            <a:ext cx="3018027" cy="356235"/>
          </a:xfrm>
          <a:prstGeom prst="rect">
            <a:avLst/>
          </a:prstGeom>
        </p:spPr>
        <p:txBody>
          <a:bodyPr lIns="0" tIns="0" rIns="0" bIns="0" rtlCol="0" anchor="t">
            <a:spAutoFit/>
          </a:bodyPr>
          <a:lstStyle/>
          <a:p>
            <a:pPr algn="ctr">
              <a:lnSpc>
                <a:spcPts val="2940"/>
              </a:lnSpc>
            </a:pPr>
            <a:r>
              <a:rPr lang="en-US" sz="2100">
                <a:solidFill>
                  <a:srgbClr val="545454"/>
                </a:solidFill>
                <a:latin typeface="Proxima Nova"/>
                <a:ea typeface="Proxima Nova"/>
                <a:cs typeface="Proxima Nova"/>
                <a:sym typeface="Proxima Nova"/>
              </a:rPr>
              <a:t>User Guide</a:t>
            </a:r>
          </a:p>
        </p:txBody>
      </p:sp>
      <p:sp>
        <p:nvSpPr>
          <p:cNvPr id="1048627" name="TextBox 40"/>
          <p:cNvSpPr txBox="1"/>
          <p:nvPr/>
        </p:nvSpPr>
        <p:spPr>
          <a:xfrm>
            <a:off x="16151772" y="3210665"/>
            <a:ext cx="830789" cy="280669"/>
          </a:xfrm>
          <a:prstGeom prst="rect">
            <a:avLst/>
          </a:prstGeom>
        </p:spPr>
        <p:txBody>
          <a:bodyPr lIns="0" tIns="0" rIns="0" bIns="0" rtlCol="0" anchor="t">
            <a:spAutoFit/>
          </a:bodyPr>
          <a:lstStyle/>
          <a:p>
            <a:pPr marL="0" lvl="0" indent="0" algn="ctr">
              <a:lnSpc>
                <a:spcPts val="2380"/>
              </a:lnSpc>
              <a:spcBef>
                <a:spcPct val="0"/>
              </a:spcBef>
            </a:pPr>
            <a:r>
              <a:rPr lang="en-US" sz="1700" b="1" spc="85">
                <a:solidFill>
                  <a:srgbClr val="FF009D"/>
                </a:solidFill>
                <a:latin typeface="Proxima Nova Bold"/>
                <a:ea typeface="Proxima Nova Bold"/>
                <a:cs typeface="Proxima Nova Bold"/>
                <a:sym typeface="Proxima Nova Bold"/>
              </a:rPr>
              <a:t>07.</a:t>
            </a:r>
          </a:p>
        </p:txBody>
      </p:sp>
      <p:sp>
        <p:nvSpPr>
          <p:cNvPr id="1048628" name="AutoShape 41"/>
          <p:cNvSpPr/>
          <p:nvPr/>
        </p:nvSpPr>
        <p:spPr>
          <a:xfrm>
            <a:off x="16529446" y="5268102"/>
            <a:ext cx="0" cy="380018"/>
          </a:xfrm>
          <a:prstGeom prst="line">
            <a:avLst/>
          </a:prstGeom>
          <a:ln w="47625" cap="rnd">
            <a:solidFill>
              <a:srgbClr val="137DFF"/>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28" name="Group 2"/>
          <p:cNvGrpSpPr/>
          <p:nvPr/>
        </p:nvGrpSpPr>
        <p:grpSpPr>
          <a:xfrm>
            <a:off x="0" y="0"/>
            <a:ext cx="18288000" cy="10287000"/>
            <a:chOff x="0" y="0"/>
            <a:chExt cx="6186311" cy="3479800"/>
          </a:xfrm>
        </p:grpSpPr>
        <p:sp>
          <p:nvSpPr>
            <p:cNvPr id="1048584"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id="1048585" name="Freeform 4"/>
          <p:cNvSpPr/>
          <p:nvPr/>
        </p:nvSpPr>
        <p:spPr>
          <a:xfrm>
            <a:off x="10463064" y="1745382"/>
            <a:ext cx="6796236" cy="6796236"/>
          </a:xfrm>
          <a:custGeom>
            <a:avLst/>
            <a:gdLst/>
            <a:ahLst/>
            <a:cxnLst/>
            <a:rect l="l" t="t" r="r" b="b"/>
            <a:pathLst>
              <a:path w="6796236" h="6796236">
                <a:moveTo>
                  <a:pt x="0" y="0"/>
                </a:moveTo>
                <a:lnTo>
                  <a:pt x="6796236" y="0"/>
                </a:lnTo>
                <a:lnTo>
                  <a:pt x="6796236" y="6796236"/>
                </a:lnTo>
                <a:lnTo>
                  <a:pt x="0" y="6796236"/>
                </a:lnTo>
                <a:lnTo>
                  <a:pt x="0" y="0"/>
                </a:lnTo>
                <a:close/>
              </a:path>
            </a:pathLst>
          </a:custGeom>
          <a:blipFill>
            <a:blip r:embed="rId2"/>
            <a:stretch>
              <a:fillRect/>
            </a:stretch>
          </a:blipFill>
        </p:spPr>
      </p:sp>
      <p:sp>
        <p:nvSpPr>
          <p:cNvPr id="1048586" name="TextBox 5"/>
          <p:cNvSpPr txBox="1"/>
          <p:nvPr/>
        </p:nvSpPr>
        <p:spPr>
          <a:xfrm>
            <a:off x="1028700" y="5055001"/>
            <a:ext cx="9012337" cy="1349375"/>
          </a:xfrm>
          <a:prstGeom prst="rect">
            <a:avLst/>
          </a:prstGeom>
        </p:spPr>
        <p:txBody>
          <a:bodyPr lIns="0" tIns="0" rIns="0" bIns="0" rtlCol="0" anchor="t">
            <a:spAutoFit/>
          </a:bodyPr>
          <a:lstStyle/>
          <a:p>
            <a:pPr algn="l">
              <a:lnSpc>
                <a:spcPts val="10450"/>
              </a:lnSpc>
            </a:pPr>
            <a:r>
              <a:rPr lang="en-US" sz="9500" b="1" spc="-475" dirty="0">
                <a:solidFill>
                  <a:srgbClr val="000000"/>
                </a:solidFill>
                <a:latin typeface="Proxima Nova Bold"/>
                <a:ea typeface="Proxima Nova Bold"/>
                <a:cs typeface="Proxima Nova Bold"/>
                <a:sym typeface="Proxima Nova Bold"/>
              </a:rPr>
              <a:t>Thank You</a:t>
            </a:r>
          </a:p>
        </p:txBody>
      </p:sp>
      <p:sp>
        <p:nvSpPr>
          <p:cNvPr id="6" name="TextBox 5">
            <a:extLst>
              <a:ext uri="{FF2B5EF4-FFF2-40B4-BE49-F238E27FC236}">
                <a16:creationId xmlns:a16="http://schemas.microsoft.com/office/drawing/2014/main" id="{35DCC1C6-A3ED-4CF5-B3B7-87400B88FD3F}"/>
              </a:ext>
            </a:extLst>
          </p:cNvPr>
          <p:cNvSpPr txBox="1"/>
          <p:nvPr/>
        </p:nvSpPr>
        <p:spPr>
          <a:xfrm>
            <a:off x="1028699" y="6404376"/>
            <a:ext cx="9012337" cy="1181477"/>
          </a:xfrm>
          <a:prstGeom prst="rect">
            <a:avLst/>
          </a:prstGeom>
        </p:spPr>
        <p:txBody>
          <a:bodyPr lIns="0" tIns="0" rIns="0" bIns="0" rtlCol="0" anchor="t">
            <a:spAutoFit/>
          </a:bodyPr>
          <a:lstStyle/>
          <a:p>
            <a:pPr algn="l">
              <a:lnSpc>
                <a:spcPts val="10450"/>
              </a:lnSpc>
            </a:pPr>
            <a:r>
              <a:rPr lang="en-US" sz="4800" b="1" spc="-475" dirty="0">
                <a:solidFill>
                  <a:srgbClr val="000000"/>
                </a:solidFill>
                <a:latin typeface="Proxima Nova Bold"/>
                <a:ea typeface="Proxima Nova Bold"/>
                <a:cs typeface="Proxima Nova Bold"/>
                <a:sym typeface="Proxima Nova Bold"/>
              </a:rPr>
              <a:t>If you have any Queries You can ask</a:t>
            </a:r>
          </a:p>
        </p:txBody>
      </p:sp>
      <p:sp>
        <p:nvSpPr>
          <p:cNvPr id="7" name="TextBox 6">
            <a:extLst>
              <a:ext uri="{FF2B5EF4-FFF2-40B4-BE49-F238E27FC236}">
                <a16:creationId xmlns:a16="http://schemas.microsoft.com/office/drawing/2014/main" id="{BEF64F4D-7199-44FB-851B-E0EADC031DB1}"/>
              </a:ext>
            </a:extLst>
          </p:cNvPr>
          <p:cNvSpPr txBox="1"/>
          <p:nvPr/>
        </p:nvSpPr>
        <p:spPr>
          <a:xfrm>
            <a:off x="1028698" y="7259808"/>
            <a:ext cx="9012337" cy="1156022"/>
          </a:xfrm>
          <a:prstGeom prst="rect">
            <a:avLst/>
          </a:prstGeom>
        </p:spPr>
        <p:txBody>
          <a:bodyPr lIns="0" tIns="0" rIns="0" bIns="0" rtlCol="0" anchor="t">
            <a:spAutoFit/>
          </a:bodyPr>
          <a:lstStyle/>
          <a:p>
            <a:pPr algn="l">
              <a:lnSpc>
                <a:spcPts val="10450"/>
              </a:lnSpc>
            </a:pPr>
            <a:r>
              <a:rPr lang="en-US" sz="3200" spc="-475" dirty="0">
                <a:solidFill>
                  <a:srgbClr val="000000"/>
                </a:solidFill>
                <a:latin typeface="Orator Std" panose="020D0509020203030204" pitchFamily="49" charset="0"/>
                <a:ea typeface="Proxima Nova Bold"/>
                <a:cs typeface="Proxima Nova Bold"/>
                <a:sym typeface="Proxima Nova Bold"/>
              </a:rPr>
              <a:t>aseefahmed@contour-software.com</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40" name="Group 2"/>
          <p:cNvGrpSpPr/>
          <p:nvPr/>
        </p:nvGrpSpPr>
        <p:grpSpPr>
          <a:xfrm>
            <a:off x="0" y="0"/>
            <a:ext cx="18288000" cy="10287000"/>
            <a:chOff x="0" y="0"/>
            <a:chExt cx="6186311" cy="3479800"/>
          </a:xfrm>
        </p:grpSpPr>
        <p:sp>
          <p:nvSpPr>
            <p:cNvPr id="1048647"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id="1048648" name="TextBox 4"/>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
        <p:nvSpPr>
          <p:cNvPr id="1048649" name="TextBox 5"/>
          <p:cNvSpPr txBox="1"/>
          <p:nvPr/>
        </p:nvSpPr>
        <p:spPr>
          <a:xfrm>
            <a:off x="7581838" y="2881283"/>
            <a:ext cx="1992689" cy="1777873"/>
          </a:xfrm>
          <a:prstGeom prst="rect">
            <a:avLst/>
          </a:prstGeom>
        </p:spPr>
        <p:txBody>
          <a:bodyPr lIns="0" tIns="0" rIns="0" bIns="0" rtlCol="0" anchor="t">
            <a:spAutoFit/>
          </a:bodyPr>
          <a:lstStyle/>
          <a:p>
            <a:pPr algn="just">
              <a:lnSpc>
                <a:spcPts val="13999"/>
              </a:lnSpc>
            </a:pPr>
            <a:r>
              <a:rPr lang="en-US" sz="9999" spc="499">
                <a:solidFill>
                  <a:srgbClr val="FF009D"/>
                </a:solidFill>
                <a:latin typeface="Proxima Nova"/>
                <a:ea typeface="Proxima Nova"/>
                <a:cs typeface="Proxima Nova"/>
                <a:sym typeface="Proxima Nova"/>
              </a:rPr>
              <a:t>01</a:t>
            </a:r>
          </a:p>
        </p:txBody>
      </p:sp>
      <p:sp>
        <p:nvSpPr>
          <p:cNvPr id="1048650" name="TextBox 6"/>
          <p:cNvSpPr txBox="1"/>
          <p:nvPr/>
        </p:nvSpPr>
        <p:spPr>
          <a:xfrm>
            <a:off x="7581838" y="4546273"/>
            <a:ext cx="2904146"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Introduction</a:t>
            </a:r>
          </a:p>
        </p:txBody>
      </p:sp>
      <p:sp>
        <p:nvSpPr>
          <p:cNvPr id="1048651" name="TextBox 7"/>
          <p:cNvSpPr txBox="1"/>
          <p:nvPr/>
        </p:nvSpPr>
        <p:spPr>
          <a:xfrm>
            <a:off x="7581838" y="5038725"/>
            <a:ext cx="3192186" cy="1401699"/>
          </a:xfrm>
          <a:prstGeom prst="rect">
            <a:avLst/>
          </a:prstGeom>
        </p:spPr>
        <p:txBody>
          <a:bodyPr lIns="0" tIns="0" rIns="0" bIns="0" rtlCol="0" anchor="t">
            <a:spAutoFit/>
          </a:bodyPr>
          <a:lstStyle/>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Project Description</a:t>
            </a:r>
          </a:p>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Conclusion and Future Scope</a:t>
            </a:r>
          </a:p>
        </p:txBody>
      </p:sp>
      <p:sp>
        <p:nvSpPr>
          <p:cNvPr id="1048652" name="TextBox 8"/>
          <p:cNvSpPr txBox="1"/>
          <p:nvPr/>
        </p:nvSpPr>
        <p:spPr>
          <a:xfrm>
            <a:off x="10968496" y="2881283"/>
            <a:ext cx="1992689" cy="1777873"/>
          </a:xfrm>
          <a:prstGeom prst="rect">
            <a:avLst/>
          </a:prstGeom>
        </p:spPr>
        <p:txBody>
          <a:bodyPr lIns="0" tIns="0" rIns="0" bIns="0" rtlCol="0" anchor="t">
            <a:spAutoFit/>
          </a:bodyPr>
          <a:lstStyle/>
          <a:p>
            <a:pPr algn="just">
              <a:lnSpc>
                <a:spcPts val="13999"/>
              </a:lnSpc>
            </a:pPr>
            <a:r>
              <a:rPr lang="en-US" sz="9999" spc="499">
                <a:solidFill>
                  <a:srgbClr val="FF009D"/>
                </a:solidFill>
                <a:latin typeface="Proxima Nova"/>
                <a:ea typeface="Proxima Nova"/>
                <a:cs typeface="Proxima Nova"/>
                <a:sym typeface="Proxima Nova"/>
              </a:rPr>
              <a:t>02</a:t>
            </a:r>
          </a:p>
        </p:txBody>
      </p:sp>
      <p:sp>
        <p:nvSpPr>
          <p:cNvPr id="1048653" name="TextBox 9"/>
          <p:cNvSpPr txBox="1"/>
          <p:nvPr/>
        </p:nvSpPr>
        <p:spPr>
          <a:xfrm>
            <a:off x="10968496" y="4546273"/>
            <a:ext cx="2904146"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AI Functionalities</a:t>
            </a:r>
          </a:p>
        </p:txBody>
      </p:sp>
      <p:sp>
        <p:nvSpPr>
          <p:cNvPr id="1048654" name="TextBox 10"/>
          <p:cNvSpPr txBox="1"/>
          <p:nvPr/>
        </p:nvSpPr>
        <p:spPr>
          <a:xfrm>
            <a:off x="10968496" y="5038725"/>
            <a:ext cx="2904146" cy="1401699"/>
          </a:xfrm>
          <a:prstGeom prst="rect">
            <a:avLst/>
          </a:prstGeom>
        </p:spPr>
        <p:txBody>
          <a:bodyPr lIns="0" tIns="0" rIns="0" bIns="0" rtlCol="0" anchor="t">
            <a:spAutoFit/>
          </a:bodyPr>
          <a:lstStyle/>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Visualizations</a:t>
            </a:r>
          </a:p>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Machine Learning Model</a:t>
            </a:r>
          </a:p>
        </p:txBody>
      </p:sp>
      <p:sp>
        <p:nvSpPr>
          <p:cNvPr id="1048655" name="TextBox 11"/>
          <p:cNvSpPr txBox="1"/>
          <p:nvPr/>
        </p:nvSpPr>
        <p:spPr>
          <a:xfrm>
            <a:off x="14355154" y="2881283"/>
            <a:ext cx="1992689" cy="1777873"/>
          </a:xfrm>
          <a:prstGeom prst="rect">
            <a:avLst/>
          </a:prstGeom>
        </p:spPr>
        <p:txBody>
          <a:bodyPr lIns="0" tIns="0" rIns="0" bIns="0" rtlCol="0" anchor="t">
            <a:spAutoFit/>
          </a:bodyPr>
          <a:lstStyle/>
          <a:p>
            <a:pPr algn="just">
              <a:lnSpc>
                <a:spcPts val="13999"/>
              </a:lnSpc>
            </a:pPr>
            <a:r>
              <a:rPr lang="en-US" sz="9999" spc="499">
                <a:solidFill>
                  <a:srgbClr val="FF009D"/>
                </a:solidFill>
                <a:latin typeface="Proxima Nova"/>
                <a:ea typeface="Proxima Nova"/>
                <a:cs typeface="Proxima Nova"/>
                <a:sym typeface="Proxima Nova"/>
              </a:rPr>
              <a:t>03</a:t>
            </a:r>
          </a:p>
        </p:txBody>
      </p:sp>
      <p:sp>
        <p:nvSpPr>
          <p:cNvPr id="1048656" name="TextBox 12"/>
          <p:cNvSpPr txBox="1"/>
          <p:nvPr/>
        </p:nvSpPr>
        <p:spPr>
          <a:xfrm>
            <a:off x="14355154" y="4541808"/>
            <a:ext cx="2904146"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Other Functionalities</a:t>
            </a:r>
          </a:p>
        </p:txBody>
      </p:sp>
      <p:sp>
        <p:nvSpPr>
          <p:cNvPr id="1048657" name="TextBox 13"/>
          <p:cNvSpPr txBox="1"/>
          <p:nvPr/>
        </p:nvSpPr>
        <p:spPr>
          <a:xfrm>
            <a:off x="14355154" y="5038725"/>
            <a:ext cx="2904146" cy="3270632"/>
          </a:xfrm>
          <a:prstGeom prst="rect">
            <a:avLst/>
          </a:prstGeom>
        </p:spPr>
        <p:txBody>
          <a:bodyPr lIns="0" tIns="0" rIns="0" bIns="0" rtlCol="0" anchor="t">
            <a:spAutoFit/>
          </a:bodyPr>
          <a:lstStyle/>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OTP-based Email Verification</a:t>
            </a:r>
          </a:p>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Feedback System</a:t>
            </a:r>
          </a:p>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Security and Session Management</a:t>
            </a:r>
          </a:p>
          <a:p>
            <a:pPr marL="496569" lvl="1" indent="-248284" algn="l">
              <a:lnSpc>
                <a:spcPts val="3679"/>
              </a:lnSpc>
              <a:buFont typeface="Arial"/>
              <a:buChar char="•"/>
            </a:pPr>
            <a:r>
              <a:rPr lang="en-US" sz="2299">
                <a:solidFill>
                  <a:srgbClr val="545454"/>
                </a:solidFill>
                <a:latin typeface="Proxima Nova"/>
                <a:ea typeface="Proxima Nova"/>
                <a:cs typeface="Proxima Nova"/>
                <a:sym typeface="Proxima Nova"/>
              </a:rPr>
              <a:t>Report Generation (PDFs)</a:t>
            </a:r>
          </a:p>
        </p:txBody>
      </p:sp>
      <p:sp>
        <p:nvSpPr>
          <p:cNvPr id="1048658" name="TextBox 14"/>
          <p:cNvSpPr txBox="1"/>
          <p:nvPr/>
        </p:nvSpPr>
        <p:spPr>
          <a:xfrm>
            <a:off x="1975983" y="4243739"/>
            <a:ext cx="4712543" cy="952501"/>
          </a:xfrm>
          <a:prstGeom prst="rect">
            <a:avLst/>
          </a:prstGeom>
        </p:spPr>
        <p:txBody>
          <a:bodyPr lIns="0" tIns="0" rIns="0" bIns="0" rtlCol="0" anchor="t">
            <a:spAutoFit/>
          </a:bodyPr>
          <a:lstStyle/>
          <a:p>
            <a:pPr algn="l">
              <a:lnSpc>
                <a:spcPts val="7500"/>
              </a:lnSpc>
            </a:pPr>
            <a:r>
              <a:rPr lang="en-US" sz="7500" b="1" spc="-375">
                <a:solidFill>
                  <a:srgbClr val="000000"/>
                </a:solidFill>
                <a:latin typeface="Proxima Nova Bold"/>
                <a:ea typeface="Proxima Nova Bold"/>
                <a:cs typeface="Proxima Nova Bold"/>
                <a:sym typeface="Proxima Nova Bold"/>
              </a:rPr>
              <a:t>Introduction</a:t>
            </a:r>
          </a:p>
        </p:txBody>
      </p:sp>
      <p:sp>
        <p:nvSpPr>
          <p:cNvPr id="1048659" name="TextBox 15"/>
          <p:cNvSpPr txBox="1"/>
          <p:nvPr/>
        </p:nvSpPr>
        <p:spPr>
          <a:xfrm>
            <a:off x="1975983" y="3827855"/>
            <a:ext cx="4712543" cy="280669"/>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WELCOME!</a:t>
            </a:r>
          </a:p>
        </p:txBody>
      </p:sp>
    </p:spTree>
  </p:cSld>
  <p:clrMapOvr>
    <a:masterClrMapping/>
  </p:clrMapOvr>
  <p:transition spd="slow">
    <p:cover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42" name="Group 2"/>
          <p:cNvGrpSpPr/>
          <p:nvPr/>
        </p:nvGrpSpPr>
        <p:grpSpPr>
          <a:xfrm>
            <a:off x="0" y="0"/>
            <a:ext cx="18288000" cy="10287000"/>
            <a:chOff x="0" y="0"/>
            <a:chExt cx="6186311" cy="3479800"/>
          </a:xfrm>
        </p:grpSpPr>
        <p:sp>
          <p:nvSpPr>
            <p:cNvPr id="1048660"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id="1048661" name="TextBox 4"/>
          <p:cNvSpPr txBox="1"/>
          <p:nvPr/>
        </p:nvSpPr>
        <p:spPr>
          <a:xfrm>
            <a:off x="1975983" y="4243739"/>
            <a:ext cx="4712543" cy="2032000"/>
          </a:xfrm>
          <a:prstGeom prst="rect">
            <a:avLst/>
          </a:prstGeom>
        </p:spPr>
        <p:txBody>
          <a:bodyPr lIns="0" tIns="0" rIns="0" bIns="0" rtlCol="0" anchor="t">
            <a:spAutoFit/>
          </a:bodyPr>
          <a:lstStyle/>
          <a:p>
            <a:pPr algn="l">
              <a:lnSpc>
                <a:spcPts val="8000"/>
              </a:lnSpc>
            </a:pPr>
            <a:r>
              <a:rPr lang="en-US" sz="8000" b="1" spc="-400">
                <a:solidFill>
                  <a:srgbClr val="000000"/>
                </a:solidFill>
                <a:latin typeface="Proxima Nova Bold"/>
                <a:ea typeface="Proxima Nova Bold"/>
                <a:cs typeface="Proxima Nova Bold"/>
                <a:sym typeface="Proxima Nova Bold"/>
              </a:rPr>
              <a:t>Project Description</a:t>
            </a:r>
          </a:p>
        </p:txBody>
      </p:sp>
      <p:sp>
        <p:nvSpPr>
          <p:cNvPr id="1048662" name="TextBox 5"/>
          <p:cNvSpPr txBox="1"/>
          <p:nvPr/>
        </p:nvSpPr>
        <p:spPr>
          <a:xfrm>
            <a:off x="1975983" y="3827855"/>
            <a:ext cx="4712543" cy="280669"/>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INTRODUCTION</a:t>
            </a:r>
          </a:p>
        </p:txBody>
      </p:sp>
      <p:sp>
        <p:nvSpPr>
          <p:cNvPr id="1048663" name="TextBox 6"/>
          <p:cNvSpPr txBox="1"/>
          <p:nvPr/>
        </p:nvSpPr>
        <p:spPr>
          <a:xfrm>
            <a:off x="9144000" y="3438559"/>
            <a:ext cx="3519179" cy="356234"/>
          </a:xfrm>
          <a:prstGeom prst="rect">
            <a:avLst/>
          </a:prstGeom>
        </p:spPr>
        <p:txBody>
          <a:bodyPr lIns="0" tIns="0" rIns="0" bIns="0" rtlCol="0" anchor="t">
            <a:spAutoFit/>
          </a:bodyPr>
          <a:lstStyle/>
          <a:p>
            <a:pPr algn="l">
              <a:lnSpc>
                <a:spcPts val="2940"/>
              </a:lnSpc>
            </a:pPr>
            <a:r>
              <a:rPr lang="en-US" sz="2100" b="1" spc="-42">
                <a:solidFill>
                  <a:srgbClr val="000000"/>
                </a:solidFill>
                <a:latin typeface="Proxima Nova Bold"/>
                <a:ea typeface="Proxima Nova Bold"/>
                <a:cs typeface="Proxima Nova Bold"/>
                <a:sym typeface="Proxima Nova Bold"/>
              </a:rPr>
              <a:t>Summary</a:t>
            </a:r>
          </a:p>
        </p:txBody>
      </p:sp>
      <p:sp>
        <p:nvSpPr>
          <p:cNvPr id="1048664" name="TextBox 7"/>
          <p:cNvSpPr txBox="1"/>
          <p:nvPr/>
        </p:nvSpPr>
        <p:spPr>
          <a:xfrm>
            <a:off x="9144000" y="3944377"/>
            <a:ext cx="3519179" cy="2987040"/>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A web-based system to evaluate student data Predicts whether a student is likely to continue or drop out Stores and visualizes data per user Allows detailed reports (individual and all) in downloadable PDF format</a:t>
            </a:r>
          </a:p>
        </p:txBody>
      </p:sp>
      <p:sp>
        <p:nvSpPr>
          <p:cNvPr id="1048665" name="TextBox 8"/>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
        <p:nvSpPr>
          <p:cNvPr id="1048666" name="TextBox 9"/>
          <p:cNvSpPr txBox="1"/>
          <p:nvPr/>
        </p:nvSpPr>
        <p:spPr>
          <a:xfrm>
            <a:off x="13740121" y="3438559"/>
            <a:ext cx="3519179" cy="356234"/>
          </a:xfrm>
          <a:prstGeom prst="rect">
            <a:avLst/>
          </a:prstGeom>
        </p:spPr>
        <p:txBody>
          <a:bodyPr lIns="0" tIns="0" rIns="0" bIns="0" rtlCol="0" anchor="t">
            <a:spAutoFit/>
          </a:bodyPr>
          <a:lstStyle/>
          <a:p>
            <a:pPr algn="l">
              <a:lnSpc>
                <a:spcPts val="2940"/>
              </a:lnSpc>
            </a:pPr>
            <a:r>
              <a:rPr lang="en-US" sz="2100" b="1" spc="-42">
                <a:solidFill>
                  <a:srgbClr val="000000"/>
                </a:solidFill>
                <a:latin typeface="Proxima Nova Bold"/>
                <a:ea typeface="Proxima Nova Bold"/>
                <a:cs typeface="Proxima Nova Bold"/>
                <a:sym typeface="Proxima Nova Bold"/>
              </a:rPr>
              <a:t>Problem Statement</a:t>
            </a:r>
          </a:p>
        </p:txBody>
      </p:sp>
      <p:sp>
        <p:nvSpPr>
          <p:cNvPr id="1048667" name="TextBox 10"/>
          <p:cNvSpPr txBox="1"/>
          <p:nvPr/>
        </p:nvSpPr>
        <p:spPr>
          <a:xfrm>
            <a:off x="13740121" y="3944377"/>
            <a:ext cx="3519179" cy="5227319"/>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Education institutions worldwide face numerous challenges, such as declining student retention rates, inefficient resource allocation, and the need to personalize learning experiences. At the same time, advancements in technology and data availability present significant opportunities to address these challenges through data-driven approaches.</a:t>
            </a:r>
          </a:p>
          <a:p>
            <a:pPr algn="l">
              <a:lnSpc>
                <a:spcPts val="2940"/>
              </a:lnSpc>
            </a:pPr>
            <a:endParaRPr lang="en-US" sz="2100">
              <a:solidFill>
                <a:srgbClr val="545454"/>
              </a:solidFill>
              <a:latin typeface="Proxima Nova"/>
              <a:ea typeface="Proxima Nova"/>
              <a:cs typeface="Proxima Nova"/>
              <a:sym typeface="Proxima Nova"/>
            </a:endParaRPr>
          </a:p>
        </p:txBody>
      </p:sp>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1048668" name="TextBox 2"/>
          <p:cNvSpPr txBox="1"/>
          <p:nvPr/>
        </p:nvSpPr>
        <p:spPr>
          <a:xfrm>
            <a:off x="1028700" y="5351741"/>
            <a:ext cx="493423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Libraries Used</a:t>
            </a:r>
          </a:p>
        </p:txBody>
      </p:sp>
      <p:sp>
        <p:nvSpPr>
          <p:cNvPr id="1048669" name="TextBox 3"/>
          <p:cNvSpPr txBox="1"/>
          <p:nvPr/>
        </p:nvSpPr>
        <p:spPr>
          <a:xfrm>
            <a:off x="1028276" y="5817195"/>
            <a:ext cx="4934233" cy="356235"/>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Matplotlib </a:t>
            </a:r>
            <a:r>
              <a:rPr lang="en-US" sz="2100" b="1">
                <a:solidFill>
                  <a:srgbClr val="545454"/>
                </a:solidFill>
                <a:latin typeface="Proxima Nova Bold"/>
                <a:ea typeface="Proxima Nova Bold"/>
                <a:cs typeface="Proxima Nova Bold"/>
                <a:sym typeface="Proxima Nova Bold"/>
              </a:rPr>
              <a:t>&amp;</a:t>
            </a:r>
            <a:r>
              <a:rPr lang="en-US" sz="2100">
                <a:solidFill>
                  <a:srgbClr val="545454"/>
                </a:solidFill>
                <a:latin typeface="Proxima Nova"/>
                <a:ea typeface="Proxima Nova"/>
                <a:cs typeface="Proxima Nova"/>
                <a:sym typeface="Proxima Nova"/>
              </a:rPr>
              <a:t> Seaborn</a:t>
            </a:r>
          </a:p>
        </p:txBody>
      </p:sp>
      <p:sp>
        <p:nvSpPr>
          <p:cNvPr id="1048670" name="TextBox 4"/>
          <p:cNvSpPr txBox="1"/>
          <p:nvPr/>
        </p:nvSpPr>
        <p:spPr>
          <a:xfrm>
            <a:off x="1028700" y="3580058"/>
            <a:ext cx="4934233" cy="1777873"/>
          </a:xfrm>
          <a:prstGeom prst="rect">
            <a:avLst/>
          </a:prstGeom>
        </p:spPr>
        <p:txBody>
          <a:bodyPr lIns="0" tIns="0" rIns="0" bIns="0" rtlCol="0" anchor="t">
            <a:spAutoFit/>
          </a:bodyPr>
          <a:lstStyle/>
          <a:p>
            <a:pPr algn="just">
              <a:lnSpc>
                <a:spcPts val="13999"/>
              </a:lnSpc>
            </a:pPr>
            <a:r>
              <a:rPr lang="en-US" sz="9999">
                <a:solidFill>
                  <a:srgbClr val="FF009D"/>
                </a:solidFill>
                <a:latin typeface="Proxima Nova"/>
                <a:ea typeface="Proxima Nova"/>
                <a:cs typeface="Proxima Nova"/>
                <a:sym typeface="Proxima Nova"/>
              </a:rPr>
              <a:t>1</a:t>
            </a:r>
          </a:p>
        </p:txBody>
      </p:sp>
      <p:grpSp>
        <p:nvGrpSpPr>
          <p:cNvPr id="44" name="Group 5"/>
          <p:cNvGrpSpPr/>
          <p:nvPr/>
        </p:nvGrpSpPr>
        <p:grpSpPr>
          <a:xfrm>
            <a:off x="1028700" y="1539282"/>
            <a:ext cx="4712543" cy="1322398"/>
            <a:chOff x="0" y="-28575"/>
            <a:chExt cx="6283390" cy="1763197"/>
          </a:xfrm>
        </p:grpSpPr>
        <p:sp>
          <p:nvSpPr>
            <p:cNvPr id="1048671" name="TextBox 6"/>
            <p:cNvSpPr txBox="1"/>
            <p:nvPr/>
          </p:nvSpPr>
          <p:spPr>
            <a:xfrm>
              <a:off x="0" y="412127"/>
              <a:ext cx="6283390" cy="1322495"/>
            </a:xfrm>
            <a:prstGeom prst="rect">
              <a:avLst/>
            </a:prstGeom>
          </p:spPr>
          <p:txBody>
            <a:bodyPr lIns="0" tIns="0" rIns="0" bIns="0" rtlCol="0" anchor="t">
              <a:spAutoFit/>
            </a:bodyPr>
            <a:lstStyle/>
            <a:p>
              <a:pPr algn="l">
                <a:lnSpc>
                  <a:spcPts val="7810"/>
                </a:lnSpc>
              </a:pPr>
              <a:r>
                <a:rPr lang="en-US" sz="7100" b="1" spc="-355">
                  <a:solidFill>
                    <a:srgbClr val="000000"/>
                  </a:solidFill>
                  <a:latin typeface="Proxima Nova Bold"/>
                  <a:ea typeface="Proxima Nova Bold"/>
                  <a:cs typeface="Proxima Nova Bold"/>
                  <a:sym typeface="Proxima Nova Bold"/>
                </a:rPr>
                <a:t>Visualization</a:t>
              </a:r>
            </a:p>
          </p:txBody>
        </p:sp>
        <p:sp>
          <p:nvSpPr>
            <p:cNvPr id="1048672" name="TextBox 7"/>
            <p:cNvSpPr txBox="1"/>
            <p:nvPr/>
          </p:nvSpPr>
          <p:spPr>
            <a:xfrm>
              <a:off x="0" y="-28575"/>
              <a:ext cx="6283390" cy="403012"/>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INTRODUCTION</a:t>
              </a:r>
            </a:p>
          </p:txBody>
        </p:sp>
      </p:grpSp>
      <p:sp>
        <p:nvSpPr>
          <p:cNvPr id="1048673" name="TextBox 8"/>
          <p:cNvSpPr txBox="1"/>
          <p:nvPr/>
        </p:nvSpPr>
        <p:spPr>
          <a:xfrm>
            <a:off x="6676884" y="1915142"/>
            <a:ext cx="10582416" cy="727710"/>
          </a:xfrm>
          <a:prstGeom prst="rect">
            <a:avLst/>
          </a:prstGeom>
        </p:spPr>
        <p:txBody>
          <a:bodyPr lIns="0" tIns="0" rIns="0" bIns="0" rtlCol="0" anchor="t">
            <a:spAutoFit/>
          </a:bodyPr>
          <a:lstStyle/>
          <a:p>
            <a:pPr algn="l">
              <a:lnSpc>
                <a:spcPts val="2940"/>
              </a:lnSpc>
            </a:pPr>
            <a:r>
              <a:rPr lang="en-US" sz="2100">
                <a:solidFill>
                  <a:srgbClr val="000000"/>
                </a:solidFill>
                <a:latin typeface="Proxima Nova"/>
                <a:ea typeface="Proxima Nova"/>
                <a:cs typeface="Proxima Nova"/>
                <a:sym typeface="Proxima Nova"/>
              </a:rPr>
              <a:t>Interactive graphs such as pie charts, scatter plots, bar charts, heatmaps, and violin plots offer a deep dive into performance trends and metrics correlations.</a:t>
            </a:r>
          </a:p>
        </p:txBody>
      </p:sp>
      <p:sp>
        <p:nvSpPr>
          <p:cNvPr id="1048674" name="TextBox 9"/>
          <p:cNvSpPr txBox="1"/>
          <p:nvPr/>
        </p:nvSpPr>
        <p:spPr>
          <a:xfrm>
            <a:off x="6676884" y="5351741"/>
            <a:ext cx="493423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Types of Visuals:</a:t>
            </a:r>
          </a:p>
        </p:txBody>
      </p:sp>
      <p:sp>
        <p:nvSpPr>
          <p:cNvPr id="1048675" name="TextBox 10"/>
          <p:cNvSpPr txBox="1"/>
          <p:nvPr/>
        </p:nvSpPr>
        <p:spPr>
          <a:xfrm>
            <a:off x="6676671" y="5817195"/>
            <a:ext cx="4934233" cy="3733800"/>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Pie Chart: Prediction Distribution</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Scatter Plot: Test Scores vs Attendance</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Bar Chart: Feature Importance</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Heatmap: Feature Correlation</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Histogram: Study Hours Distribution</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Boxplot &amp; Violin Plot: Metrics by Prediction</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Stacked Bar: Performance Metrics Comparison</a:t>
            </a:r>
          </a:p>
          <a:p>
            <a:pPr algn="l">
              <a:lnSpc>
                <a:spcPts val="2940"/>
              </a:lnSpc>
            </a:pPr>
            <a:endParaRPr lang="en-US" sz="2100">
              <a:solidFill>
                <a:srgbClr val="545454"/>
              </a:solidFill>
              <a:latin typeface="Proxima Nova"/>
              <a:ea typeface="Proxima Nova"/>
              <a:cs typeface="Proxima Nova"/>
              <a:sym typeface="Proxima Nova"/>
            </a:endParaRPr>
          </a:p>
        </p:txBody>
      </p:sp>
      <p:sp>
        <p:nvSpPr>
          <p:cNvPr id="1048676" name="TextBox 11"/>
          <p:cNvSpPr txBox="1"/>
          <p:nvPr/>
        </p:nvSpPr>
        <p:spPr>
          <a:xfrm>
            <a:off x="6676884" y="3435350"/>
            <a:ext cx="4934233" cy="1777873"/>
          </a:xfrm>
          <a:prstGeom prst="rect">
            <a:avLst/>
          </a:prstGeom>
        </p:spPr>
        <p:txBody>
          <a:bodyPr lIns="0" tIns="0" rIns="0" bIns="0" rtlCol="0" anchor="t">
            <a:spAutoFit/>
          </a:bodyPr>
          <a:lstStyle/>
          <a:p>
            <a:pPr algn="just">
              <a:lnSpc>
                <a:spcPts val="13999"/>
              </a:lnSpc>
            </a:pPr>
            <a:r>
              <a:rPr lang="en-US" sz="9999">
                <a:solidFill>
                  <a:srgbClr val="FF009D"/>
                </a:solidFill>
                <a:latin typeface="Proxima Nova"/>
                <a:ea typeface="Proxima Nova"/>
                <a:cs typeface="Proxima Nova"/>
                <a:sym typeface="Proxima Nova"/>
              </a:rPr>
              <a:t>2</a:t>
            </a:r>
          </a:p>
        </p:txBody>
      </p:sp>
      <p:sp>
        <p:nvSpPr>
          <p:cNvPr id="1048677" name="TextBox 12"/>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grpSp>
        <p:nvGrpSpPr>
          <p:cNvPr id="45" name="Group 13"/>
          <p:cNvGrpSpPr/>
          <p:nvPr/>
        </p:nvGrpSpPr>
        <p:grpSpPr>
          <a:xfrm>
            <a:off x="-212" y="0"/>
            <a:ext cx="18288000" cy="10287000"/>
            <a:chOff x="0" y="0"/>
            <a:chExt cx="6186311" cy="3479800"/>
          </a:xfrm>
        </p:grpSpPr>
        <p:sp>
          <p:nvSpPr>
            <p:cNvPr id="1048678" name="Freeform 14"/>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47" name="Group 2"/>
          <p:cNvGrpSpPr/>
          <p:nvPr/>
        </p:nvGrpSpPr>
        <p:grpSpPr>
          <a:xfrm>
            <a:off x="0" y="0"/>
            <a:ext cx="18288000" cy="10287000"/>
            <a:chOff x="0" y="0"/>
            <a:chExt cx="6186311" cy="3479800"/>
          </a:xfrm>
        </p:grpSpPr>
        <p:sp>
          <p:nvSpPr>
            <p:cNvPr id="1048679"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grpSp>
        <p:nvGrpSpPr>
          <p:cNvPr id="48" name="Group 4"/>
          <p:cNvGrpSpPr>
            <a:grpSpLocks noChangeAspect="1"/>
          </p:cNvGrpSpPr>
          <p:nvPr/>
        </p:nvGrpSpPr>
        <p:grpSpPr>
          <a:xfrm>
            <a:off x="1028700" y="3755764"/>
            <a:ext cx="4934233" cy="2775471"/>
            <a:chOff x="0" y="0"/>
            <a:chExt cx="11289030" cy="6350000"/>
          </a:xfrm>
        </p:grpSpPr>
        <p:sp>
          <p:nvSpPr>
            <p:cNvPr id="1048680"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t="-9228" b="-9228"/>
              </a:stretch>
            </a:blipFill>
          </p:spPr>
        </p:sp>
      </p:grpSp>
      <p:grpSp>
        <p:nvGrpSpPr>
          <p:cNvPr id="49" name="Group 6"/>
          <p:cNvGrpSpPr>
            <a:grpSpLocks noChangeAspect="1"/>
          </p:cNvGrpSpPr>
          <p:nvPr/>
        </p:nvGrpSpPr>
        <p:grpSpPr>
          <a:xfrm>
            <a:off x="6676884" y="3755764"/>
            <a:ext cx="4934233" cy="2775471"/>
            <a:chOff x="0" y="0"/>
            <a:chExt cx="11289030" cy="6350000"/>
          </a:xfrm>
        </p:grpSpPr>
        <p:sp>
          <p:nvSpPr>
            <p:cNvPr id="1048681"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15673" b="-15673"/>
              </a:stretch>
            </a:blipFill>
          </p:spPr>
        </p:sp>
      </p:grpSp>
      <p:grpSp>
        <p:nvGrpSpPr>
          <p:cNvPr id="50" name="Group 8"/>
          <p:cNvGrpSpPr/>
          <p:nvPr/>
        </p:nvGrpSpPr>
        <p:grpSpPr>
          <a:xfrm>
            <a:off x="1028700" y="6687010"/>
            <a:ext cx="4934233" cy="3057682"/>
            <a:chOff x="0" y="-47625"/>
            <a:chExt cx="6578977" cy="4076912"/>
          </a:xfrm>
        </p:grpSpPr>
        <p:sp>
          <p:nvSpPr>
            <p:cNvPr id="1048682" name="TextBox 9"/>
            <p:cNvSpPr txBox="1"/>
            <p:nvPr/>
          </p:nvSpPr>
          <p:spPr>
            <a:xfrm>
              <a:off x="0" y="-47625"/>
              <a:ext cx="6578977" cy="545253"/>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Features Used for Training:</a:t>
              </a:r>
            </a:p>
          </p:txBody>
        </p:sp>
        <p:sp>
          <p:nvSpPr>
            <p:cNvPr id="1048683" name="TextBox 10"/>
            <p:cNvSpPr txBox="1"/>
            <p:nvPr/>
          </p:nvSpPr>
          <p:spPr>
            <a:xfrm>
              <a:off x="0" y="544406"/>
              <a:ext cx="6578977" cy="3484881"/>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Test Scores</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Attendance</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Number of Absences</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Homework Completion</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Participation</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Study Hours per Week</a:t>
              </a:r>
            </a:p>
            <a:p>
              <a:pPr algn="l">
                <a:lnSpc>
                  <a:spcPts val="2940"/>
                </a:lnSpc>
              </a:pPr>
              <a:endParaRPr lang="en-US" sz="2100">
                <a:solidFill>
                  <a:srgbClr val="545454"/>
                </a:solidFill>
                <a:latin typeface="Proxima Nova"/>
                <a:ea typeface="Proxima Nova"/>
                <a:cs typeface="Proxima Nova"/>
                <a:sym typeface="Proxima Nova"/>
              </a:endParaRPr>
            </a:p>
          </p:txBody>
        </p:sp>
      </p:grpSp>
      <p:sp>
        <p:nvSpPr>
          <p:cNvPr id="1048684" name="TextBox 11"/>
          <p:cNvSpPr txBox="1"/>
          <p:nvPr/>
        </p:nvSpPr>
        <p:spPr>
          <a:xfrm>
            <a:off x="1028700" y="1879482"/>
            <a:ext cx="16230600" cy="1117600"/>
          </a:xfrm>
          <a:prstGeom prst="rect">
            <a:avLst/>
          </a:prstGeom>
        </p:spPr>
        <p:txBody>
          <a:bodyPr lIns="0" tIns="0" rIns="0" bIns="0" rtlCol="0" anchor="t">
            <a:spAutoFit/>
          </a:bodyPr>
          <a:lstStyle/>
          <a:p>
            <a:pPr algn="l">
              <a:lnSpc>
                <a:spcPts val="8800"/>
              </a:lnSpc>
            </a:pPr>
            <a:r>
              <a:rPr lang="en-US" sz="8000" b="1" spc="-400">
                <a:solidFill>
                  <a:srgbClr val="000000"/>
                </a:solidFill>
                <a:latin typeface="Proxima Nova Bold"/>
                <a:ea typeface="Proxima Nova Bold"/>
                <a:cs typeface="Proxima Nova Bold"/>
                <a:sym typeface="Proxima Nova Bold"/>
              </a:rPr>
              <a:t>Random Forest Classifier</a:t>
            </a:r>
          </a:p>
        </p:txBody>
      </p:sp>
      <p:sp>
        <p:nvSpPr>
          <p:cNvPr id="1048685" name="TextBox 12"/>
          <p:cNvSpPr txBox="1"/>
          <p:nvPr/>
        </p:nvSpPr>
        <p:spPr>
          <a:xfrm>
            <a:off x="1028700" y="1532138"/>
            <a:ext cx="16230600" cy="280669"/>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MODEL USED</a:t>
            </a:r>
          </a:p>
        </p:txBody>
      </p:sp>
      <p:grpSp>
        <p:nvGrpSpPr>
          <p:cNvPr id="51" name="Group 13"/>
          <p:cNvGrpSpPr/>
          <p:nvPr/>
        </p:nvGrpSpPr>
        <p:grpSpPr>
          <a:xfrm>
            <a:off x="6676884" y="6687010"/>
            <a:ext cx="4934233" cy="1564162"/>
            <a:chOff x="0" y="-47625"/>
            <a:chExt cx="6578977" cy="2085552"/>
          </a:xfrm>
        </p:grpSpPr>
        <p:sp>
          <p:nvSpPr>
            <p:cNvPr id="1048686" name="TextBox 14"/>
            <p:cNvSpPr txBox="1"/>
            <p:nvPr/>
          </p:nvSpPr>
          <p:spPr>
            <a:xfrm>
              <a:off x="0" y="-47625"/>
              <a:ext cx="6578977" cy="545253"/>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Prediction Labels:</a:t>
              </a:r>
            </a:p>
          </p:txBody>
        </p:sp>
        <p:sp>
          <p:nvSpPr>
            <p:cNvPr id="1048687" name="TextBox 15"/>
            <p:cNvSpPr txBox="1"/>
            <p:nvPr/>
          </p:nvSpPr>
          <p:spPr>
            <a:xfrm>
              <a:off x="0" y="544406"/>
              <a:ext cx="6578977" cy="1493521"/>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"Continue Studies"</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"Likely to Dropout"</a:t>
              </a:r>
            </a:p>
            <a:p>
              <a:pPr algn="l">
                <a:lnSpc>
                  <a:spcPts val="2940"/>
                </a:lnSpc>
              </a:pPr>
              <a:endParaRPr lang="en-US" sz="2100">
                <a:solidFill>
                  <a:srgbClr val="545454"/>
                </a:solidFill>
                <a:latin typeface="Proxima Nova"/>
                <a:ea typeface="Proxima Nova"/>
                <a:cs typeface="Proxima Nova"/>
                <a:sym typeface="Proxima Nova"/>
              </a:endParaRPr>
            </a:p>
          </p:txBody>
        </p:sp>
      </p:grpSp>
      <p:sp>
        <p:nvSpPr>
          <p:cNvPr id="1048688" name="TextBox 16"/>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1048689" name="TextBox 2"/>
          <p:cNvSpPr txBox="1"/>
          <p:nvPr/>
        </p:nvSpPr>
        <p:spPr>
          <a:xfrm>
            <a:off x="1028700" y="6120091"/>
            <a:ext cx="5216102" cy="356234"/>
          </a:xfrm>
          <a:prstGeom prst="rect">
            <a:avLst/>
          </a:prstGeom>
        </p:spPr>
        <p:txBody>
          <a:bodyPr lIns="0" tIns="0" rIns="0" bIns="0" rtlCol="0" anchor="t">
            <a:spAutoFit/>
          </a:bodyPr>
          <a:lstStyle/>
          <a:p>
            <a:pPr algn="l">
              <a:lnSpc>
                <a:spcPts val="2940"/>
              </a:lnSpc>
            </a:pPr>
            <a:r>
              <a:rPr lang="en-US" sz="2100" b="1" spc="-42">
                <a:solidFill>
                  <a:srgbClr val="000000"/>
                </a:solidFill>
                <a:latin typeface="Proxima Nova Bold"/>
                <a:ea typeface="Proxima Nova Bold"/>
                <a:cs typeface="Proxima Nova Bold"/>
                <a:sym typeface="Proxima Nova Bold"/>
              </a:rPr>
              <a:t>Output is Categorical, Not Continuous</a:t>
            </a:r>
          </a:p>
        </p:txBody>
      </p:sp>
      <p:sp>
        <p:nvSpPr>
          <p:cNvPr id="1048690" name="TextBox 3"/>
          <p:cNvSpPr txBox="1"/>
          <p:nvPr/>
        </p:nvSpPr>
        <p:spPr>
          <a:xfrm>
            <a:off x="1028700" y="6556970"/>
            <a:ext cx="4934233" cy="1842135"/>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We're not predicting a score like "88.7" or "67.5%".</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We're assigning one of two distinct labels (classes).</a:t>
            </a:r>
          </a:p>
          <a:p>
            <a:pPr algn="l">
              <a:lnSpc>
                <a:spcPts val="2940"/>
              </a:lnSpc>
            </a:pPr>
            <a:endParaRPr lang="en-US" sz="2100">
              <a:solidFill>
                <a:srgbClr val="545454"/>
              </a:solidFill>
              <a:latin typeface="Proxima Nova"/>
              <a:ea typeface="Proxima Nova"/>
              <a:cs typeface="Proxima Nova"/>
              <a:sym typeface="Proxima Nova"/>
            </a:endParaRPr>
          </a:p>
        </p:txBody>
      </p:sp>
      <p:sp>
        <p:nvSpPr>
          <p:cNvPr id="1048691" name="TextBox 4"/>
          <p:cNvSpPr txBox="1"/>
          <p:nvPr/>
        </p:nvSpPr>
        <p:spPr>
          <a:xfrm>
            <a:off x="1028700" y="4450041"/>
            <a:ext cx="4934233" cy="1777873"/>
          </a:xfrm>
          <a:prstGeom prst="rect">
            <a:avLst/>
          </a:prstGeom>
        </p:spPr>
        <p:txBody>
          <a:bodyPr lIns="0" tIns="0" rIns="0" bIns="0" rtlCol="0" anchor="t">
            <a:spAutoFit/>
          </a:bodyPr>
          <a:lstStyle/>
          <a:p>
            <a:pPr algn="just">
              <a:lnSpc>
                <a:spcPts val="13999"/>
              </a:lnSpc>
            </a:pPr>
            <a:r>
              <a:rPr lang="en-US" sz="9999">
                <a:solidFill>
                  <a:srgbClr val="FF009D"/>
                </a:solidFill>
                <a:latin typeface="Proxima Nova"/>
                <a:ea typeface="Proxima Nova"/>
                <a:cs typeface="Proxima Nova"/>
                <a:sym typeface="Proxima Nova"/>
              </a:rPr>
              <a:t>1</a:t>
            </a:r>
          </a:p>
        </p:txBody>
      </p:sp>
      <p:grpSp>
        <p:nvGrpSpPr>
          <p:cNvPr id="53" name="Group 5"/>
          <p:cNvGrpSpPr/>
          <p:nvPr/>
        </p:nvGrpSpPr>
        <p:grpSpPr>
          <a:xfrm>
            <a:off x="1028700" y="1539282"/>
            <a:ext cx="10432204" cy="1322398"/>
            <a:chOff x="0" y="-28575"/>
            <a:chExt cx="13909605" cy="1763197"/>
          </a:xfrm>
        </p:grpSpPr>
        <p:sp>
          <p:nvSpPr>
            <p:cNvPr id="1048692" name="TextBox 6"/>
            <p:cNvSpPr txBox="1"/>
            <p:nvPr/>
          </p:nvSpPr>
          <p:spPr>
            <a:xfrm>
              <a:off x="0" y="412127"/>
              <a:ext cx="13909605" cy="1322495"/>
            </a:xfrm>
            <a:prstGeom prst="rect">
              <a:avLst/>
            </a:prstGeom>
          </p:spPr>
          <p:txBody>
            <a:bodyPr lIns="0" tIns="0" rIns="0" bIns="0" rtlCol="0" anchor="t">
              <a:spAutoFit/>
            </a:bodyPr>
            <a:lstStyle/>
            <a:p>
              <a:pPr algn="l">
                <a:lnSpc>
                  <a:spcPts val="7810"/>
                </a:lnSpc>
              </a:pPr>
              <a:r>
                <a:rPr lang="en-US" sz="7100" b="1" spc="-355">
                  <a:solidFill>
                    <a:srgbClr val="000000"/>
                  </a:solidFill>
                  <a:latin typeface="Proxima Nova Bold"/>
                  <a:ea typeface="Proxima Nova Bold"/>
                  <a:cs typeface="Proxima Nova Bold"/>
                  <a:sym typeface="Proxima Nova Bold"/>
                </a:rPr>
                <a:t>Random Forest Classifier</a:t>
              </a:r>
            </a:p>
          </p:txBody>
        </p:sp>
        <p:sp>
          <p:nvSpPr>
            <p:cNvPr id="1048693" name="TextBox 7"/>
            <p:cNvSpPr txBox="1"/>
            <p:nvPr/>
          </p:nvSpPr>
          <p:spPr>
            <a:xfrm>
              <a:off x="0" y="-28575"/>
              <a:ext cx="13909605" cy="403012"/>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WHY USING</a:t>
              </a:r>
            </a:p>
          </p:txBody>
        </p:sp>
      </p:grpSp>
      <p:sp>
        <p:nvSpPr>
          <p:cNvPr id="1048694" name="TextBox 8"/>
          <p:cNvSpPr txBox="1"/>
          <p:nvPr/>
        </p:nvSpPr>
        <p:spPr>
          <a:xfrm>
            <a:off x="1152146" y="2862474"/>
            <a:ext cx="10582416" cy="356235"/>
          </a:xfrm>
          <a:prstGeom prst="rect">
            <a:avLst/>
          </a:prstGeom>
        </p:spPr>
        <p:txBody>
          <a:bodyPr lIns="0" tIns="0" rIns="0" bIns="0" rtlCol="0" anchor="t">
            <a:spAutoFit/>
          </a:bodyPr>
          <a:lstStyle/>
          <a:p>
            <a:pPr algn="l">
              <a:lnSpc>
                <a:spcPts val="2940"/>
              </a:lnSpc>
            </a:pPr>
            <a:r>
              <a:rPr lang="en-US" sz="2100">
                <a:solidFill>
                  <a:srgbClr val="000000"/>
                </a:solidFill>
                <a:latin typeface="Proxima Nova"/>
                <a:ea typeface="Proxima Nova"/>
                <a:cs typeface="Proxima Nova"/>
                <a:sym typeface="Proxima Nova"/>
              </a:rPr>
              <a:t>Random Forest is not just a tree — it’s a forest of intelligence.</a:t>
            </a:r>
          </a:p>
        </p:txBody>
      </p:sp>
      <p:sp>
        <p:nvSpPr>
          <p:cNvPr id="1048695" name="TextBox 9"/>
          <p:cNvSpPr txBox="1"/>
          <p:nvPr/>
        </p:nvSpPr>
        <p:spPr>
          <a:xfrm>
            <a:off x="6676884" y="6110566"/>
            <a:ext cx="493423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Better Suitability for Binary Decisions</a:t>
            </a:r>
          </a:p>
        </p:txBody>
      </p:sp>
      <p:sp>
        <p:nvSpPr>
          <p:cNvPr id="1048696" name="TextBox 10"/>
          <p:cNvSpPr txBox="1"/>
          <p:nvPr/>
        </p:nvSpPr>
        <p:spPr>
          <a:xfrm>
            <a:off x="6676884" y="6556970"/>
            <a:ext cx="4934233" cy="727710"/>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Classifiers like Random Forest are built to split decisions and separate groups.</a:t>
            </a:r>
          </a:p>
        </p:txBody>
      </p:sp>
      <p:sp>
        <p:nvSpPr>
          <p:cNvPr id="1048697" name="TextBox 11"/>
          <p:cNvSpPr txBox="1"/>
          <p:nvPr/>
        </p:nvSpPr>
        <p:spPr>
          <a:xfrm>
            <a:off x="6676884" y="4450041"/>
            <a:ext cx="4934233" cy="1777873"/>
          </a:xfrm>
          <a:prstGeom prst="rect">
            <a:avLst/>
          </a:prstGeom>
        </p:spPr>
        <p:txBody>
          <a:bodyPr lIns="0" tIns="0" rIns="0" bIns="0" rtlCol="0" anchor="t">
            <a:spAutoFit/>
          </a:bodyPr>
          <a:lstStyle/>
          <a:p>
            <a:pPr algn="just">
              <a:lnSpc>
                <a:spcPts val="13999"/>
              </a:lnSpc>
            </a:pPr>
            <a:r>
              <a:rPr lang="en-US" sz="9999">
                <a:solidFill>
                  <a:srgbClr val="FF009D"/>
                </a:solidFill>
                <a:latin typeface="Proxima Nova"/>
                <a:ea typeface="Proxima Nova"/>
                <a:cs typeface="Proxima Nova"/>
                <a:sym typeface="Proxima Nova"/>
              </a:rPr>
              <a:t>2</a:t>
            </a:r>
          </a:p>
        </p:txBody>
      </p:sp>
      <p:sp>
        <p:nvSpPr>
          <p:cNvPr id="1048698" name="TextBox 12"/>
          <p:cNvSpPr txBox="1"/>
          <p:nvPr/>
        </p:nvSpPr>
        <p:spPr>
          <a:xfrm>
            <a:off x="12325067" y="6110566"/>
            <a:ext cx="493423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Interpretability of Results</a:t>
            </a:r>
          </a:p>
        </p:txBody>
      </p:sp>
      <p:sp>
        <p:nvSpPr>
          <p:cNvPr id="1048699" name="TextBox 13"/>
          <p:cNvSpPr txBox="1"/>
          <p:nvPr/>
        </p:nvSpPr>
        <p:spPr>
          <a:xfrm>
            <a:off x="12325067" y="6556970"/>
            <a:ext cx="4934233" cy="1842135"/>
          </a:xfrm>
          <a:prstGeom prst="rect">
            <a:avLst/>
          </a:prstGeom>
        </p:spPr>
        <p:txBody>
          <a:bodyPr lIns="0" tIns="0" rIns="0" bIns="0" rtlCol="0" anchor="t">
            <a:spAutoFit/>
          </a:bodyPr>
          <a:lstStyle/>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"Dropout" vs "Not Dropout" is easier to understand for users and educators.</a:t>
            </a:r>
          </a:p>
          <a:p>
            <a:pPr marL="453390" lvl="1" indent="-226695" algn="l">
              <a:lnSpc>
                <a:spcPts val="2940"/>
              </a:lnSpc>
              <a:buFont typeface="Arial"/>
              <a:buChar char="•"/>
            </a:pPr>
            <a:r>
              <a:rPr lang="en-US" sz="2100">
                <a:solidFill>
                  <a:srgbClr val="545454"/>
                </a:solidFill>
                <a:latin typeface="Proxima Nova"/>
                <a:ea typeface="Proxima Nova"/>
                <a:cs typeface="Proxima Nova"/>
                <a:sym typeface="Proxima Nova"/>
              </a:rPr>
              <a:t>Regression would give uncertain numeric thresholds.</a:t>
            </a:r>
          </a:p>
          <a:p>
            <a:pPr algn="l">
              <a:lnSpc>
                <a:spcPts val="2940"/>
              </a:lnSpc>
            </a:pPr>
            <a:endParaRPr lang="en-US" sz="2100">
              <a:solidFill>
                <a:srgbClr val="545454"/>
              </a:solidFill>
              <a:latin typeface="Proxima Nova"/>
              <a:ea typeface="Proxima Nova"/>
              <a:cs typeface="Proxima Nova"/>
              <a:sym typeface="Proxima Nova"/>
            </a:endParaRPr>
          </a:p>
        </p:txBody>
      </p:sp>
      <p:sp>
        <p:nvSpPr>
          <p:cNvPr id="1048700" name="TextBox 14"/>
          <p:cNvSpPr txBox="1"/>
          <p:nvPr/>
        </p:nvSpPr>
        <p:spPr>
          <a:xfrm>
            <a:off x="12325067" y="4450041"/>
            <a:ext cx="4934233" cy="1777873"/>
          </a:xfrm>
          <a:prstGeom prst="rect">
            <a:avLst/>
          </a:prstGeom>
        </p:spPr>
        <p:txBody>
          <a:bodyPr lIns="0" tIns="0" rIns="0" bIns="0" rtlCol="0" anchor="t">
            <a:spAutoFit/>
          </a:bodyPr>
          <a:lstStyle/>
          <a:p>
            <a:pPr algn="just">
              <a:lnSpc>
                <a:spcPts val="13999"/>
              </a:lnSpc>
            </a:pPr>
            <a:r>
              <a:rPr lang="en-US" sz="9999">
                <a:solidFill>
                  <a:srgbClr val="FF009D"/>
                </a:solidFill>
                <a:latin typeface="Proxima Nova"/>
                <a:ea typeface="Proxima Nova"/>
                <a:cs typeface="Proxima Nova"/>
                <a:sym typeface="Proxima Nova"/>
              </a:rPr>
              <a:t>3</a:t>
            </a:r>
          </a:p>
        </p:txBody>
      </p:sp>
      <p:sp>
        <p:nvSpPr>
          <p:cNvPr id="1048701" name="TextBox 15"/>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grpSp>
        <p:nvGrpSpPr>
          <p:cNvPr id="54" name="Group 16"/>
          <p:cNvGrpSpPr/>
          <p:nvPr/>
        </p:nvGrpSpPr>
        <p:grpSpPr>
          <a:xfrm>
            <a:off x="17259300" y="-502959"/>
            <a:ext cx="18288000" cy="10287000"/>
            <a:chOff x="0" y="0"/>
            <a:chExt cx="6186311" cy="3479800"/>
          </a:xfrm>
        </p:grpSpPr>
        <p:sp>
          <p:nvSpPr>
            <p:cNvPr id="1048702" name="Freeform 17"/>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Tree>
  </p:cSld>
  <p:clrMapOvr>
    <a:masterClrMapping/>
  </p:clrMapOvr>
  <p:transition spd="slow">
    <p:cover dir="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56" name="Group 2"/>
          <p:cNvGrpSpPr/>
          <p:nvPr/>
        </p:nvGrpSpPr>
        <p:grpSpPr>
          <a:xfrm>
            <a:off x="0" y="0"/>
            <a:ext cx="18288000" cy="10287000"/>
            <a:chOff x="0" y="0"/>
            <a:chExt cx="6186311" cy="3479800"/>
          </a:xfrm>
        </p:grpSpPr>
        <p:sp>
          <p:nvSpPr>
            <p:cNvPr id="104870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grpSp>
        <p:nvGrpSpPr>
          <p:cNvPr id="57" name="Group 4"/>
          <p:cNvGrpSpPr>
            <a:grpSpLocks noChangeAspect="1"/>
          </p:cNvGrpSpPr>
          <p:nvPr/>
        </p:nvGrpSpPr>
        <p:grpSpPr>
          <a:xfrm>
            <a:off x="9666538" y="5235684"/>
            <a:ext cx="4750423" cy="2672079"/>
            <a:chOff x="0" y="0"/>
            <a:chExt cx="11289030" cy="6350000"/>
          </a:xfrm>
        </p:grpSpPr>
        <p:sp>
          <p:nvSpPr>
            <p:cNvPr id="1048704"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8250" r="-8250"/>
              </a:stretch>
            </a:blipFill>
          </p:spPr>
        </p:sp>
      </p:grpSp>
      <p:grpSp>
        <p:nvGrpSpPr>
          <p:cNvPr id="58" name="Group 6"/>
          <p:cNvGrpSpPr>
            <a:grpSpLocks noChangeAspect="1"/>
          </p:cNvGrpSpPr>
          <p:nvPr/>
        </p:nvGrpSpPr>
        <p:grpSpPr>
          <a:xfrm>
            <a:off x="7291326" y="1560713"/>
            <a:ext cx="4750423" cy="2672079"/>
            <a:chOff x="0" y="0"/>
            <a:chExt cx="11289030" cy="6350000"/>
          </a:xfrm>
        </p:grpSpPr>
        <p:sp>
          <p:nvSpPr>
            <p:cNvPr id="1048705"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9228" b="-9228"/>
              </a:stretch>
            </a:blipFill>
          </p:spPr>
        </p:sp>
      </p:grpSp>
      <p:grpSp>
        <p:nvGrpSpPr>
          <p:cNvPr id="59" name="Group 8"/>
          <p:cNvGrpSpPr>
            <a:grpSpLocks noChangeAspect="1"/>
          </p:cNvGrpSpPr>
          <p:nvPr/>
        </p:nvGrpSpPr>
        <p:grpSpPr>
          <a:xfrm>
            <a:off x="12325067" y="1560713"/>
            <a:ext cx="4750423" cy="2672079"/>
            <a:chOff x="0" y="0"/>
            <a:chExt cx="11289030" cy="6350000"/>
          </a:xfrm>
        </p:grpSpPr>
        <p:sp>
          <p:nvSpPr>
            <p:cNvPr id="1048706"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t="-56677" b="-56677"/>
              </a:stretch>
            </a:blipFill>
          </p:spPr>
        </p:sp>
      </p:grpSp>
      <p:sp>
        <p:nvSpPr>
          <p:cNvPr id="1048707" name="Freeform 10"/>
          <p:cNvSpPr/>
          <p:nvPr/>
        </p:nvSpPr>
        <p:spPr>
          <a:xfrm>
            <a:off x="1028700" y="10287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5"/>
            <a:stretch>
              <a:fillRect/>
            </a:stretch>
          </a:blipFill>
        </p:spPr>
      </p:sp>
      <p:sp>
        <p:nvSpPr>
          <p:cNvPr id="1048708" name="TextBox 11"/>
          <p:cNvSpPr txBox="1"/>
          <p:nvPr/>
        </p:nvSpPr>
        <p:spPr>
          <a:xfrm>
            <a:off x="9949856" y="8050638"/>
            <a:ext cx="475042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All Predictions Report</a:t>
            </a:r>
          </a:p>
        </p:txBody>
      </p:sp>
      <p:sp>
        <p:nvSpPr>
          <p:cNvPr id="1048709" name="TextBox 12"/>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
        <p:nvSpPr>
          <p:cNvPr id="1048710" name="TextBox 13"/>
          <p:cNvSpPr txBox="1"/>
          <p:nvPr/>
        </p:nvSpPr>
        <p:spPr>
          <a:xfrm>
            <a:off x="7291326" y="4375278"/>
            <a:ext cx="475042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ReportLab</a:t>
            </a:r>
          </a:p>
        </p:txBody>
      </p:sp>
      <p:sp>
        <p:nvSpPr>
          <p:cNvPr id="1048711" name="TextBox 14"/>
          <p:cNvSpPr txBox="1"/>
          <p:nvPr/>
        </p:nvSpPr>
        <p:spPr>
          <a:xfrm>
            <a:off x="12325067" y="4375278"/>
            <a:ext cx="4750423"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Individual Student Report</a:t>
            </a:r>
          </a:p>
        </p:txBody>
      </p:sp>
      <p:sp>
        <p:nvSpPr>
          <p:cNvPr id="1048712" name="TextBox 15"/>
          <p:cNvSpPr txBox="1"/>
          <p:nvPr/>
        </p:nvSpPr>
        <p:spPr>
          <a:xfrm>
            <a:off x="1028700" y="5197584"/>
            <a:ext cx="4712543" cy="1842135"/>
          </a:xfrm>
          <a:prstGeom prst="rect">
            <a:avLst/>
          </a:prstGeom>
        </p:spPr>
        <p:txBody>
          <a:bodyPr lIns="0" tIns="0" rIns="0" bIns="0" rtlCol="0" anchor="t">
            <a:spAutoFit/>
          </a:bodyPr>
          <a:lstStyle/>
          <a:p>
            <a:pPr algn="l">
              <a:lnSpc>
                <a:spcPts val="2940"/>
              </a:lnSpc>
            </a:pPr>
            <a:r>
              <a:rPr lang="en-US" sz="2100">
                <a:solidFill>
                  <a:srgbClr val="000000"/>
                </a:solidFill>
                <a:latin typeface="Proxima Nova"/>
                <a:ea typeface="Proxima Nova"/>
                <a:cs typeface="Proxima Nova"/>
                <a:sym typeface="Proxima Nova"/>
              </a:rPr>
              <a:t>Users can generate and download personalized or all-in-one reports showing academic performance, prediction results, and improvement recommendations.</a:t>
            </a:r>
          </a:p>
        </p:txBody>
      </p:sp>
      <p:sp>
        <p:nvSpPr>
          <p:cNvPr id="1048713" name="TextBox 16"/>
          <p:cNvSpPr txBox="1"/>
          <p:nvPr/>
        </p:nvSpPr>
        <p:spPr>
          <a:xfrm>
            <a:off x="1028700" y="3936860"/>
            <a:ext cx="4712543" cy="1117600"/>
          </a:xfrm>
          <a:prstGeom prst="rect">
            <a:avLst/>
          </a:prstGeom>
        </p:spPr>
        <p:txBody>
          <a:bodyPr lIns="0" tIns="0" rIns="0" bIns="0" rtlCol="0" anchor="t">
            <a:spAutoFit/>
          </a:bodyPr>
          <a:lstStyle/>
          <a:p>
            <a:pPr algn="l">
              <a:lnSpc>
                <a:spcPts val="8800"/>
              </a:lnSpc>
            </a:pPr>
            <a:r>
              <a:rPr lang="en-US" sz="8000" b="1" spc="-400">
                <a:solidFill>
                  <a:srgbClr val="000000"/>
                </a:solidFill>
                <a:latin typeface="Proxima Nova Bold"/>
                <a:ea typeface="Proxima Nova Bold"/>
                <a:cs typeface="Proxima Nova Bold"/>
                <a:sym typeface="Proxima Nova Bold"/>
              </a:rPr>
              <a:t>Report</a:t>
            </a:r>
          </a:p>
        </p:txBody>
      </p:sp>
      <p:sp>
        <p:nvSpPr>
          <p:cNvPr id="1048714" name="TextBox 17"/>
          <p:cNvSpPr txBox="1"/>
          <p:nvPr/>
        </p:nvSpPr>
        <p:spPr>
          <a:xfrm>
            <a:off x="1028700" y="3593679"/>
            <a:ext cx="4712543" cy="280669"/>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GENERATION OF</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61" name="Group 2"/>
          <p:cNvGrpSpPr/>
          <p:nvPr/>
        </p:nvGrpSpPr>
        <p:grpSpPr>
          <a:xfrm>
            <a:off x="0" y="0"/>
            <a:ext cx="18288000" cy="10287000"/>
            <a:chOff x="0" y="0"/>
            <a:chExt cx="6186311" cy="3479800"/>
          </a:xfrm>
        </p:grpSpPr>
        <p:sp>
          <p:nvSpPr>
            <p:cNvPr id="1048715"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grpSp>
        <p:nvGrpSpPr>
          <p:cNvPr id="62" name="Group 4"/>
          <p:cNvGrpSpPr>
            <a:grpSpLocks noChangeAspect="1"/>
          </p:cNvGrpSpPr>
          <p:nvPr/>
        </p:nvGrpSpPr>
        <p:grpSpPr>
          <a:xfrm>
            <a:off x="7143807" y="1505314"/>
            <a:ext cx="3029394" cy="1704013"/>
            <a:chOff x="0" y="0"/>
            <a:chExt cx="11289030" cy="6350000"/>
          </a:xfrm>
        </p:grpSpPr>
        <p:sp>
          <p:nvSpPr>
            <p:cNvPr id="1048716" name="Freeform 5"/>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l="-8284" r="-8284"/>
              </a:stretch>
            </a:blipFill>
          </p:spPr>
        </p:sp>
      </p:grpSp>
      <p:grpSp>
        <p:nvGrpSpPr>
          <p:cNvPr id="63" name="Group 6"/>
          <p:cNvGrpSpPr>
            <a:grpSpLocks noChangeAspect="1"/>
          </p:cNvGrpSpPr>
          <p:nvPr/>
        </p:nvGrpSpPr>
        <p:grpSpPr>
          <a:xfrm>
            <a:off x="7143807" y="4291494"/>
            <a:ext cx="3029394" cy="1704013"/>
            <a:chOff x="0" y="0"/>
            <a:chExt cx="11289030" cy="6350000"/>
          </a:xfrm>
        </p:grpSpPr>
        <p:sp>
          <p:nvSpPr>
            <p:cNvPr id="104871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17610" b="-17610"/>
              </a:stretch>
            </a:blipFill>
          </p:spPr>
        </p:sp>
      </p:grpSp>
      <p:grpSp>
        <p:nvGrpSpPr>
          <p:cNvPr id="64" name="Group 8"/>
          <p:cNvGrpSpPr>
            <a:grpSpLocks noChangeAspect="1"/>
          </p:cNvGrpSpPr>
          <p:nvPr/>
        </p:nvGrpSpPr>
        <p:grpSpPr>
          <a:xfrm>
            <a:off x="7143807" y="6929022"/>
            <a:ext cx="3029394" cy="1704013"/>
            <a:chOff x="0" y="0"/>
            <a:chExt cx="11289030" cy="6350000"/>
          </a:xfrm>
        </p:grpSpPr>
        <p:sp>
          <p:nvSpPr>
            <p:cNvPr id="1048718"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t="-9228" b="-9228"/>
              </a:stretch>
            </a:blipFill>
          </p:spPr>
        </p:sp>
      </p:grpSp>
      <p:sp>
        <p:nvSpPr>
          <p:cNvPr id="1048719" name="Freeform 10"/>
          <p:cNvSpPr/>
          <p:nvPr/>
        </p:nvSpPr>
        <p:spPr>
          <a:xfrm>
            <a:off x="6891143" y="6365665"/>
            <a:ext cx="957678" cy="992412"/>
          </a:xfrm>
          <a:custGeom>
            <a:avLst/>
            <a:gdLst/>
            <a:ahLst/>
            <a:cxnLst/>
            <a:rect l="l" t="t" r="r" b="b"/>
            <a:pathLst>
              <a:path w="957678" h="992412">
                <a:moveTo>
                  <a:pt x="0" y="0"/>
                </a:moveTo>
                <a:lnTo>
                  <a:pt x="957678" y="0"/>
                </a:lnTo>
                <a:lnTo>
                  <a:pt x="957678" y="992412"/>
                </a:lnTo>
                <a:lnTo>
                  <a:pt x="0" y="992412"/>
                </a:lnTo>
                <a:lnTo>
                  <a:pt x="0" y="0"/>
                </a:lnTo>
                <a:close/>
              </a:path>
            </a:pathLst>
          </a:custGeom>
          <a:blipFill>
            <a:blip r:embed="rId5"/>
            <a:stretch>
              <a:fillRect/>
            </a:stretch>
          </a:blipFill>
        </p:spPr>
      </p:sp>
      <p:sp>
        <p:nvSpPr>
          <p:cNvPr id="1048720" name="TextBox 11"/>
          <p:cNvSpPr txBox="1"/>
          <p:nvPr/>
        </p:nvSpPr>
        <p:spPr>
          <a:xfrm>
            <a:off x="10459288" y="1737883"/>
            <a:ext cx="6800012"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Forgot Password Functionality</a:t>
            </a:r>
          </a:p>
        </p:txBody>
      </p:sp>
      <p:sp>
        <p:nvSpPr>
          <p:cNvPr id="1048721" name="TextBox 12"/>
          <p:cNvSpPr txBox="1"/>
          <p:nvPr/>
        </p:nvSpPr>
        <p:spPr>
          <a:xfrm>
            <a:off x="10459288" y="1409589"/>
            <a:ext cx="2227473" cy="280669"/>
          </a:xfrm>
          <a:prstGeom prst="rect">
            <a:avLst/>
          </a:prstGeom>
        </p:spPr>
        <p:txBody>
          <a:bodyPr lIns="0" tIns="0" rIns="0" bIns="0" rtlCol="0" anchor="t">
            <a:spAutoFit/>
          </a:bodyPr>
          <a:lstStyle/>
          <a:p>
            <a:pPr algn="just">
              <a:lnSpc>
                <a:spcPts val="2380"/>
              </a:lnSpc>
            </a:pPr>
            <a:r>
              <a:rPr lang="en-US" sz="1700" spc="85">
                <a:solidFill>
                  <a:srgbClr val="FF009D"/>
                </a:solidFill>
                <a:latin typeface="Proxima Nova"/>
                <a:ea typeface="Proxima Nova"/>
                <a:cs typeface="Proxima Nova"/>
                <a:sym typeface="Proxima Nova"/>
              </a:rPr>
              <a:t>01</a:t>
            </a:r>
          </a:p>
        </p:txBody>
      </p:sp>
      <p:sp>
        <p:nvSpPr>
          <p:cNvPr id="1048722" name="TextBox 13"/>
          <p:cNvSpPr txBox="1"/>
          <p:nvPr/>
        </p:nvSpPr>
        <p:spPr>
          <a:xfrm>
            <a:off x="10459288" y="4524062"/>
            <a:ext cx="6800012"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OTP</a:t>
            </a:r>
          </a:p>
        </p:txBody>
      </p:sp>
      <p:sp>
        <p:nvSpPr>
          <p:cNvPr id="1048723" name="TextBox 14"/>
          <p:cNvSpPr txBox="1"/>
          <p:nvPr/>
        </p:nvSpPr>
        <p:spPr>
          <a:xfrm>
            <a:off x="10459288" y="4970467"/>
            <a:ext cx="6800012" cy="727710"/>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By Requesting For Updating Password User will receive a 6-digit random number</a:t>
            </a:r>
          </a:p>
        </p:txBody>
      </p:sp>
      <p:sp>
        <p:nvSpPr>
          <p:cNvPr id="1048724" name="TextBox 15"/>
          <p:cNvSpPr txBox="1"/>
          <p:nvPr/>
        </p:nvSpPr>
        <p:spPr>
          <a:xfrm>
            <a:off x="10459288" y="4195768"/>
            <a:ext cx="2227473" cy="280669"/>
          </a:xfrm>
          <a:prstGeom prst="rect">
            <a:avLst/>
          </a:prstGeom>
        </p:spPr>
        <p:txBody>
          <a:bodyPr lIns="0" tIns="0" rIns="0" bIns="0" rtlCol="0" anchor="t">
            <a:spAutoFit/>
          </a:bodyPr>
          <a:lstStyle/>
          <a:p>
            <a:pPr algn="just">
              <a:lnSpc>
                <a:spcPts val="2380"/>
              </a:lnSpc>
            </a:pPr>
            <a:r>
              <a:rPr lang="en-US" sz="1700" spc="85">
                <a:solidFill>
                  <a:srgbClr val="FF009D"/>
                </a:solidFill>
                <a:latin typeface="Proxima Nova"/>
                <a:ea typeface="Proxima Nova"/>
                <a:cs typeface="Proxima Nova"/>
                <a:sym typeface="Proxima Nova"/>
              </a:rPr>
              <a:t>02</a:t>
            </a:r>
          </a:p>
        </p:txBody>
      </p:sp>
      <p:sp>
        <p:nvSpPr>
          <p:cNvPr id="1048725" name="TextBox 16"/>
          <p:cNvSpPr txBox="1"/>
          <p:nvPr/>
        </p:nvSpPr>
        <p:spPr>
          <a:xfrm>
            <a:off x="10459288" y="7161590"/>
            <a:ext cx="6800012" cy="389254"/>
          </a:xfrm>
          <a:prstGeom prst="rect">
            <a:avLst/>
          </a:prstGeom>
        </p:spPr>
        <p:txBody>
          <a:bodyPr lIns="0" tIns="0" rIns="0" bIns="0" rtlCol="0" anchor="t">
            <a:spAutoFit/>
          </a:bodyPr>
          <a:lstStyle/>
          <a:p>
            <a:pPr algn="l">
              <a:lnSpc>
                <a:spcPts val="3220"/>
              </a:lnSpc>
            </a:pPr>
            <a:r>
              <a:rPr lang="en-US" sz="2300" b="1" spc="-46">
                <a:solidFill>
                  <a:srgbClr val="000000"/>
                </a:solidFill>
                <a:latin typeface="Proxima Nova Bold"/>
                <a:ea typeface="Proxima Nova Bold"/>
                <a:cs typeface="Proxima Nova Bold"/>
                <a:sym typeface="Proxima Nova Bold"/>
              </a:rPr>
              <a:t>OTP Expiry Time Duration</a:t>
            </a:r>
          </a:p>
        </p:txBody>
      </p:sp>
      <p:sp>
        <p:nvSpPr>
          <p:cNvPr id="1048726" name="TextBox 17"/>
          <p:cNvSpPr txBox="1"/>
          <p:nvPr/>
        </p:nvSpPr>
        <p:spPr>
          <a:xfrm>
            <a:off x="10459288" y="7607995"/>
            <a:ext cx="6800012" cy="356235"/>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Requested OTP can only be Active For 1 hr</a:t>
            </a:r>
          </a:p>
        </p:txBody>
      </p:sp>
      <p:sp>
        <p:nvSpPr>
          <p:cNvPr id="1048727" name="TextBox 18"/>
          <p:cNvSpPr txBox="1"/>
          <p:nvPr/>
        </p:nvSpPr>
        <p:spPr>
          <a:xfrm>
            <a:off x="10459288" y="6833296"/>
            <a:ext cx="2227473" cy="280669"/>
          </a:xfrm>
          <a:prstGeom prst="rect">
            <a:avLst/>
          </a:prstGeom>
        </p:spPr>
        <p:txBody>
          <a:bodyPr lIns="0" tIns="0" rIns="0" bIns="0" rtlCol="0" anchor="t">
            <a:spAutoFit/>
          </a:bodyPr>
          <a:lstStyle/>
          <a:p>
            <a:pPr algn="just">
              <a:lnSpc>
                <a:spcPts val="2380"/>
              </a:lnSpc>
            </a:pPr>
            <a:r>
              <a:rPr lang="en-US" sz="1700" spc="85">
                <a:solidFill>
                  <a:srgbClr val="FF009D"/>
                </a:solidFill>
                <a:latin typeface="Proxima Nova"/>
                <a:ea typeface="Proxima Nova"/>
                <a:cs typeface="Proxima Nova"/>
                <a:sym typeface="Proxima Nova"/>
              </a:rPr>
              <a:t>03</a:t>
            </a:r>
          </a:p>
        </p:txBody>
      </p:sp>
      <p:sp>
        <p:nvSpPr>
          <p:cNvPr id="1048728" name="TextBox 19"/>
          <p:cNvSpPr txBox="1"/>
          <p:nvPr/>
        </p:nvSpPr>
        <p:spPr>
          <a:xfrm>
            <a:off x="1028700" y="5197584"/>
            <a:ext cx="4712543" cy="356235"/>
          </a:xfrm>
          <a:prstGeom prst="rect">
            <a:avLst/>
          </a:prstGeom>
        </p:spPr>
        <p:txBody>
          <a:bodyPr lIns="0" tIns="0" rIns="0" bIns="0" rtlCol="0" anchor="t">
            <a:spAutoFit/>
          </a:bodyPr>
          <a:lstStyle/>
          <a:p>
            <a:pPr algn="l">
              <a:lnSpc>
                <a:spcPts val="2940"/>
              </a:lnSpc>
            </a:pPr>
            <a:r>
              <a:rPr lang="en-US" sz="2100">
                <a:solidFill>
                  <a:srgbClr val="000000"/>
                </a:solidFill>
                <a:latin typeface="Proxima Nova"/>
                <a:ea typeface="Proxima Nova"/>
                <a:cs typeface="Proxima Nova"/>
                <a:sym typeface="Proxima Nova"/>
              </a:rPr>
              <a:t>Email Verification</a:t>
            </a:r>
          </a:p>
        </p:txBody>
      </p:sp>
      <p:sp>
        <p:nvSpPr>
          <p:cNvPr id="1048729" name="TextBox 20"/>
          <p:cNvSpPr txBox="1"/>
          <p:nvPr/>
        </p:nvSpPr>
        <p:spPr>
          <a:xfrm>
            <a:off x="1028700" y="3936860"/>
            <a:ext cx="4712543" cy="1117600"/>
          </a:xfrm>
          <a:prstGeom prst="rect">
            <a:avLst/>
          </a:prstGeom>
        </p:spPr>
        <p:txBody>
          <a:bodyPr lIns="0" tIns="0" rIns="0" bIns="0" rtlCol="0" anchor="t">
            <a:spAutoFit/>
          </a:bodyPr>
          <a:lstStyle/>
          <a:p>
            <a:pPr algn="l">
              <a:lnSpc>
                <a:spcPts val="8800"/>
              </a:lnSpc>
            </a:pPr>
            <a:r>
              <a:rPr lang="en-US" sz="8000" b="1" spc="-400">
                <a:solidFill>
                  <a:srgbClr val="000000"/>
                </a:solidFill>
                <a:latin typeface="Proxima Nova Bold"/>
                <a:ea typeface="Proxima Nova Bold"/>
                <a:cs typeface="Proxima Nova Bold"/>
                <a:sym typeface="Proxima Nova Bold"/>
              </a:rPr>
              <a:t>OTP-based </a:t>
            </a:r>
          </a:p>
        </p:txBody>
      </p:sp>
      <p:sp>
        <p:nvSpPr>
          <p:cNvPr id="1048730" name="TextBox 21"/>
          <p:cNvSpPr txBox="1"/>
          <p:nvPr/>
        </p:nvSpPr>
        <p:spPr>
          <a:xfrm>
            <a:off x="1028700" y="3593679"/>
            <a:ext cx="4712543" cy="280669"/>
          </a:xfrm>
          <a:prstGeom prst="rect">
            <a:avLst/>
          </a:prstGeom>
        </p:spPr>
        <p:txBody>
          <a:bodyPr lIns="0" tIns="0" rIns="0" bIns="0" rtlCol="0" anchor="t">
            <a:spAutoFit/>
          </a:bodyPr>
          <a:lstStyle/>
          <a:p>
            <a:pPr algn="just">
              <a:lnSpc>
                <a:spcPts val="2380"/>
              </a:lnSpc>
            </a:pPr>
            <a:r>
              <a:rPr lang="en-US" sz="1700" b="1" spc="85">
                <a:solidFill>
                  <a:srgbClr val="FF009D"/>
                </a:solidFill>
                <a:latin typeface="Proxima Nova Bold"/>
                <a:ea typeface="Proxima Nova Bold"/>
                <a:cs typeface="Proxima Nova Bold"/>
                <a:sym typeface="Proxima Nova Bold"/>
              </a:rPr>
              <a:t>INTRODUCTION TO</a:t>
            </a:r>
          </a:p>
        </p:txBody>
      </p:sp>
      <p:sp>
        <p:nvSpPr>
          <p:cNvPr id="1048731" name="TextBox 22"/>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
        <p:nvSpPr>
          <p:cNvPr id="1048732" name="TextBox 23"/>
          <p:cNvSpPr txBox="1"/>
          <p:nvPr/>
        </p:nvSpPr>
        <p:spPr>
          <a:xfrm>
            <a:off x="10459288" y="2184287"/>
            <a:ext cx="6800012" cy="727710"/>
          </a:xfrm>
          <a:prstGeom prst="rect">
            <a:avLst/>
          </a:prstGeom>
        </p:spPr>
        <p:txBody>
          <a:bodyPr lIns="0" tIns="0" rIns="0" bIns="0" rtlCol="0" anchor="t">
            <a:spAutoFit/>
          </a:bodyPr>
          <a:lstStyle/>
          <a:p>
            <a:pPr algn="l">
              <a:lnSpc>
                <a:spcPts val="2940"/>
              </a:lnSpc>
            </a:pPr>
            <a:r>
              <a:rPr lang="en-US" sz="2100">
                <a:solidFill>
                  <a:srgbClr val="545454"/>
                </a:solidFill>
                <a:latin typeface="Proxima Nova"/>
                <a:ea typeface="Proxima Nova"/>
                <a:cs typeface="Proxima Nova"/>
                <a:sym typeface="Proxima Nova"/>
              </a:rPr>
              <a:t>In Case of Forgetting Password User Can Request For Password Updation Facility.</a:t>
            </a:r>
          </a:p>
        </p:txBody>
      </p:sp>
    </p:spTree>
  </p:cSld>
  <p:clrMapOvr>
    <a:masterClrMapping/>
  </p:clrMapOvr>
  <mc:AlternateContent xmlns:mc="http://schemas.openxmlformats.org/markup-compatibility/2006" xmlns:p14="http://schemas.microsoft.com/office/powerpoint/2010/main">
    <mc:Choice Requires="p14">
      <p:transition spd="slow" p14:dur="1600">
        <p14:prism dir="r"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grpSp>
        <p:nvGrpSpPr>
          <p:cNvPr id="66" name="Group 2"/>
          <p:cNvGrpSpPr/>
          <p:nvPr/>
        </p:nvGrpSpPr>
        <p:grpSpPr>
          <a:xfrm>
            <a:off x="0" y="0"/>
            <a:ext cx="18288000" cy="10287000"/>
            <a:chOff x="0" y="0"/>
            <a:chExt cx="6186311" cy="3479800"/>
          </a:xfrm>
        </p:grpSpPr>
        <p:sp>
          <p:nvSpPr>
            <p:cNvPr id="1048733" name="Freeform 3"/>
            <p:cNvSpPr/>
            <p:nvPr/>
          </p:nvSpPr>
          <p:spPr>
            <a:xfrm>
              <a:off x="0" y="0"/>
              <a:ext cx="6186311" cy="3479800"/>
            </a:xfrm>
            <a:custGeom>
              <a:avLst/>
              <a:gdLst/>
              <a:ahLst/>
              <a:cxnLst/>
              <a:rect l="l" t="t" r="r" b="b"/>
              <a:pathLst>
                <a:path w="6186311" h="3479800">
                  <a:moveTo>
                    <a:pt x="0" y="0"/>
                  </a:moveTo>
                  <a:lnTo>
                    <a:pt x="0" y="3479800"/>
                  </a:lnTo>
                  <a:lnTo>
                    <a:pt x="6186311" y="3479800"/>
                  </a:lnTo>
                  <a:lnTo>
                    <a:pt x="6186311" y="0"/>
                  </a:lnTo>
                  <a:lnTo>
                    <a:pt x="0" y="0"/>
                  </a:lnTo>
                  <a:close/>
                  <a:moveTo>
                    <a:pt x="6125351" y="3418840"/>
                  </a:moveTo>
                  <a:lnTo>
                    <a:pt x="59690" y="3418840"/>
                  </a:lnTo>
                  <a:lnTo>
                    <a:pt x="59690" y="59690"/>
                  </a:lnTo>
                  <a:lnTo>
                    <a:pt x="6125351" y="59690"/>
                  </a:lnTo>
                  <a:lnTo>
                    <a:pt x="6125351" y="3418840"/>
                  </a:lnTo>
                  <a:close/>
                </a:path>
              </a:pathLst>
            </a:custGeom>
            <a:solidFill>
              <a:srgbClr val="FDFDFD"/>
            </a:solidFill>
          </p:spPr>
        </p:sp>
      </p:grpSp>
      <p:sp>
        <p:nvSpPr>
          <p:cNvPr id="1048734" name="TextBox 4"/>
          <p:cNvSpPr txBox="1"/>
          <p:nvPr/>
        </p:nvSpPr>
        <p:spPr>
          <a:xfrm>
            <a:off x="2495919" y="4069397"/>
            <a:ext cx="13296163" cy="838200"/>
          </a:xfrm>
          <a:prstGeom prst="rect">
            <a:avLst/>
          </a:prstGeom>
        </p:spPr>
        <p:txBody>
          <a:bodyPr lIns="0" tIns="0" rIns="0" bIns="0" rtlCol="0" anchor="t">
            <a:spAutoFit/>
          </a:bodyPr>
          <a:lstStyle/>
          <a:p>
            <a:pPr algn="ctr">
              <a:lnSpc>
                <a:spcPts val="6600"/>
              </a:lnSpc>
            </a:pPr>
            <a:r>
              <a:rPr lang="en-US" sz="6000" b="1" spc="-150">
                <a:solidFill>
                  <a:srgbClr val="000000"/>
                </a:solidFill>
                <a:latin typeface="Proxima Nova Bold"/>
                <a:ea typeface="Proxima Nova Bold"/>
                <a:cs typeface="Proxima Nova Bold"/>
                <a:sym typeface="Proxima Nova Bold"/>
              </a:rPr>
              <a:t>Notable Features</a:t>
            </a:r>
          </a:p>
        </p:txBody>
      </p:sp>
      <p:sp>
        <p:nvSpPr>
          <p:cNvPr id="1048735" name="TextBox 5"/>
          <p:cNvSpPr txBox="1"/>
          <p:nvPr/>
        </p:nvSpPr>
        <p:spPr>
          <a:xfrm>
            <a:off x="3711518" y="3645853"/>
            <a:ext cx="10864964" cy="280669"/>
          </a:xfrm>
          <a:prstGeom prst="rect">
            <a:avLst/>
          </a:prstGeom>
        </p:spPr>
        <p:txBody>
          <a:bodyPr lIns="0" tIns="0" rIns="0" bIns="0" rtlCol="0" anchor="t">
            <a:spAutoFit/>
          </a:bodyPr>
          <a:lstStyle/>
          <a:p>
            <a:pPr algn="ctr">
              <a:lnSpc>
                <a:spcPts val="2380"/>
              </a:lnSpc>
            </a:pPr>
            <a:r>
              <a:rPr lang="en-US" sz="1700" b="1" spc="85">
                <a:solidFill>
                  <a:srgbClr val="FF009D"/>
                </a:solidFill>
                <a:latin typeface="Proxima Nova Bold"/>
                <a:ea typeface="Proxima Nova Bold"/>
                <a:cs typeface="Proxima Nova Bold"/>
                <a:sym typeface="Proxima Nova Bold"/>
              </a:rPr>
              <a:t>OTHER</a:t>
            </a:r>
          </a:p>
        </p:txBody>
      </p:sp>
      <p:sp>
        <p:nvSpPr>
          <p:cNvPr id="1048736" name="TextBox 6"/>
          <p:cNvSpPr txBox="1"/>
          <p:nvPr/>
        </p:nvSpPr>
        <p:spPr>
          <a:xfrm>
            <a:off x="15875034" y="9223410"/>
            <a:ext cx="1384266" cy="280669"/>
          </a:xfrm>
          <a:prstGeom prst="rect">
            <a:avLst/>
          </a:prstGeom>
        </p:spPr>
        <p:txBody>
          <a:bodyPr lIns="0" tIns="0" rIns="0" bIns="0" rtlCol="0" anchor="t">
            <a:spAutoFit/>
          </a:bodyPr>
          <a:lstStyle/>
          <a:p>
            <a:pPr marL="0" lvl="0" indent="0" algn="r">
              <a:lnSpc>
                <a:spcPts val="2380"/>
              </a:lnSpc>
              <a:spcBef>
                <a:spcPct val="0"/>
              </a:spcBef>
            </a:pPr>
            <a:r>
              <a:rPr lang="en-US" sz="1700" b="1" u="none" spc="85">
                <a:solidFill>
                  <a:srgbClr val="FF009D"/>
                </a:solidFill>
                <a:latin typeface="Proxima Nova Bold"/>
                <a:ea typeface="Proxima Nova Bold"/>
                <a:cs typeface="Proxima Nova Bold"/>
                <a:sym typeface="Proxima Nova Bold"/>
              </a:rPr>
              <a:t>NEXT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595</Words>
  <Application>Microsoft Office PowerPoint</Application>
  <PresentationFormat>Custom</PresentationFormat>
  <Paragraphs>144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Proxima Nova Bold</vt:lpstr>
      <vt:lpstr>Calibri</vt:lpstr>
      <vt:lpstr>Orator Std</vt:lpstr>
      <vt:lpstr>Proxima Nova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Clean and Modern Website Project Launch Presentation With Mockups</dc:title>
  <dc:creator>23106RN0DA</dc:creator>
  <cp:lastModifiedBy>asp</cp:lastModifiedBy>
  <cp:revision>2</cp:revision>
  <dcterms:created xsi:type="dcterms:W3CDTF">2006-08-15T14:00:00Z</dcterms:created>
  <dcterms:modified xsi:type="dcterms:W3CDTF">2025-07-11T13:00:19Z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6c23a4bf59134825b14d5981743e1b4c</vt:lpwstr>
  </property>
</Properties>
</file>