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2"/>
  </p:notesMasterIdLst>
  <p:sldIdLst>
    <p:sldId id="256" r:id="rId2"/>
    <p:sldId id="263" r:id="rId3"/>
    <p:sldId id="257" r:id="rId4"/>
    <p:sldId id="281" r:id="rId5"/>
    <p:sldId id="285" r:id="rId6"/>
    <p:sldId id="286" r:id="rId7"/>
    <p:sldId id="258" r:id="rId8"/>
    <p:sldId id="259" r:id="rId9"/>
    <p:sldId id="278" r:id="rId10"/>
    <p:sldId id="274" r:id="rId11"/>
    <p:sldId id="275" r:id="rId12"/>
    <p:sldId id="276" r:id="rId13"/>
    <p:sldId id="277" r:id="rId14"/>
    <p:sldId id="261" r:id="rId15"/>
    <p:sldId id="262" r:id="rId16"/>
    <p:sldId id="269" r:id="rId17"/>
    <p:sldId id="264" r:id="rId18"/>
    <p:sldId id="265" r:id="rId19"/>
    <p:sldId id="28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89381" autoAdjust="0"/>
  </p:normalViewPr>
  <p:slideViewPr>
    <p:cSldViewPr>
      <p:cViewPr varScale="1">
        <p:scale>
          <a:sx n="82" d="100"/>
          <a:sy n="82" d="100"/>
        </p:scale>
        <p:origin x="677"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0C2E1-49C1-4E9F-B765-795A32F9AFB9}" type="datetimeFigureOut">
              <a:rPr lang="en-US" smtClean="0"/>
              <a:pPr/>
              <a:t>3/31/2023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02821C-2D96-4270-AFB4-8E64E7451F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02821C-2D96-4270-AFB4-8E64E7451FB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42292" y="4321159"/>
            <a:ext cx="1860631"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564445" y="4529542"/>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29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939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
        <p:nvSpPr>
          <p:cNvPr id="14" name="TextBox 13"/>
          <p:cNvSpPr txBox="1"/>
          <p:nvPr/>
        </p:nvSpPr>
        <p:spPr>
          <a:xfrm>
            <a:off x="2411089" y="648005"/>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0892711" y="290530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053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220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887" y="5181600"/>
            <a:ext cx="891772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
        <p:nvSpPr>
          <p:cNvPr id="11" name="TextBox 10"/>
          <p:cNvSpPr txBox="1"/>
          <p:nvPr/>
        </p:nvSpPr>
        <p:spPr>
          <a:xfrm>
            <a:off x="2411089" y="648005"/>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10892711" y="290530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8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42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710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1380" y="627407"/>
            <a:ext cx="2208176"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301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764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83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681637" y="787784"/>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56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681637" y="787784"/>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44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3600" y="624110"/>
            <a:ext cx="8785600" cy="128089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58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10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7" y="446088"/>
            <a:ext cx="3506112"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176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0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26416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7228" y="285"/>
            <a:ext cx="2603029"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4384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3600" y="624110"/>
            <a:ext cx="8785600"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888" y="2133600"/>
            <a:ext cx="8789313"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3200" y="6135090"/>
            <a:ext cx="102184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smtClean="0"/>
              <a:pPr/>
              <a:t>3/31/2023</a:t>
            </a:fld>
            <a:endParaRPr lang="en-US" dirty="0"/>
          </a:p>
        </p:txBody>
      </p:sp>
      <p:sp>
        <p:nvSpPr>
          <p:cNvPr id="5" name="Footer Placeholder 4"/>
          <p:cNvSpPr>
            <a:spLocks noGrp="1"/>
          </p:cNvSpPr>
          <p:nvPr>
            <p:ph type="ftr" sz="quarter" idx="3"/>
          </p:nvPr>
        </p:nvSpPr>
        <p:spPr>
          <a:xfrm>
            <a:off x="2589887" y="6135810"/>
            <a:ext cx="762198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81637" y="787784"/>
            <a:ext cx="779971"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185163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D455-4730-D5A7-84E8-BD8A241405E2}"/>
              </a:ext>
            </a:extLst>
          </p:cNvPr>
          <p:cNvSpPr txBox="1">
            <a:spLocks noGrp="1"/>
          </p:cNvSpPr>
          <p:nvPr>
            <p:ph type="ctrTitle"/>
          </p:nvPr>
        </p:nvSpPr>
        <p:spPr>
          <a:xfrm>
            <a:off x="1738282" y="1214422"/>
            <a:ext cx="9001188" cy="1121873"/>
          </a:xfrm>
          <a:prstGeom prst="rect">
            <a:avLst/>
          </a:prstGeom>
        </p:spPr>
        <p:txBody>
          <a:bodyPr vert="horz" lIns="68580" tIns="34290" rIns="68580" bIns="3429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t>A Crop Pest Classification Model Using Deep Learning Techniques</a:t>
            </a:r>
            <a:endParaRPr lang="en-US" sz="4200" b="1" dirty="0"/>
          </a:p>
        </p:txBody>
      </p:sp>
      <p:sp>
        <p:nvSpPr>
          <p:cNvPr id="3" name="Subtitle 2">
            <a:extLst>
              <a:ext uri="{FF2B5EF4-FFF2-40B4-BE49-F238E27FC236}">
                <a16:creationId xmlns:a16="http://schemas.microsoft.com/office/drawing/2014/main" id="{3CE739F4-60C0-621D-E18F-7FD2AAF1968B}"/>
              </a:ext>
            </a:extLst>
          </p:cNvPr>
          <p:cNvSpPr>
            <a:spLocks noGrp="1"/>
          </p:cNvSpPr>
          <p:nvPr>
            <p:ph type="subTitle" idx="1"/>
          </p:nvPr>
        </p:nvSpPr>
        <p:spPr>
          <a:xfrm>
            <a:off x="2899319" y="3000372"/>
            <a:ext cx="6197078" cy="3116989"/>
          </a:xfrm>
        </p:spPr>
        <p:txBody>
          <a:bodyPr>
            <a:normAutofit fontScale="92500" lnSpcReduction="20000"/>
          </a:bodyPr>
          <a:lstStyle/>
          <a:p>
            <a:pPr lvl="0" algn="ctr">
              <a:spcBef>
                <a:spcPts val="0"/>
              </a:spcBef>
              <a:buClr>
                <a:srgbClr val="888888"/>
              </a:buClr>
              <a:buSzPts val="3200"/>
            </a:pPr>
            <a:r>
              <a:rPr lang="en-US" sz="1600" b="1" dirty="0">
                <a:solidFill>
                  <a:schemeClr val="tx1"/>
                </a:solidFill>
              </a:rPr>
              <a:t> </a:t>
            </a:r>
            <a:r>
              <a:rPr lang="en-US" sz="2000" b="1" dirty="0">
                <a:solidFill>
                  <a:schemeClr val="tx1"/>
                </a:solidFill>
              </a:rPr>
              <a:t>By </a:t>
            </a:r>
          </a:p>
          <a:p>
            <a:pPr lvl="0" algn="ctr">
              <a:spcBef>
                <a:spcPts val="640"/>
              </a:spcBef>
              <a:buClr>
                <a:srgbClr val="888888"/>
              </a:buClr>
              <a:buSzPts val="3200"/>
            </a:pPr>
            <a:r>
              <a:rPr lang="en-IN" sz="2000" b="1" dirty="0">
                <a:solidFill>
                  <a:schemeClr val="tx1"/>
                </a:solidFill>
              </a:rPr>
              <a:t>YUSRA YASAR M (MES21MCA-2060)</a:t>
            </a:r>
            <a:endParaRPr lang="en-US" sz="2000" b="1" dirty="0">
              <a:solidFill>
                <a:schemeClr val="tx1"/>
              </a:solidFill>
            </a:endParaRPr>
          </a:p>
          <a:p>
            <a:pPr lvl="0" algn="ctr">
              <a:lnSpc>
                <a:spcPct val="115000"/>
              </a:lnSpc>
              <a:spcBef>
                <a:spcPts val="0"/>
              </a:spcBef>
            </a:pPr>
            <a:endParaRPr lang="en-US" sz="2000" b="1" u="sng" dirty="0">
              <a:solidFill>
                <a:schemeClr val="tx1"/>
              </a:solidFill>
              <a:latin typeface="Arial"/>
              <a:ea typeface="Arial"/>
              <a:cs typeface="Arial"/>
              <a:sym typeface="Arial"/>
            </a:endParaRPr>
          </a:p>
          <a:p>
            <a:pPr lvl="0" algn="ctr">
              <a:lnSpc>
                <a:spcPct val="115000"/>
              </a:lnSpc>
              <a:spcBef>
                <a:spcPts val="0"/>
              </a:spcBef>
            </a:pPr>
            <a:endParaRPr lang="en-US" sz="2000" b="1" dirty="0">
              <a:solidFill>
                <a:schemeClr val="tx1"/>
              </a:solidFill>
            </a:endParaRPr>
          </a:p>
          <a:p>
            <a:pPr lvl="0" algn="ctr">
              <a:lnSpc>
                <a:spcPct val="115000"/>
              </a:lnSpc>
              <a:spcBef>
                <a:spcPts val="0"/>
              </a:spcBef>
            </a:pPr>
            <a:r>
              <a:rPr lang="en-US" sz="2000" b="1" dirty="0">
                <a:solidFill>
                  <a:schemeClr val="tx1"/>
                </a:solidFill>
              </a:rPr>
              <a:t>Product Owner</a:t>
            </a:r>
          </a:p>
          <a:p>
            <a:pPr lvl="0" algn="ctr">
              <a:lnSpc>
                <a:spcPct val="115000"/>
              </a:lnSpc>
              <a:spcBef>
                <a:spcPts val="0"/>
              </a:spcBef>
            </a:pPr>
            <a:r>
              <a:rPr lang="en-IN" sz="2000" b="1" dirty="0">
                <a:solidFill>
                  <a:schemeClr val="tx1"/>
                </a:solidFill>
              </a:rPr>
              <a:t>Nowshad CV</a:t>
            </a:r>
            <a:endParaRPr lang="en-US" sz="2000" b="1" dirty="0">
              <a:solidFill>
                <a:schemeClr val="tx1"/>
              </a:solidFill>
            </a:endParaRPr>
          </a:p>
          <a:p>
            <a:pPr lvl="0" algn="ctr">
              <a:lnSpc>
                <a:spcPct val="115000"/>
              </a:lnSpc>
              <a:spcBef>
                <a:spcPts val="0"/>
              </a:spcBef>
            </a:pPr>
            <a:r>
              <a:rPr lang="en-US" sz="2000" b="1" dirty="0">
                <a:solidFill>
                  <a:schemeClr val="tx1"/>
                </a:solidFill>
              </a:rPr>
              <a:t>Assistant Professor</a:t>
            </a:r>
          </a:p>
          <a:p>
            <a:pPr lvl="0" algn="ctr">
              <a:lnSpc>
                <a:spcPct val="115000"/>
              </a:lnSpc>
              <a:spcBef>
                <a:spcPts val="0"/>
              </a:spcBef>
            </a:pPr>
            <a:endParaRPr lang="en-US" sz="2000" b="1" dirty="0">
              <a:solidFill>
                <a:schemeClr val="tx1"/>
              </a:solidFill>
            </a:endParaRPr>
          </a:p>
          <a:p>
            <a:pPr lvl="0" algn="ctr">
              <a:lnSpc>
                <a:spcPct val="115000"/>
              </a:lnSpc>
              <a:spcBef>
                <a:spcPts val="0"/>
              </a:spcBef>
            </a:pPr>
            <a:r>
              <a:rPr lang="en-US" sz="2000" b="1" dirty="0">
                <a:solidFill>
                  <a:schemeClr val="tx1"/>
                </a:solidFill>
              </a:rPr>
              <a:t>Master of Computer Applications</a:t>
            </a:r>
          </a:p>
          <a:p>
            <a:pPr lvl="0" algn="ctr">
              <a:spcBef>
                <a:spcPts val="640"/>
              </a:spcBef>
              <a:buClr>
                <a:srgbClr val="888888"/>
              </a:buClr>
              <a:buSzPts val="3200"/>
            </a:pPr>
            <a:r>
              <a:rPr lang="en-US" sz="2000" b="1" dirty="0">
                <a:solidFill>
                  <a:schemeClr val="tx1"/>
                </a:solidFill>
              </a:rPr>
              <a:t>MES College Of Engineering ,Kuttippuram</a:t>
            </a:r>
          </a:p>
          <a:p>
            <a:pPr algn="ctr"/>
            <a:endParaRPr lang="en-US" sz="1600" b="1" dirty="0">
              <a:solidFill>
                <a:schemeClr val="tx1"/>
              </a:solidFill>
            </a:endParaRPr>
          </a:p>
        </p:txBody>
      </p:sp>
    </p:spTree>
    <p:extLst>
      <p:ext uri="{BB962C8B-B14F-4D97-AF65-F5344CB8AC3E}">
        <p14:creationId xmlns:p14="http://schemas.microsoft.com/office/powerpoint/2010/main" val="167427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6DB05-C485-281C-F050-65BAF5F461D9}"/>
              </a:ext>
            </a:extLst>
          </p:cNvPr>
          <p:cNvSpPr>
            <a:spLocks noGrp="1"/>
          </p:cNvSpPr>
          <p:nvPr>
            <p:ph type="title"/>
          </p:nvPr>
        </p:nvSpPr>
        <p:spPr/>
        <p:txBody>
          <a:bodyPr/>
          <a:lstStyle/>
          <a:p>
            <a:r>
              <a:rPr lang="en-IN" b="1" dirty="0"/>
              <a:t>Level:0</a:t>
            </a:r>
            <a:endParaRPr lang="en-IN" dirty="0"/>
          </a:p>
        </p:txBody>
      </p:sp>
      <p:sp>
        <p:nvSpPr>
          <p:cNvPr id="11" name="TextBox 10"/>
          <p:cNvSpPr txBox="1"/>
          <p:nvPr/>
        </p:nvSpPr>
        <p:spPr>
          <a:xfrm>
            <a:off x="2095472" y="6521729"/>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12" name="Picture 11" descr="download.jfif"/>
          <p:cNvPicPr>
            <a:picLocks noChangeAspect="1"/>
          </p:cNvPicPr>
          <p:nvPr/>
        </p:nvPicPr>
        <p:blipFill>
          <a:blip r:embed="rId2" cstate="print"/>
          <a:stretch>
            <a:fillRect/>
          </a:stretch>
        </p:blipFill>
        <p:spPr>
          <a:xfrm>
            <a:off x="1846745" y="6524060"/>
            <a:ext cx="248727" cy="274668"/>
          </a:xfrm>
          <a:prstGeom prst="rect">
            <a:avLst/>
          </a:prstGeom>
        </p:spPr>
      </p:pic>
      <p:sp>
        <p:nvSpPr>
          <p:cNvPr id="13" name="TextBox 12"/>
          <p:cNvSpPr txBox="1"/>
          <p:nvPr/>
        </p:nvSpPr>
        <p:spPr>
          <a:xfrm>
            <a:off x="10998068" y="6500834"/>
            <a:ext cx="444352" cy="369332"/>
          </a:xfrm>
          <a:prstGeom prst="rect">
            <a:avLst/>
          </a:prstGeom>
          <a:noFill/>
        </p:spPr>
        <p:txBody>
          <a:bodyPr wrap="none" rtlCol="0">
            <a:spAutoFit/>
          </a:bodyPr>
          <a:lstStyle/>
          <a:p>
            <a:r>
              <a:rPr lang="en-IN" b="1" dirty="0"/>
              <a:t>10</a:t>
            </a:r>
            <a:endParaRPr lang="en-US" b="1" dirty="0"/>
          </a:p>
        </p:txBody>
      </p:sp>
      <p:pic>
        <p:nvPicPr>
          <p:cNvPr id="7" name="Picture 6" descr="level 0.png"/>
          <p:cNvPicPr>
            <a:picLocks noChangeAspect="1"/>
          </p:cNvPicPr>
          <p:nvPr/>
        </p:nvPicPr>
        <p:blipFill>
          <a:blip r:embed="rId3"/>
          <a:stretch>
            <a:fillRect/>
          </a:stretch>
        </p:blipFill>
        <p:spPr>
          <a:xfrm>
            <a:off x="2738414" y="1643050"/>
            <a:ext cx="7429552" cy="3143272"/>
          </a:xfrm>
          <a:prstGeom prst="rect">
            <a:avLst/>
          </a:prstGeom>
        </p:spPr>
      </p:pic>
    </p:spTree>
    <p:extLst>
      <p:ext uri="{BB962C8B-B14F-4D97-AF65-F5344CB8AC3E}">
        <p14:creationId xmlns:p14="http://schemas.microsoft.com/office/powerpoint/2010/main" val="14005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6DB05-C485-281C-F050-65BAF5F461D9}"/>
              </a:ext>
            </a:extLst>
          </p:cNvPr>
          <p:cNvSpPr>
            <a:spLocks noGrp="1"/>
          </p:cNvSpPr>
          <p:nvPr>
            <p:ph type="title"/>
          </p:nvPr>
        </p:nvSpPr>
        <p:spPr/>
        <p:txBody>
          <a:bodyPr/>
          <a:lstStyle/>
          <a:p>
            <a:r>
              <a:rPr lang="en-IN" b="1" dirty="0"/>
              <a:t>Level:1</a:t>
            </a:r>
            <a:endParaRPr lang="en-IN" dirty="0"/>
          </a:p>
        </p:txBody>
      </p:sp>
      <p:sp>
        <p:nvSpPr>
          <p:cNvPr id="11" name="TextBox 10"/>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12" name="Picture 11"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3" name="TextBox 12"/>
          <p:cNvSpPr txBox="1"/>
          <p:nvPr/>
        </p:nvSpPr>
        <p:spPr>
          <a:xfrm>
            <a:off x="10998068" y="6488692"/>
            <a:ext cx="444352" cy="369332"/>
          </a:xfrm>
          <a:prstGeom prst="rect">
            <a:avLst/>
          </a:prstGeom>
          <a:noFill/>
        </p:spPr>
        <p:txBody>
          <a:bodyPr wrap="none" rtlCol="0">
            <a:spAutoFit/>
          </a:bodyPr>
          <a:lstStyle/>
          <a:p>
            <a:r>
              <a:rPr lang="en-IN" b="1" dirty="0"/>
              <a:t>11</a:t>
            </a:r>
            <a:endParaRPr lang="en-US" b="1" dirty="0"/>
          </a:p>
        </p:txBody>
      </p:sp>
      <p:pic>
        <p:nvPicPr>
          <p:cNvPr id="10" name="Picture 9">
            <a:extLst>
              <a:ext uri="{FF2B5EF4-FFF2-40B4-BE49-F238E27FC236}">
                <a16:creationId xmlns:a16="http://schemas.microsoft.com/office/drawing/2014/main" id="{B7EE8C52-33D7-0120-110D-C812D7331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662" y="1647095"/>
            <a:ext cx="8016866" cy="4446199"/>
          </a:xfrm>
          <a:prstGeom prst="rect">
            <a:avLst/>
          </a:prstGeom>
        </p:spPr>
      </p:pic>
    </p:spTree>
    <p:extLst>
      <p:ext uri="{BB962C8B-B14F-4D97-AF65-F5344CB8AC3E}">
        <p14:creationId xmlns:p14="http://schemas.microsoft.com/office/powerpoint/2010/main" val="16511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6DB05-C485-281C-F050-65BAF5F461D9}"/>
              </a:ext>
            </a:extLst>
          </p:cNvPr>
          <p:cNvSpPr>
            <a:spLocks noGrp="1"/>
          </p:cNvSpPr>
          <p:nvPr>
            <p:ph type="title"/>
          </p:nvPr>
        </p:nvSpPr>
        <p:spPr/>
        <p:txBody>
          <a:bodyPr/>
          <a:lstStyle/>
          <a:p>
            <a:r>
              <a:rPr lang="en-IN" b="1" dirty="0"/>
              <a:t>Level:1</a:t>
            </a:r>
            <a:endParaRPr lang="en-IN" dirty="0"/>
          </a:p>
        </p:txBody>
      </p:sp>
      <p:sp>
        <p:nvSpPr>
          <p:cNvPr id="9" name="TextBox 8"/>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a:t>
            </a:r>
            <a:endParaRPr lang="en-US" sz="1200" dirty="0"/>
          </a:p>
        </p:txBody>
      </p:sp>
      <p:pic>
        <p:nvPicPr>
          <p:cNvPr id="10" name="Picture 9"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1" name="TextBox 10"/>
          <p:cNvSpPr txBox="1"/>
          <p:nvPr/>
        </p:nvSpPr>
        <p:spPr>
          <a:xfrm>
            <a:off x="10998068" y="6488692"/>
            <a:ext cx="444352" cy="369332"/>
          </a:xfrm>
          <a:prstGeom prst="rect">
            <a:avLst/>
          </a:prstGeom>
          <a:noFill/>
        </p:spPr>
        <p:txBody>
          <a:bodyPr wrap="none" rtlCol="0">
            <a:spAutoFit/>
          </a:bodyPr>
          <a:lstStyle/>
          <a:p>
            <a:r>
              <a:rPr lang="en-IN" b="1" dirty="0"/>
              <a:t>12</a:t>
            </a:r>
            <a:endParaRPr lang="en-US" b="1" dirty="0"/>
          </a:p>
        </p:txBody>
      </p:sp>
      <p:pic>
        <p:nvPicPr>
          <p:cNvPr id="3" name="Picture 2">
            <a:extLst>
              <a:ext uri="{FF2B5EF4-FFF2-40B4-BE49-F238E27FC236}">
                <a16:creationId xmlns:a16="http://schemas.microsoft.com/office/drawing/2014/main" id="{DF27D994-9570-9A30-20AD-593724A72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76" y="1432998"/>
            <a:ext cx="8253560" cy="4084234"/>
          </a:xfrm>
          <a:prstGeom prst="rect">
            <a:avLst/>
          </a:prstGeom>
        </p:spPr>
      </p:pic>
    </p:spTree>
    <p:extLst>
      <p:ext uri="{BB962C8B-B14F-4D97-AF65-F5344CB8AC3E}">
        <p14:creationId xmlns:p14="http://schemas.microsoft.com/office/powerpoint/2010/main" val="365449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6DB05-C485-281C-F050-65BAF5F461D9}"/>
              </a:ext>
            </a:extLst>
          </p:cNvPr>
          <p:cNvSpPr>
            <a:spLocks noGrp="1"/>
          </p:cNvSpPr>
          <p:nvPr>
            <p:ph type="title"/>
          </p:nvPr>
        </p:nvSpPr>
        <p:spPr/>
        <p:txBody>
          <a:bodyPr/>
          <a:lstStyle/>
          <a:p>
            <a:r>
              <a:rPr lang="en-IN" b="1" dirty="0"/>
              <a:t>Level:1</a:t>
            </a:r>
            <a:endParaRPr lang="en-IN" dirty="0"/>
          </a:p>
        </p:txBody>
      </p:sp>
      <p:sp>
        <p:nvSpPr>
          <p:cNvPr id="11" name="TextBox 10"/>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   </a:t>
            </a:r>
            <a:endParaRPr lang="en-US" sz="1200" dirty="0"/>
          </a:p>
        </p:txBody>
      </p:sp>
      <p:pic>
        <p:nvPicPr>
          <p:cNvPr id="12" name="Picture 11"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3" name="TextBox 12"/>
          <p:cNvSpPr txBox="1"/>
          <p:nvPr/>
        </p:nvSpPr>
        <p:spPr>
          <a:xfrm>
            <a:off x="10998068" y="6488692"/>
            <a:ext cx="444352" cy="369332"/>
          </a:xfrm>
          <a:prstGeom prst="rect">
            <a:avLst/>
          </a:prstGeom>
          <a:noFill/>
        </p:spPr>
        <p:txBody>
          <a:bodyPr wrap="none" rtlCol="0">
            <a:spAutoFit/>
          </a:bodyPr>
          <a:lstStyle/>
          <a:p>
            <a:r>
              <a:rPr lang="en-IN" b="1" dirty="0"/>
              <a:t>13</a:t>
            </a:r>
            <a:endParaRPr lang="en-US" b="1" dirty="0"/>
          </a:p>
        </p:txBody>
      </p:sp>
      <p:pic>
        <p:nvPicPr>
          <p:cNvPr id="6" name="Picture 5">
            <a:extLst>
              <a:ext uri="{FF2B5EF4-FFF2-40B4-BE49-F238E27FC236}">
                <a16:creationId xmlns:a16="http://schemas.microsoft.com/office/drawing/2014/main" id="{346A74BB-D05B-09DC-4A16-6FBF68737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1700808"/>
            <a:ext cx="8214436" cy="4714875"/>
          </a:xfrm>
          <a:prstGeom prst="rect">
            <a:avLst/>
          </a:prstGeom>
        </p:spPr>
      </p:pic>
    </p:spTree>
    <p:extLst>
      <p:ext uri="{BB962C8B-B14F-4D97-AF65-F5344CB8AC3E}">
        <p14:creationId xmlns:p14="http://schemas.microsoft.com/office/powerpoint/2010/main" val="38263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1979A29-8F78-A599-302F-D0691960C8C7}"/>
              </a:ext>
            </a:extLst>
          </p:cNvPr>
          <p:cNvSpPr>
            <a:spLocks noGrp="1"/>
          </p:cNvSpPr>
          <p:nvPr>
            <p:ph type="title"/>
          </p:nvPr>
        </p:nvSpPr>
        <p:spPr>
          <a:xfrm>
            <a:off x="2593603" y="714356"/>
            <a:ext cx="8002992" cy="1190644"/>
          </a:xfrm>
        </p:spPr>
        <p:txBody>
          <a:bodyPr/>
          <a:lstStyle/>
          <a:p>
            <a:pPr algn="ctr"/>
            <a:r>
              <a:rPr lang="en-IN" b="1" u="sng" dirty="0"/>
              <a:t>PRODUCT BACKLOG</a:t>
            </a:r>
            <a:endParaRPr lang="en-US" b="1" u="sng" dirty="0"/>
          </a:p>
        </p:txBody>
      </p:sp>
      <p:graphicFrame>
        <p:nvGraphicFramePr>
          <p:cNvPr id="10" name="Table 10">
            <a:extLst>
              <a:ext uri="{FF2B5EF4-FFF2-40B4-BE49-F238E27FC236}">
                <a16:creationId xmlns:a16="http://schemas.microsoft.com/office/drawing/2014/main" id="{9F0DF514-DDCF-837E-EC48-39C23698D16B}"/>
              </a:ext>
            </a:extLst>
          </p:cNvPr>
          <p:cNvGraphicFramePr>
            <a:graphicFrameLocks noGrp="1"/>
          </p:cNvGraphicFramePr>
          <p:nvPr>
            <p:ph idx="1"/>
            <p:extLst>
              <p:ext uri="{D42A27DB-BD31-4B8C-83A1-F6EECF244321}">
                <p14:modId xmlns:p14="http://schemas.microsoft.com/office/powerpoint/2010/main" val="141867839"/>
              </p:ext>
            </p:extLst>
          </p:nvPr>
        </p:nvGraphicFramePr>
        <p:xfrm>
          <a:off x="2666974" y="1994200"/>
          <a:ext cx="7715305" cy="3006437"/>
        </p:xfrm>
        <a:graphic>
          <a:graphicData uri="http://schemas.openxmlformats.org/drawingml/2006/table">
            <a:tbl>
              <a:tblPr firstRow="1" bandRow="1">
                <a:tableStyleId>{5C22544A-7EE6-4342-B048-85BDC9FD1C3A}</a:tableStyleId>
              </a:tblPr>
              <a:tblGrid>
                <a:gridCol w="1929796">
                  <a:extLst>
                    <a:ext uri="{9D8B030D-6E8A-4147-A177-3AD203B41FA5}">
                      <a16:colId xmlns:a16="http://schemas.microsoft.com/office/drawing/2014/main" val="438583179"/>
                    </a:ext>
                  </a:extLst>
                </a:gridCol>
                <a:gridCol w="2312943">
                  <a:extLst>
                    <a:ext uri="{9D8B030D-6E8A-4147-A177-3AD203B41FA5}">
                      <a16:colId xmlns:a16="http://schemas.microsoft.com/office/drawing/2014/main" val="486275452"/>
                    </a:ext>
                  </a:extLst>
                </a:gridCol>
                <a:gridCol w="1736283">
                  <a:extLst>
                    <a:ext uri="{9D8B030D-6E8A-4147-A177-3AD203B41FA5}">
                      <a16:colId xmlns:a16="http://schemas.microsoft.com/office/drawing/2014/main" val="2840659410"/>
                    </a:ext>
                  </a:extLst>
                </a:gridCol>
                <a:gridCol w="1736283">
                  <a:extLst>
                    <a:ext uri="{9D8B030D-6E8A-4147-A177-3AD203B41FA5}">
                      <a16:colId xmlns:a16="http://schemas.microsoft.com/office/drawing/2014/main" val="20003"/>
                    </a:ext>
                  </a:extLst>
                </a:gridCol>
              </a:tblGrid>
              <a:tr h="769309">
                <a:tc>
                  <a:txBody>
                    <a:bodyPr/>
                    <a:lstStyle/>
                    <a:p>
                      <a:pPr algn="ctr"/>
                      <a:r>
                        <a:rPr lang="en-IN" sz="2500" dirty="0"/>
                        <a:t>Id</a:t>
                      </a:r>
                      <a:endParaRPr lang="en-US" sz="2500" dirty="0"/>
                    </a:p>
                  </a:txBody>
                  <a:tcPr/>
                </a:tc>
                <a:tc>
                  <a:txBody>
                    <a:bodyPr/>
                    <a:lstStyle/>
                    <a:p>
                      <a:pPr algn="ctr"/>
                      <a:r>
                        <a:rPr lang="en-IN" sz="2500" dirty="0"/>
                        <a:t>Name</a:t>
                      </a:r>
                      <a:endParaRPr lang="en-US" sz="2500" dirty="0"/>
                    </a:p>
                  </a:txBody>
                  <a:tcPr/>
                </a:tc>
                <a:tc>
                  <a:txBody>
                    <a:bodyPr/>
                    <a:lstStyle/>
                    <a:p>
                      <a:pPr algn="ctr"/>
                      <a:r>
                        <a:rPr lang="en-IN" sz="2500" dirty="0"/>
                        <a:t>Priority</a:t>
                      </a:r>
                      <a:endParaRPr lang="en-US" sz="2500" dirty="0"/>
                    </a:p>
                  </a:txBody>
                  <a:tcPr/>
                </a:tc>
                <a:tc>
                  <a:txBody>
                    <a:bodyPr/>
                    <a:lstStyle/>
                    <a:p>
                      <a:pPr algn="ctr"/>
                      <a:r>
                        <a:rPr lang="en-IN" sz="2500" dirty="0"/>
                        <a:t>Status</a:t>
                      </a:r>
                      <a:endParaRPr lang="en-US" sz="2500" dirty="0"/>
                    </a:p>
                  </a:txBody>
                  <a:tcPr/>
                </a:tc>
                <a:extLst>
                  <a:ext uri="{0D108BD9-81ED-4DB2-BD59-A6C34878D82A}">
                    <a16:rowId xmlns:a16="http://schemas.microsoft.com/office/drawing/2014/main" val="604132159"/>
                  </a:ext>
                </a:extLst>
              </a:tr>
              <a:tr h="559282">
                <a:tc>
                  <a:txBody>
                    <a:bodyPr/>
                    <a:lstStyle/>
                    <a:p>
                      <a:pPr algn="ctr"/>
                      <a:r>
                        <a:rPr lang="en-IN" b="1" dirty="0"/>
                        <a:t>1</a:t>
                      </a:r>
                    </a:p>
                  </a:txBody>
                  <a:tcPr/>
                </a:tc>
                <a:tc>
                  <a:txBody>
                    <a:bodyPr/>
                    <a:lstStyle/>
                    <a:p>
                      <a:pPr algn="ctr"/>
                      <a:r>
                        <a:rPr lang="en-IN" b="1" dirty="0">
                          <a:solidFill>
                            <a:schemeClr val="tx1"/>
                          </a:solidFill>
                        </a:rPr>
                        <a:t>Registration </a:t>
                      </a:r>
                      <a:endParaRPr lang="en-US" b="1" dirty="0">
                        <a:solidFill>
                          <a:schemeClr val="tx1"/>
                        </a:solidFill>
                      </a:endParaRPr>
                    </a:p>
                  </a:txBody>
                  <a:tcPr/>
                </a:tc>
                <a:tc>
                  <a:txBody>
                    <a:bodyPr/>
                    <a:lstStyle/>
                    <a:p>
                      <a:pPr algn="ctr"/>
                      <a:r>
                        <a:rPr lang="en-IN" b="1" dirty="0">
                          <a:solidFill>
                            <a:schemeClr val="tx1"/>
                          </a:solidFill>
                        </a:rPr>
                        <a:t>High</a:t>
                      </a:r>
                      <a:endParaRPr lang="en-US" b="1" dirty="0">
                        <a:solidFill>
                          <a:schemeClr val="tx1"/>
                        </a:solidFill>
                      </a:endParaRPr>
                    </a:p>
                  </a:txBody>
                  <a:tcPr/>
                </a:tc>
                <a:tc>
                  <a:txBody>
                    <a:bodyPr/>
                    <a:lstStyle/>
                    <a:p>
                      <a:pPr algn="ctr"/>
                      <a:r>
                        <a:rPr lang="en-US" b="1" dirty="0">
                          <a:solidFill>
                            <a:schemeClr val="tx1"/>
                          </a:solidFill>
                        </a:rPr>
                        <a:t>Completed</a:t>
                      </a:r>
                    </a:p>
                  </a:txBody>
                  <a:tcPr/>
                </a:tc>
                <a:extLst>
                  <a:ext uri="{0D108BD9-81ED-4DB2-BD59-A6C34878D82A}">
                    <a16:rowId xmlns:a16="http://schemas.microsoft.com/office/drawing/2014/main" val="714239130"/>
                  </a:ext>
                </a:extLst>
              </a:tr>
              <a:tr h="559282">
                <a:tc>
                  <a:txBody>
                    <a:bodyPr/>
                    <a:lstStyle/>
                    <a:p>
                      <a:pPr algn="ctr"/>
                      <a:r>
                        <a:rPr lang="en-IN" b="1" dirty="0"/>
                        <a:t>2</a:t>
                      </a:r>
                      <a:endParaRPr lang="en-US" b="1" dirty="0"/>
                    </a:p>
                  </a:txBody>
                  <a:tcPr/>
                </a:tc>
                <a:tc>
                  <a:txBody>
                    <a:bodyPr/>
                    <a:lstStyle/>
                    <a:p>
                      <a:pPr algn="ctr"/>
                      <a:r>
                        <a:rPr lang="en-IN" b="1" dirty="0">
                          <a:solidFill>
                            <a:schemeClr val="tx1"/>
                          </a:solidFill>
                        </a:rPr>
                        <a:t>Login</a:t>
                      </a:r>
                      <a:endParaRPr lang="en-US" b="1" dirty="0">
                        <a:solidFill>
                          <a:schemeClr val="tx1"/>
                        </a:solidFill>
                      </a:endParaRPr>
                    </a:p>
                  </a:txBody>
                  <a:tcPr/>
                </a:tc>
                <a:tc>
                  <a:txBody>
                    <a:bodyPr/>
                    <a:lstStyle/>
                    <a:p>
                      <a:pPr algn="ctr"/>
                      <a:r>
                        <a:rPr lang="en-IN" b="1" dirty="0">
                          <a:solidFill>
                            <a:schemeClr val="tx1"/>
                          </a:solidFill>
                        </a:rPr>
                        <a:t>High</a:t>
                      </a:r>
                      <a:endParaRPr lang="en-US" b="1" dirty="0">
                        <a:solidFill>
                          <a:schemeClr val="tx1"/>
                        </a:solidFill>
                      </a:endParaRPr>
                    </a:p>
                  </a:txBody>
                  <a:tcPr/>
                </a:tc>
                <a:tc>
                  <a:txBody>
                    <a:bodyPr/>
                    <a:lstStyle/>
                    <a:p>
                      <a:pPr algn="ctr"/>
                      <a:r>
                        <a:rPr lang="en-US" b="1" dirty="0">
                          <a:solidFill>
                            <a:schemeClr val="tx1"/>
                          </a:solidFill>
                        </a:rPr>
                        <a:t>Completed</a:t>
                      </a:r>
                    </a:p>
                  </a:txBody>
                  <a:tcPr/>
                </a:tc>
                <a:extLst>
                  <a:ext uri="{0D108BD9-81ED-4DB2-BD59-A6C34878D82A}">
                    <a16:rowId xmlns:a16="http://schemas.microsoft.com/office/drawing/2014/main" val="3320921299"/>
                  </a:ext>
                </a:extLst>
              </a:tr>
              <a:tr h="559282">
                <a:tc>
                  <a:txBody>
                    <a:bodyPr/>
                    <a:lstStyle/>
                    <a:p>
                      <a:pPr algn="ctr"/>
                      <a:r>
                        <a:rPr lang="en-IN" b="1" dirty="0"/>
                        <a:t>3            </a:t>
                      </a:r>
                      <a:endParaRPr lang="en-US" b="1" dirty="0"/>
                    </a:p>
                  </a:txBody>
                  <a:tcPr/>
                </a:tc>
                <a:tc>
                  <a:txBody>
                    <a:bodyPr/>
                    <a:lstStyle/>
                    <a:p>
                      <a:pPr algn="ctr"/>
                      <a:r>
                        <a:rPr lang="en-IN" b="1" dirty="0">
                          <a:solidFill>
                            <a:schemeClr val="tx1"/>
                          </a:solidFill>
                        </a:rPr>
                        <a:t>Process</a:t>
                      </a:r>
                      <a:endParaRPr lang="en-US" b="1" dirty="0">
                        <a:solidFill>
                          <a:schemeClr val="tx1"/>
                        </a:solidFill>
                      </a:endParaRPr>
                    </a:p>
                  </a:txBody>
                  <a:tcPr/>
                </a:tc>
                <a:tc>
                  <a:txBody>
                    <a:bodyPr/>
                    <a:lstStyle/>
                    <a:p>
                      <a:pPr algn="ctr"/>
                      <a:r>
                        <a:rPr lang="en-IN" b="1" dirty="0">
                          <a:solidFill>
                            <a:schemeClr val="tx1"/>
                          </a:solidFill>
                        </a:rPr>
                        <a:t>High</a:t>
                      </a:r>
                      <a:endParaRPr lang="en-US" b="1" dirty="0">
                        <a:solidFill>
                          <a:schemeClr val="tx1"/>
                        </a:solidFill>
                      </a:endParaRPr>
                    </a:p>
                  </a:txBody>
                  <a:tcPr/>
                </a:tc>
                <a:tc>
                  <a:txBody>
                    <a:bodyPr/>
                    <a:lstStyle/>
                    <a:p>
                      <a:pPr algn="ctr"/>
                      <a:r>
                        <a:rPr lang="en-IN" b="1" dirty="0">
                          <a:solidFill>
                            <a:schemeClr val="tx1"/>
                          </a:solidFill>
                        </a:rPr>
                        <a:t>Planned</a:t>
                      </a:r>
                      <a:r>
                        <a:rPr lang="en-IN" b="1" baseline="0" dirty="0">
                          <a:solidFill>
                            <a:schemeClr val="tx1"/>
                          </a:solidFill>
                        </a:rPr>
                        <a:t> </a:t>
                      </a:r>
                      <a:endParaRPr lang="en-US" b="1" dirty="0">
                        <a:solidFill>
                          <a:schemeClr val="tx1"/>
                        </a:solidFill>
                      </a:endParaRPr>
                    </a:p>
                  </a:txBody>
                  <a:tcPr/>
                </a:tc>
                <a:extLst>
                  <a:ext uri="{0D108BD9-81ED-4DB2-BD59-A6C34878D82A}">
                    <a16:rowId xmlns:a16="http://schemas.microsoft.com/office/drawing/2014/main" val="988263905"/>
                  </a:ext>
                </a:extLst>
              </a:tr>
              <a:tr h="559282">
                <a:tc>
                  <a:txBody>
                    <a:bodyPr/>
                    <a:lstStyle/>
                    <a:p>
                      <a:pPr algn="ctr"/>
                      <a:r>
                        <a:rPr lang="en-IN" b="1" dirty="0"/>
                        <a:t>4</a:t>
                      </a:r>
                      <a:endParaRPr lang="en-US" b="1" dirty="0"/>
                    </a:p>
                  </a:txBody>
                  <a:tcPr/>
                </a:tc>
                <a:tc>
                  <a:txBody>
                    <a:bodyPr/>
                    <a:lstStyle/>
                    <a:p>
                      <a:pPr algn="ctr"/>
                      <a:r>
                        <a:rPr lang="en-IN" b="1" dirty="0">
                          <a:solidFill>
                            <a:schemeClr val="tx1"/>
                          </a:solidFill>
                        </a:rPr>
                        <a:t>Report</a:t>
                      </a:r>
                      <a:endParaRPr lang="en-US" b="1" dirty="0">
                        <a:solidFill>
                          <a:schemeClr val="tx1"/>
                        </a:solidFill>
                      </a:endParaRPr>
                    </a:p>
                  </a:txBody>
                  <a:tcPr/>
                </a:tc>
                <a:tc>
                  <a:txBody>
                    <a:bodyPr/>
                    <a:lstStyle/>
                    <a:p>
                      <a:pPr algn="ctr"/>
                      <a:r>
                        <a:rPr lang="en-IN" b="1" dirty="0">
                          <a:solidFill>
                            <a:schemeClr val="tx1"/>
                          </a:solidFill>
                        </a:rPr>
                        <a:t>Medium</a:t>
                      </a:r>
                      <a:endParaRPr lang="en-US" b="1" dirty="0">
                        <a:solidFill>
                          <a:schemeClr val="tx1"/>
                        </a:solidFill>
                      </a:endParaRPr>
                    </a:p>
                  </a:txBody>
                  <a:tcPr/>
                </a:tc>
                <a:tc>
                  <a:txBody>
                    <a:bodyPr/>
                    <a:lstStyle/>
                    <a:p>
                      <a:pPr algn="ctr"/>
                      <a:r>
                        <a:rPr lang="en-IN" b="1" dirty="0">
                          <a:solidFill>
                            <a:schemeClr val="tx1"/>
                          </a:solidFill>
                        </a:rPr>
                        <a:t>Planned</a:t>
                      </a:r>
                      <a:r>
                        <a:rPr lang="en-IN" b="1" baseline="0" dirty="0">
                          <a:solidFill>
                            <a:schemeClr val="tx1"/>
                          </a:solidFill>
                        </a:rPr>
                        <a:t> </a:t>
                      </a:r>
                      <a:endParaRPr lang="en-US" b="1" dirty="0">
                        <a:solidFill>
                          <a:schemeClr val="tx1"/>
                        </a:solidFill>
                      </a:endParaRPr>
                    </a:p>
                  </a:txBody>
                  <a:tcPr/>
                </a:tc>
                <a:extLst>
                  <a:ext uri="{0D108BD9-81ED-4DB2-BD59-A6C34878D82A}">
                    <a16:rowId xmlns:a16="http://schemas.microsoft.com/office/drawing/2014/main" val="4204174370"/>
                  </a:ext>
                </a:extLst>
              </a:tr>
            </a:tbl>
          </a:graphicData>
        </a:graphic>
      </p:graphicFrame>
      <p:sp>
        <p:nvSpPr>
          <p:cNvPr id="7" name="TextBox 6"/>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1" name="TextBox 10"/>
          <p:cNvSpPr txBox="1"/>
          <p:nvPr/>
        </p:nvSpPr>
        <p:spPr>
          <a:xfrm>
            <a:off x="10998068" y="6488692"/>
            <a:ext cx="444352" cy="369332"/>
          </a:xfrm>
          <a:prstGeom prst="rect">
            <a:avLst/>
          </a:prstGeom>
          <a:noFill/>
        </p:spPr>
        <p:txBody>
          <a:bodyPr wrap="none" rtlCol="0">
            <a:spAutoFit/>
          </a:bodyPr>
          <a:lstStyle/>
          <a:p>
            <a:r>
              <a:rPr lang="en-IN" b="1" dirty="0"/>
              <a:t>14</a:t>
            </a:r>
            <a:endParaRPr lang="en-US" b="1" dirty="0"/>
          </a:p>
        </p:txBody>
      </p:sp>
    </p:spTree>
    <p:extLst>
      <p:ext uri="{BB962C8B-B14F-4D97-AF65-F5344CB8AC3E}">
        <p14:creationId xmlns:p14="http://schemas.microsoft.com/office/powerpoint/2010/main" val="345715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7DAE-6E7E-9C1B-F4A3-63D4BA4A3061}"/>
              </a:ext>
            </a:extLst>
          </p:cNvPr>
          <p:cNvSpPr>
            <a:spLocks noGrp="1"/>
          </p:cNvSpPr>
          <p:nvPr>
            <p:ph type="title"/>
          </p:nvPr>
        </p:nvSpPr>
        <p:spPr>
          <a:xfrm>
            <a:off x="2593602" y="0"/>
            <a:ext cx="8785599" cy="1905000"/>
          </a:xfrm>
        </p:spPr>
        <p:txBody>
          <a:bodyPr/>
          <a:lstStyle/>
          <a:p>
            <a:pPr algn="ctr"/>
            <a:r>
              <a:rPr lang="en-IN" b="1" u="sng" dirty="0"/>
              <a:t>USER STORY</a:t>
            </a:r>
            <a:endParaRPr lang="en-US" b="1" u="sng" dirty="0"/>
          </a:p>
        </p:txBody>
      </p:sp>
      <p:graphicFrame>
        <p:nvGraphicFramePr>
          <p:cNvPr id="4" name="Table 4">
            <a:extLst>
              <a:ext uri="{FF2B5EF4-FFF2-40B4-BE49-F238E27FC236}">
                <a16:creationId xmlns:a16="http://schemas.microsoft.com/office/drawing/2014/main" id="{9CDDB2A3-7585-084F-5BBF-FEF2C08C8DB6}"/>
              </a:ext>
            </a:extLst>
          </p:cNvPr>
          <p:cNvGraphicFramePr>
            <a:graphicFrameLocks noGrp="1"/>
          </p:cNvGraphicFramePr>
          <p:nvPr>
            <p:ph idx="1"/>
            <p:extLst>
              <p:ext uri="{D42A27DB-BD31-4B8C-83A1-F6EECF244321}">
                <p14:modId xmlns:p14="http://schemas.microsoft.com/office/powerpoint/2010/main" val="2453208037"/>
              </p:ext>
            </p:extLst>
          </p:nvPr>
        </p:nvGraphicFramePr>
        <p:xfrm>
          <a:off x="2309784" y="785795"/>
          <a:ext cx="9358380" cy="5532120"/>
        </p:xfrm>
        <a:graphic>
          <a:graphicData uri="http://schemas.openxmlformats.org/drawingml/2006/table">
            <a:tbl>
              <a:tblPr firstRow="1" bandRow="1">
                <a:tableStyleId>{5C22544A-7EE6-4342-B048-85BDC9FD1C3A}</a:tableStyleId>
              </a:tblPr>
              <a:tblGrid>
                <a:gridCol w="2339595">
                  <a:extLst>
                    <a:ext uri="{9D8B030D-6E8A-4147-A177-3AD203B41FA5}">
                      <a16:colId xmlns:a16="http://schemas.microsoft.com/office/drawing/2014/main" val="95974096"/>
                    </a:ext>
                  </a:extLst>
                </a:gridCol>
                <a:gridCol w="2339595">
                  <a:extLst>
                    <a:ext uri="{9D8B030D-6E8A-4147-A177-3AD203B41FA5}">
                      <a16:colId xmlns:a16="http://schemas.microsoft.com/office/drawing/2014/main" val="3662920334"/>
                    </a:ext>
                  </a:extLst>
                </a:gridCol>
                <a:gridCol w="2107423">
                  <a:extLst>
                    <a:ext uri="{9D8B030D-6E8A-4147-A177-3AD203B41FA5}">
                      <a16:colId xmlns:a16="http://schemas.microsoft.com/office/drawing/2014/main" val="726843149"/>
                    </a:ext>
                  </a:extLst>
                </a:gridCol>
                <a:gridCol w="2571767">
                  <a:extLst>
                    <a:ext uri="{9D8B030D-6E8A-4147-A177-3AD203B41FA5}">
                      <a16:colId xmlns:a16="http://schemas.microsoft.com/office/drawing/2014/main" val="2382856930"/>
                    </a:ext>
                  </a:extLst>
                </a:gridCol>
              </a:tblGrid>
              <a:tr h="721077">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a16="http://schemas.microsoft.com/office/drawing/2014/main" val="4034950038"/>
                  </a:ext>
                </a:extLst>
              </a:tr>
              <a:tr h="508996">
                <a:tc>
                  <a:txBody>
                    <a:bodyPr/>
                    <a:lstStyle/>
                    <a:p>
                      <a:pPr marL="0" indent="0" algn="ctr">
                        <a:buFont typeface="Arial" panose="020B0604020202020204" pitchFamily="34" charset="0"/>
                        <a:buNone/>
                      </a:pPr>
                      <a:r>
                        <a:rPr lang="en-IN" sz="1500" b="1" dirty="0"/>
                        <a:t>1</a:t>
                      </a:r>
                      <a:endParaRPr lang="en-US" sz="1500" b="1" dirty="0"/>
                    </a:p>
                  </a:txBody>
                  <a:tcPr/>
                </a:tc>
                <a:tc>
                  <a:txBody>
                    <a:bodyPr/>
                    <a:lstStyle/>
                    <a:p>
                      <a:pPr algn="ctr"/>
                      <a:r>
                        <a:rPr lang="en-IN" sz="1500" dirty="0"/>
                        <a:t>Agriculture</a:t>
                      </a:r>
                      <a:r>
                        <a:rPr lang="en-IN" sz="1500" baseline="0" dirty="0"/>
                        <a:t> officer</a:t>
                      </a:r>
                      <a:endParaRPr lang="en-IN" sz="1500" dirty="0"/>
                    </a:p>
                  </a:txBody>
                  <a:tcPr/>
                </a:tc>
                <a:tc>
                  <a:txBody>
                    <a:bodyPr/>
                    <a:lstStyle/>
                    <a:p>
                      <a:pPr algn="ctr"/>
                      <a:r>
                        <a:rPr lang="en-IN" sz="1500" dirty="0"/>
                        <a:t>Login</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Access the System</a:t>
                      </a:r>
                    </a:p>
                    <a:p>
                      <a:pPr algn="ctr"/>
                      <a:endParaRPr lang="en-US" sz="1500" dirty="0"/>
                    </a:p>
                  </a:txBody>
                  <a:tcPr/>
                </a:tc>
                <a:extLst>
                  <a:ext uri="{0D108BD9-81ED-4DB2-BD59-A6C34878D82A}">
                    <a16:rowId xmlns:a16="http://schemas.microsoft.com/office/drawing/2014/main" val="4040729667"/>
                  </a:ext>
                </a:extLst>
              </a:tr>
              <a:tr h="296914">
                <a:tc>
                  <a:txBody>
                    <a:bodyPr/>
                    <a:lstStyle/>
                    <a:p>
                      <a:pPr algn="ctr"/>
                      <a:r>
                        <a:rPr lang="en-IN" sz="1500" b="1" dirty="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txBody>
                  <a:tcPr/>
                </a:tc>
                <a:tc>
                  <a:txBody>
                    <a:bodyPr/>
                    <a:lstStyle/>
                    <a:p>
                      <a:pPr algn="ctr"/>
                      <a:r>
                        <a:rPr lang="en-IN" sz="1500" dirty="0"/>
                        <a:t>Verify farmer</a:t>
                      </a:r>
                      <a:r>
                        <a:rPr lang="en-IN" sz="1500" baseline="0" dirty="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Verify farmer</a:t>
                      </a:r>
                      <a:r>
                        <a:rPr lang="en-IN" sz="1500" baseline="0" dirty="0"/>
                        <a:t> </a:t>
                      </a:r>
                      <a:endParaRPr lang="en-US" sz="1500" dirty="0"/>
                    </a:p>
                  </a:txBody>
                  <a:tcPr/>
                </a:tc>
                <a:extLst>
                  <a:ext uri="{0D108BD9-81ED-4DB2-BD59-A6C34878D82A}">
                    <a16:rowId xmlns:a16="http://schemas.microsoft.com/office/drawing/2014/main" val="10002"/>
                  </a:ext>
                </a:extLst>
              </a:tr>
              <a:tr h="296914">
                <a:tc>
                  <a:txBody>
                    <a:bodyPr/>
                    <a:lstStyle/>
                    <a:p>
                      <a:pPr algn="ctr"/>
                      <a:r>
                        <a:rPr lang="en-IN" sz="1500" b="1" dirty="0"/>
                        <a:t>3</a:t>
                      </a:r>
                      <a:endParaRPr lang="en-US" sz="1500" b="1" dirty="0"/>
                    </a:p>
                  </a:txBody>
                  <a:tcPr/>
                </a:tc>
                <a:tc>
                  <a:txBody>
                    <a:bodyPr/>
                    <a:lstStyle/>
                    <a:p>
                      <a:pPr algn="ctr"/>
                      <a:r>
                        <a:rPr lang="en-IN" sz="1500" dirty="0"/>
                        <a:t>Farmer</a:t>
                      </a:r>
                      <a:endParaRPr lang="en-US" sz="1500" dirty="0"/>
                    </a:p>
                  </a:txBody>
                  <a:tcPr/>
                </a:tc>
                <a:tc>
                  <a:txBody>
                    <a:bodyPr/>
                    <a:lstStyle/>
                    <a:p>
                      <a:pPr algn="ctr"/>
                      <a:r>
                        <a:rPr lang="en-IN" sz="1500" dirty="0"/>
                        <a:t>Registering</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registering</a:t>
                      </a:r>
                    </a:p>
                  </a:txBody>
                  <a:tcPr/>
                </a:tc>
                <a:extLst>
                  <a:ext uri="{0D108BD9-81ED-4DB2-BD59-A6C34878D82A}">
                    <a16:rowId xmlns:a16="http://schemas.microsoft.com/office/drawing/2014/main" val="10003"/>
                  </a:ext>
                </a:extLst>
              </a:tr>
              <a:tr h="508996">
                <a:tc>
                  <a:txBody>
                    <a:bodyPr/>
                    <a:lstStyle/>
                    <a:p>
                      <a:pPr algn="ctr"/>
                      <a:r>
                        <a:rPr lang="en-IN" sz="1500" b="1" dirty="0"/>
                        <a:t>4</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p>
                      <a:pPr algn="ctr"/>
                      <a:endParaRPr lang="en-IN" sz="1500" dirty="0"/>
                    </a:p>
                  </a:txBody>
                  <a:tcPr/>
                </a:tc>
                <a:tc>
                  <a:txBody>
                    <a:bodyPr/>
                    <a:lstStyle/>
                    <a:p>
                      <a:pPr algn="ctr"/>
                      <a:r>
                        <a:rPr lang="en-IN" sz="1500" dirty="0"/>
                        <a:t>Manage</a:t>
                      </a:r>
                      <a:r>
                        <a:rPr lang="en-IN" sz="1500" baseline="0" dirty="0"/>
                        <a:t> Dataset</a:t>
                      </a:r>
                      <a:endParaRPr lang="en-IN"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Manage</a:t>
                      </a:r>
                      <a:r>
                        <a:rPr lang="en-IN" sz="1500" baseline="0" dirty="0"/>
                        <a:t> Dataset</a:t>
                      </a:r>
                      <a:endParaRPr lang="en-IN" sz="1500" dirty="0"/>
                    </a:p>
                    <a:p>
                      <a:pPr algn="ctr"/>
                      <a:r>
                        <a:rPr lang="en-IN" sz="1500" dirty="0"/>
                        <a:t>For pest</a:t>
                      </a:r>
                      <a:r>
                        <a:rPr lang="en-IN" sz="1500" baseline="0" dirty="0"/>
                        <a:t> prediction</a:t>
                      </a:r>
                      <a:endParaRPr lang="en-US" sz="1500" dirty="0"/>
                    </a:p>
                  </a:txBody>
                  <a:tcPr/>
                </a:tc>
                <a:extLst>
                  <a:ext uri="{0D108BD9-81ED-4DB2-BD59-A6C34878D82A}">
                    <a16:rowId xmlns:a16="http://schemas.microsoft.com/office/drawing/2014/main" val="4217941202"/>
                  </a:ext>
                </a:extLst>
              </a:tr>
              <a:tr h="296914">
                <a:tc>
                  <a:txBody>
                    <a:bodyPr/>
                    <a:lstStyle/>
                    <a:p>
                      <a:pPr algn="ctr"/>
                      <a:r>
                        <a:rPr lang="en-IN" sz="1500" b="1" dirty="0"/>
                        <a:t>5</a:t>
                      </a:r>
                      <a:endParaRPr lang="en-US" sz="1500" b="1" dirty="0"/>
                    </a:p>
                  </a:txBody>
                  <a:tcPr/>
                </a:tc>
                <a:tc>
                  <a:txBody>
                    <a:bodyPr/>
                    <a:lstStyle/>
                    <a:p>
                      <a:pPr algn="ctr"/>
                      <a:r>
                        <a:rPr lang="en-IN" sz="1500" dirty="0"/>
                        <a:t>Farmer</a:t>
                      </a:r>
                      <a:endParaRPr lang="en-US" sz="1500" dirty="0"/>
                    </a:p>
                  </a:txBody>
                  <a:tcPr/>
                </a:tc>
                <a:tc>
                  <a:txBody>
                    <a:bodyPr/>
                    <a:lstStyle/>
                    <a:p>
                      <a:pPr algn="ctr"/>
                      <a:r>
                        <a:rPr lang="en-IN" sz="1500" dirty="0"/>
                        <a:t>Login</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Access the System</a:t>
                      </a:r>
                    </a:p>
                  </a:txBody>
                  <a:tcPr/>
                </a:tc>
                <a:extLst>
                  <a:ext uri="{0D108BD9-81ED-4DB2-BD59-A6C34878D82A}">
                    <a16:rowId xmlns:a16="http://schemas.microsoft.com/office/drawing/2014/main" val="10005"/>
                  </a:ext>
                </a:extLst>
              </a:tr>
              <a:tr h="508996">
                <a:tc>
                  <a:txBody>
                    <a:bodyPr/>
                    <a:lstStyle/>
                    <a:p>
                      <a:pPr algn="ctr"/>
                      <a:r>
                        <a:rPr lang="en-IN" sz="1500" b="1" dirty="0"/>
                        <a:t>6</a:t>
                      </a:r>
                      <a:endParaRPr lang="en-US" sz="1500" b="1" dirty="0"/>
                    </a:p>
                  </a:txBody>
                  <a:tcPr/>
                </a:tc>
                <a:tc>
                  <a:txBody>
                    <a:bodyPr/>
                    <a:lstStyle/>
                    <a:p>
                      <a:pPr algn="ctr"/>
                      <a:r>
                        <a:rPr lang="en-IN" sz="1500" dirty="0"/>
                        <a:t>Farmer</a:t>
                      </a:r>
                      <a:endParaRPr lang="en-US" sz="1500" dirty="0"/>
                    </a:p>
                  </a:txBody>
                  <a:tcPr/>
                </a:tc>
                <a:tc>
                  <a:txBody>
                    <a:bodyPr/>
                    <a:lstStyle/>
                    <a:p>
                      <a:pPr algn="ctr"/>
                      <a:r>
                        <a:rPr lang="en-IN" sz="1500" dirty="0"/>
                        <a:t>Pest</a:t>
                      </a:r>
                      <a:r>
                        <a:rPr lang="en-IN" sz="1500" baseline="0" dirty="0"/>
                        <a:t> prediction </a:t>
                      </a:r>
                      <a:endParaRPr lang="en-US" sz="1500" dirty="0"/>
                    </a:p>
                  </a:txBody>
                  <a:tcPr/>
                </a:tc>
                <a:tc>
                  <a:txBody>
                    <a:bodyPr/>
                    <a:lstStyle/>
                    <a:p>
                      <a:pPr algn="ctr"/>
                      <a:r>
                        <a:rPr lang="en-IN" sz="1500" dirty="0"/>
                        <a:t>Pest</a:t>
                      </a:r>
                      <a:r>
                        <a:rPr lang="en-IN" sz="1500" baseline="0" dirty="0"/>
                        <a:t> prediction by dataset</a:t>
                      </a:r>
                      <a:endParaRPr lang="en-US" sz="1500" dirty="0"/>
                    </a:p>
                  </a:txBody>
                  <a:tcPr/>
                </a:tc>
                <a:extLst>
                  <a:ext uri="{0D108BD9-81ED-4DB2-BD59-A6C34878D82A}">
                    <a16:rowId xmlns:a16="http://schemas.microsoft.com/office/drawing/2014/main" val="2977811042"/>
                  </a:ext>
                </a:extLst>
              </a:tr>
              <a:tr h="296914">
                <a:tc>
                  <a:txBody>
                    <a:bodyPr/>
                    <a:lstStyle/>
                    <a:p>
                      <a:pPr algn="ctr"/>
                      <a:r>
                        <a:rPr lang="en-IN" sz="1500" b="1" dirty="0"/>
                        <a:t>7</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txBody>
                  <a:tcPr/>
                </a:tc>
                <a:tc>
                  <a:txBody>
                    <a:bodyPr/>
                    <a:lstStyle/>
                    <a:p>
                      <a:pPr algn="ctr"/>
                      <a:r>
                        <a:rPr lang="en-US" sz="1500" dirty="0"/>
                        <a:t>Manage Crop</a:t>
                      </a:r>
                    </a:p>
                  </a:txBody>
                  <a:tcPr/>
                </a:tc>
                <a:tc>
                  <a:txBody>
                    <a:bodyPr/>
                    <a:lstStyle/>
                    <a:p>
                      <a:pPr algn="ctr"/>
                      <a:r>
                        <a:rPr lang="en-IN" sz="1500" dirty="0"/>
                        <a:t>Add</a:t>
                      </a:r>
                      <a:r>
                        <a:rPr lang="en-IN" sz="1500" baseline="0" dirty="0"/>
                        <a:t>/ Delete Crop</a:t>
                      </a:r>
                      <a:endParaRPr lang="en-US" sz="1500" dirty="0"/>
                    </a:p>
                  </a:txBody>
                  <a:tcPr/>
                </a:tc>
                <a:extLst>
                  <a:ext uri="{0D108BD9-81ED-4DB2-BD59-A6C34878D82A}">
                    <a16:rowId xmlns:a16="http://schemas.microsoft.com/office/drawing/2014/main" val="631930891"/>
                  </a:ext>
                </a:extLst>
              </a:tr>
              <a:tr h="296914">
                <a:tc>
                  <a:txBody>
                    <a:bodyPr/>
                    <a:lstStyle/>
                    <a:p>
                      <a:pPr algn="ctr"/>
                      <a:r>
                        <a:rPr lang="en-IN" sz="1500" b="1" dirty="0"/>
                        <a:t>8</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Farmer</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500" dirty="0"/>
                        <a:t>View  Crop</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500" dirty="0"/>
                        <a:t>View  Crop</a:t>
                      </a:r>
                    </a:p>
                  </a:txBody>
                  <a:tcPr/>
                </a:tc>
                <a:extLst>
                  <a:ext uri="{0D108BD9-81ED-4DB2-BD59-A6C34878D82A}">
                    <a16:rowId xmlns:a16="http://schemas.microsoft.com/office/drawing/2014/main" val="4139854278"/>
                  </a:ext>
                </a:extLst>
              </a:tr>
              <a:tr h="508996">
                <a:tc>
                  <a:txBody>
                    <a:bodyPr/>
                    <a:lstStyle/>
                    <a:p>
                      <a:pPr algn="ctr"/>
                      <a:r>
                        <a:rPr lang="en-IN" sz="1500" b="1" dirty="0"/>
                        <a:t>9</a:t>
                      </a:r>
                    </a:p>
                    <a:p>
                      <a:pPr algn="ct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txBody>
                  <a:tcPr/>
                </a:tc>
                <a:tc>
                  <a:txBody>
                    <a:bodyPr/>
                    <a:lstStyle/>
                    <a:p>
                      <a:pPr algn="ctr"/>
                      <a:r>
                        <a:rPr lang="en-IN" sz="1500" dirty="0"/>
                        <a:t>Manage</a:t>
                      </a:r>
                      <a:r>
                        <a:rPr lang="en-IN" sz="1500" baseline="0" dirty="0"/>
                        <a:t> Expert</a:t>
                      </a:r>
                      <a:endParaRPr lang="en-US" sz="1500" dirty="0"/>
                    </a:p>
                  </a:txBody>
                  <a:tcPr/>
                </a:tc>
                <a:tc>
                  <a:txBody>
                    <a:bodyPr/>
                    <a:lstStyle/>
                    <a:p>
                      <a:pPr algn="ctr"/>
                      <a:r>
                        <a:rPr lang="en-IN" sz="1500" dirty="0"/>
                        <a:t>Manage</a:t>
                      </a:r>
                      <a:r>
                        <a:rPr lang="en-IN" sz="1500" baseline="0" dirty="0"/>
                        <a:t> Expert</a:t>
                      </a:r>
                      <a:endParaRPr lang="en-US" sz="1500" dirty="0"/>
                    </a:p>
                  </a:txBody>
                  <a:tcPr/>
                </a:tc>
                <a:extLst>
                  <a:ext uri="{0D108BD9-81ED-4DB2-BD59-A6C34878D82A}">
                    <a16:rowId xmlns:a16="http://schemas.microsoft.com/office/drawing/2014/main" val="4226806937"/>
                  </a:ext>
                </a:extLst>
              </a:tr>
              <a:tr h="296914">
                <a:tc>
                  <a:txBody>
                    <a:bodyPr/>
                    <a:lstStyle/>
                    <a:p>
                      <a:pPr algn="ctr"/>
                      <a:r>
                        <a:rPr lang="en-IN" sz="1500" b="1" dirty="0"/>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baseline="0" dirty="0"/>
                        <a:t>Expert</a:t>
                      </a:r>
                      <a:endParaRPr lang="en-US" sz="1500" dirty="0"/>
                    </a:p>
                  </a:txBody>
                  <a:tcPr/>
                </a:tc>
                <a:tc>
                  <a:txBody>
                    <a:bodyPr/>
                    <a:lstStyle/>
                    <a:p>
                      <a:pPr algn="ctr"/>
                      <a:r>
                        <a:rPr lang="en-IN" sz="1500" dirty="0"/>
                        <a:t>Login</a:t>
                      </a:r>
                      <a:r>
                        <a:rPr lang="en-IN" sz="1500" baseline="0" dirty="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Access the System</a:t>
                      </a:r>
                    </a:p>
                  </a:txBody>
                  <a:tcPr/>
                </a:tc>
                <a:extLst>
                  <a:ext uri="{0D108BD9-81ED-4DB2-BD59-A6C34878D82A}">
                    <a16:rowId xmlns:a16="http://schemas.microsoft.com/office/drawing/2014/main" val="10010"/>
                  </a:ext>
                </a:extLst>
              </a:tr>
              <a:tr h="296914">
                <a:tc>
                  <a:txBody>
                    <a:bodyPr/>
                    <a:lstStyle/>
                    <a:p>
                      <a:pPr algn="ctr"/>
                      <a:r>
                        <a:rPr lang="en-IN" sz="1500" b="1" dirty="0"/>
                        <a:t>11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txBody>
                  <a:tcPr/>
                </a:tc>
                <a:tc>
                  <a:txBody>
                    <a:bodyPr/>
                    <a:lstStyle/>
                    <a:p>
                      <a:pPr algn="ctr"/>
                      <a:r>
                        <a:rPr lang="en-IN" sz="1500" dirty="0"/>
                        <a:t>View</a:t>
                      </a:r>
                      <a:r>
                        <a:rPr lang="en-IN" sz="1500" baseline="0" dirty="0"/>
                        <a:t> farmer</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View</a:t>
                      </a:r>
                      <a:r>
                        <a:rPr lang="en-IN" sz="1500" baseline="0" dirty="0"/>
                        <a:t> Registered farmer</a:t>
                      </a:r>
                      <a:endParaRPr lang="en-IN" sz="1500" dirty="0"/>
                    </a:p>
                  </a:txBody>
                  <a:tcPr/>
                </a:tc>
                <a:extLst>
                  <a:ext uri="{0D108BD9-81ED-4DB2-BD59-A6C34878D82A}">
                    <a16:rowId xmlns:a16="http://schemas.microsoft.com/office/drawing/2014/main" val="10011"/>
                  </a:ext>
                </a:extLst>
              </a:tr>
              <a:tr h="288645">
                <a:tc>
                  <a:txBody>
                    <a:bodyPr/>
                    <a:lstStyle/>
                    <a:p>
                      <a:pPr algn="ctr"/>
                      <a:r>
                        <a:rPr lang="en-IN" sz="1500" b="1" dirty="0"/>
                        <a:t>12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txBody>
                  <a:tcPr/>
                </a:tc>
                <a:tc>
                  <a:txBody>
                    <a:bodyPr/>
                    <a:lstStyle/>
                    <a:p>
                      <a:pPr algn="ctr"/>
                      <a:r>
                        <a:rPr lang="en-IN" sz="1500" dirty="0"/>
                        <a:t>View Feedback</a:t>
                      </a:r>
                      <a:endParaRPr lang="en-US" sz="1500" dirty="0"/>
                    </a:p>
                  </a:txBody>
                  <a:tcPr/>
                </a:tc>
                <a:tc>
                  <a:txBody>
                    <a:bodyPr/>
                    <a:lstStyle/>
                    <a:p>
                      <a:pPr algn="ctr"/>
                      <a:r>
                        <a:rPr lang="en-IN" sz="1500" dirty="0"/>
                        <a:t>View Feedback</a:t>
                      </a:r>
                      <a:endParaRPr lang="en-US" sz="1500"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0" name="TextBox 9"/>
          <p:cNvSpPr txBox="1"/>
          <p:nvPr/>
        </p:nvSpPr>
        <p:spPr>
          <a:xfrm>
            <a:off x="10998068" y="6488692"/>
            <a:ext cx="444352" cy="369332"/>
          </a:xfrm>
          <a:prstGeom prst="rect">
            <a:avLst/>
          </a:prstGeom>
          <a:noFill/>
        </p:spPr>
        <p:txBody>
          <a:bodyPr wrap="none" rtlCol="0">
            <a:spAutoFit/>
          </a:bodyPr>
          <a:lstStyle/>
          <a:p>
            <a:r>
              <a:rPr lang="en-IN" b="1" dirty="0"/>
              <a:t>15</a:t>
            </a:r>
            <a:endParaRPr lang="en-US" b="1" dirty="0"/>
          </a:p>
        </p:txBody>
      </p:sp>
    </p:spTree>
    <p:extLst>
      <p:ext uri="{BB962C8B-B14F-4D97-AF65-F5344CB8AC3E}">
        <p14:creationId xmlns:p14="http://schemas.microsoft.com/office/powerpoint/2010/main" val="932293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CDDB2A3-7585-084F-5BBF-FEF2C08C8DB6}"/>
              </a:ext>
            </a:extLst>
          </p:cNvPr>
          <p:cNvGraphicFramePr>
            <a:graphicFrameLocks/>
          </p:cNvGraphicFramePr>
          <p:nvPr>
            <p:extLst>
              <p:ext uri="{D42A27DB-BD31-4B8C-83A1-F6EECF244321}">
                <p14:modId xmlns:p14="http://schemas.microsoft.com/office/powerpoint/2010/main" val="3284098009"/>
              </p:ext>
            </p:extLst>
          </p:nvPr>
        </p:nvGraphicFramePr>
        <p:xfrm>
          <a:off x="2166910" y="642918"/>
          <a:ext cx="9429815" cy="5708868"/>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95974096"/>
                    </a:ext>
                  </a:extLst>
                </a:gridCol>
                <a:gridCol w="2357454">
                  <a:extLst>
                    <a:ext uri="{9D8B030D-6E8A-4147-A177-3AD203B41FA5}">
                      <a16:colId xmlns:a16="http://schemas.microsoft.com/office/drawing/2014/main" val="3662920334"/>
                    </a:ext>
                  </a:extLst>
                </a:gridCol>
                <a:gridCol w="2123508">
                  <a:extLst>
                    <a:ext uri="{9D8B030D-6E8A-4147-A177-3AD203B41FA5}">
                      <a16:colId xmlns:a16="http://schemas.microsoft.com/office/drawing/2014/main" val="726843149"/>
                    </a:ext>
                  </a:extLst>
                </a:gridCol>
                <a:gridCol w="2591399">
                  <a:extLst>
                    <a:ext uri="{9D8B030D-6E8A-4147-A177-3AD203B41FA5}">
                      <a16:colId xmlns:a16="http://schemas.microsoft.com/office/drawing/2014/main" val="2382856930"/>
                    </a:ext>
                  </a:extLst>
                </a:gridCol>
              </a:tblGrid>
              <a:tr h="766145">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a16="http://schemas.microsoft.com/office/drawing/2014/main" val="4034950038"/>
                  </a:ext>
                </a:extLst>
              </a:tr>
              <a:tr h="385379">
                <a:tc>
                  <a:txBody>
                    <a:bodyPr/>
                    <a:lstStyle/>
                    <a:p>
                      <a:pPr algn="ctr"/>
                      <a:r>
                        <a:rPr lang="en-IN" sz="1500" b="1" dirty="0"/>
                        <a:t>13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Farmer </a:t>
                      </a:r>
                    </a:p>
                  </a:txBody>
                  <a:tcPr/>
                </a:tc>
                <a:tc>
                  <a:txBody>
                    <a:bodyPr/>
                    <a:lstStyle/>
                    <a:p>
                      <a:pPr algn="ctr"/>
                      <a:r>
                        <a:rPr lang="en-IN" sz="1500" dirty="0"/>
                        <a:t>Send</a:t>
                      </a:r>
                      <a:r>
                        <a:rPr lang="en-IN" sz="1500" baseline="0" dirty="0"/>
                        <a:t> feedback</a:t>
                      </a:r>
                      <a:endParaRPr lang="en-US" sz="1500" dirty="0"/>
                    </a:p>
                  </a:txBody>
                  <a:tcPr/>
                </a:tc>
                <a:tc>
                  <a:txBody>
                    <a:bodyPr/>
                    <a:lstStyle/>
                    <a:p>
                      <a:pPr algn="ctr"/>
                      <a:r>
                        <a:rPr lang="en-IN" sz="1500" dirty="0"/>
                        <a:t>Post</a:t>
                      </a:r>
                      <a:r>
                        <a:rPr lang="en-IN" sz="1500" baseline="0" dirty="0"/>
                        <a:t> feedback</a:t>
                      </a:r>
                      <a:endParaRPr lang="en-US" sz="1500" dirty="0"/>
                    </a:p>
                  </a:txBody>
                  <a:tcPr/>
                </a:tc>
                <a:extLst>
                  <a:ext uri="{0D108BD9-81ED-4DB2-BD59-A6C34878D82A}">
                    <a16:rowId xmlns:a16="http://schemas.microsoft.com/office/drawing/2014/main" val="10001"/>
                  </a:ext>
                </a:extLst>
              </a:tr>
              <a:tr h="385379">
                <a:tc>
                  <a:txBody>
                    <a:bodyPr/>
                    <a:lstStyle/>
                    <a:p>
                      <a:pPr algn="ctr"/>
                      <a:r>
                        <a:rPr lang="en-IN" sz="1500" b="1" dirty="0"/>
                        <a:t>14</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Agriculture</a:t>
                      </a:r>
                      <a:r>
                        <a:rPr lang="en-IN" sz="1500" baseline="0" dirty="0"/>
                        <a:t> officer</a:t>
                      </a:r>
                      <a:endParaRPr lang="en-IN" sz="1500" dirty="0"/>
                    </a:p>
                  </a:txBody>
                  <a:tcPr/>
                </a:tc>
                <a:tc>
                  <a:txBody>
                    <a:bodyPr/>
                    <a:lstStyle/>
                    <a:p>
                      <a:pPr algn="ctr"/>
                      <a:r>
                        <a:rPr lang="en-IN" sz="1500" dirty="0"/>
                        <a:t>Manage</a:t>
                      </a:r>
                      <a:r>
                        <a:rPr lang="en-IN" sz="1500" baseline="0" dirty="0"/>
                        <a:t> Notification</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Add/delete </a:t>
                      </a:r>
                      <a:r>
                        <a:rPr lang="en-IN" sz="1500" baseline="0" dirty="0"/>
                        <a:t>Notification</a:t>
                      </a:r>
                      <a:endParaRPr lang="en-US" sz="1500" dirty="0"/>
                    </a:p>
                  </a:txBody>
                  <a:tcPr/>
                </a:tc>
                <a:extLst>
                  <a:ext uri="{0D108BD9-81ED-4DB2-BD59-A6C34878D82A}">
                    <a16:rowId xmlns:a16="http://schemas.microsoft.com/office/drawing/2014/main" val="4040729667"/>
                  </a:ext>
                </a:extLst>
              </a:tr>
              <a:tr h="366110">
                <a:tc>
                  <a:txBody>
                    <a:bodyPr/>
                    <a:lstStyle/>
                    <a:p>
                      <a:pPr algn="ctr"/>
                      <a:r>
                        <a:rPr lang="en-IN" sz="1500" b="1" dirty="0"/>
                        <a:t>15</a:t>
                      </a:r>
                      <a:endParaRPr lang="en-US" sz="1500" b="1" dirty="0"/>
                    </a:p>
                  </a:txBody>
                  <a:tcPr/>
                </a:tc>
                <a:tc>
                  <a:txBody>
                    <a:bodyPr/>
                    <a:lstStyle/>
                    <a:p>
                      <a:pPr algn="ctr"/>
                      <a:r>
                        <a:rPr lang="en-IN" sz="1500" dirty="0"/>
                        <a:t>Expert</a:t>
                      </a:r>
                      <a:endParaRPr lang="en-US" sz="1500" dirty="0"/>
                    </a:p>
                  </a:txBody>
                  <a:tcPr/>
                </a:tc>
                <a:tc>
                  <a:txBody>
                    <a:bodyPr/>
                    <a:lstStyle/>
                    <a:p>
                      <a:pPr algn="ctr"/>
                      <a:r>
                        <a:rPr lang="en-IN" sz="1500" dirty="0"/>
                        <a:t>View </a:t>
                      </a:r>
                      <a:r>
                        <a:rPr lang="en-IN" sz="1500" baseline="0" dirty="0"/>
                        <a:t>Notification</a:t>
                      </a:r>
                      <a:endParaRPr lang="en-US" sz="1500" dirty="0"/>
                    </a:p>
                  </a:txBody>
                  <a:tcPr/>
                </a:tc>
                <a:tc>
                  <a:txBody>
                    <a:bodyPr/>
                    <a:lstStyle/>
                    <a:p>
                      <a:pPr algn="ctr"/>
                      <a:r>
                        <a:rPr lang="en-IN" sz="1500" dirty="0"/>
                        <a:t>View </a:t>
                      </a:r>
                      <a:r>
                        <a:rPr lang="en-IN" sz="1500" baseline="0" dirty="0"/>
                        <a:t>Notification</a:t>
                      </a:r>
                      <a:endParaRPr lang="en-US" sz="1500" dirty="0"/>
                    </a:p>
                  </a:txBody>
                  <a:tcPr/>
                </a:tc>
                <a:extLst>
                  <a:ext uri="{0D108BD9-81ED-4DB2-BD59-A6C34878D82A}">
                    <a16:rowId xmlns:a16="http://schemas.microsoft.com/office/drawing/2014/main" val="4217941202"/>
                  </a:ext>
                </a:extLst>
              </a:tr>
              <a:tr h="315471">
                <a:tc>
                  <a:txBody>
                    <a:bodyPr/>
                    <a:lstStyle/>
                    <a:p>
                      <a:pPr algn="ctr"/>
                      <a:r>
                        <a:rPr lang="en-IN" sz="1500" b="1" dirty="0"/>
                        <a:t>16</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Farmer</a:t>
                      </a:r>
                      <a:endParaRPr lang="en-US" sz="1500" dirty="0"/>
                    </a:p>
                  </a:txBody>
                  <a:tcPr/>
                </a:tc>
                <a:tc>
                  <a:txBody>
                    <a:bodyPr/>
                    <a:lstStyle/>
                    <a:p>
                      <a:pPr algn="ctr"/>
                      <a:r>
                        <a:rPr lang="en-IN" sz="1500" dirty="0"/>
                        <a:t>View </a:t>
                      </a:r>
                      <a:r>
                        <a:rPr lang="en-IN" sz="1500" baseline="0" dirty="0"/>
                        <a:t>Notification</a:t>
                      </a:r>
                      <a:endParaRPr lang="en-US" sz="1500" dirty="0"/>
                    </a:p>
                  </a:txBody>
                  <a:tcPr/>
                </a:tc>
                <a:tc>
                  <a:txBody>
                    <a:bodyPr/>
                    <a:lstStyle/>
                    <a:p>
                      <a:pPr algn="ctr"/>
                      <a:r>
                        <a:rPr lang="en-IN" sz="1500" dirty="0"/>
                        <a:t>View </a:t>
                      </a:r>
                      <a:r>
                        <a:rPr lang="en-IN" sz="1500" baseline="0" dirty="0"/>
                        <a:t>Notification</a:t>
                      </a:r>
                      <a:endParaRPr lang="en-US" sz="1500" dirty="0"/>
                    </a:p>
                  </a:txBody>
                  <a:tcPr/>
                </a:tc>
                <a:extLst>
                  <a:ext uri="{0D108BD9-81ED-4DB2-BD59-A6C34878D82A}">
                    <a16:rowId xmlns:a16="http://schemas.microsoft.com/office/drawing/2014/main" val="1015645382"/>
                  </a:ext>
                </a:extLst>
              </a:tr>
              <a:tr h="315471">
                <a:tc>
                  <a:txBody>
                    <a:bodyPr/>
                    <a:lstStyle/>
                    <a:p>
                      <a:pPr algn="ctr"/>
                      <a:r>
                        <a:rPr lang="en-IN" sz="1500" b="1" dirty="0"/>
                        <a:t>17</a:t>
                      </a:r>
                      <a:endParaRPr lang="en-US" sz="1500" b="1" dirty="0"/>
                    </a:p>
                  </a:txBody>
                  <a:tcPr/>
                </a:tc>
                <a:tc>
                  <a:txBody>
                    <a:bodyPr/>
                    <a:lstStyle/>
                    <a:p>
                      <a:pPr algn="ctr"/>
                      <a:r>
                        <a:rPr lang="en-IN" sz="1500" dirty="0"/>
                        <a:t>Expert</a:t>
                      </a:r>
                      <a:endParaRPr lang="en-US" sz="1500" dirty="0"/>
                    </a:p>
                  </a:txBody>
                  <a:tcPr/>
                </a:tc>
                <a:tc>
                  <a:txBody>
                    <a:bodyPr/>
                    <a:lstStyle/>
                    <a:p>
                      <a:pPr algn="ctr"/>
                      <a:r>
                        <a:rPr lang="en-IN" sz="1500" dirty="0"/>
                        <a:t>Manage</a:t>
                      </a:r>
                      <a:r>
                        <a:rPr lang="en-IN" sz="1500" baseline="0" dirty="0"/>
                        <a:t> Tips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Add</a:t>
                      </a:r>
                      <a:r>
                        <a:rPr lang="en-IN" sz="1500" baseline="0" dirty="0"/>
                        <a:t> or delete Tips</a:t>
                      </a:r>
                      <a:endParaRPr lang="en-US" sz="1500" dirty="0"/>
                    </a:p>
                  </a:txBody>
                  <a:tcPr/>
                </a:tc>
                <a:extLst>
                  <a:ext uri="{0D108BD9-81ED-4DB2-BD59-A6C34878D82A}">
                    <a16:rowId xmlns:a16="http://schemas.microsoft.com/office/drawing/2014/main" val="2977811042"/>
                  </a:ext>
                </a:extLst>
              </a:tr>
              <a:tr h="315471">
                <a:tc>
                  <a:txBody>
                    <a:bodyPr/>
                    <a:lstStyle/>
                    <a:p>
                      <a:pPr algn="ctr"/>
                      <a:r>
                        <a:rPr lang="en-IN" sz="1500" b="1" dirty="0"/>
                        <a:t>18</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Farmer</a:t>
                      </a:r>
                      <a:endParaRPr lang="en-US" sz="1500" dirty="0"/>
                    </a:p>
                  </a:txBody>
                  <a:tcPr/>
                </a:tc>
                <a:tc>
                  <a:txBody>
                    <a:bodyPr/>
                    <a:lstStyle/>
                    <a:p>
                      <a:pPr algn="ctr"/>
                      <a:r>
                        <a:rPr lang="en-IN" sz="1500" dirty="0"/>
                        <a:t>View </a:t>
                      </a:r>
                      <a:r>
                        <a:rPr lang="en-IN" sz="1500" baseline="0" dirty="0"/>
                        <a:t>Tips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View</a:t>
                      </a:r>
                      <a:r>
                        <a:rPr lang="en-IN" sz="1500" baseline="0" dirty="0"/>
                        <a:t> Tips</a:t>
                      </a:r>
                      <a:endParaRPr lang="en-US" sz="1500" dirty="0"/>
                    </a:p>
                  </a:txBody>
                  <a:tcPr/>
                </a:tc>
                <a:extLst>
                  <a:ext uri="{0D108BD9-81ED-4DB2-BD59-A6C34878D82A}">
                    <a16:rowId xmlns:a16="http://schemas.microsoft.com/office/drawing/2014/main" val="631930891"/>
                  </a:ext>
                </a:extLst>
              </a:tr>
              <a:tr h="315471">
                <a:tc>
                  <a:txBody>
                    <a:bodyPr/>
                    <a:lstStyle/>
                    <a:p>
                      <a:pPr algn="ctr"/>
                      <a:r>
                        <a:rPr lang="en-IN" sz="1500" b="1" dirty="0"/>
                        <a:t>19</a:t>
                      </a:r>
                      <a:endParaRPr lang="en-US" sz="1500" b="1" dirty="0"/>
                    </a:p>
                  </a:txBody>
                  <a:tcPr/>
                </a:tc>
                <a:tc>
                  <a:txBody>
                    <a:bodyPr/>
                    <a:lstStyle/>
                    <a:p>
                      <a:pPr algn="ctr"/>
                      <a:r>
                        <a:rPr lang="en-IN" sz="1500" dirty="0"/>
                        <a:t>Expert</a:t>
                      </a:r>
                      <a:endParaRPr lang="en-US" sz="1500" dirty="0"/>
                    </a:p>
                  </a:txBody>
                  <a:tcPr/>
                </a:tc>
                <a:tc>
                  <a:txBody>
                    <a:bodyPr/>
                    <a:lstStyle/>
                    <a:p>
                      <a:pPr algn="ctr"/>
                      <a:r>
                        <a:rPr lang="en-IN" sz="1500" dirty="0"/>
                        <a:t>Manage</a:t>
                      </a:r>
                      <a:r>
                        <a:rPr lang="en-IN" sz="1500" baseline="0" dirty="0"/>
                        <a:t> fertilizer</a:t>
                      </a:r>
                      <a:endParaRPr lang="en-US" sz="1500" dirty="0"/>
                    </a:p>
                  </a:txBody>
                  <a:tcPr/>
                </a:tc>
                <a:tc>
                  <a:txBody>
                    <a:bodyPr/>
                    <a:lstStyle/>
                    <a:p>
                      <a:pPr algn="ctr"/>
                      <a:r>
                        <a:rPr lang="en-IN" sz="1500" dirty="0"/>
                        <a:t>Add</a:t>
                      </a:r>
                      <a:r>
                        <a:rPr lang="en-IN" sz="1500" baseline="0" dirty="0"/>
                        <a:t> or delete fertilizer</a:t>
                      </a:r>
                      <a:endParaRPr lang="en-US" sz="1500" dirty="0"/>
                    </a:p>
                  </a:txBody>
                  <a:tcPr/>
                </a:tc>
                <a:extLst>
                  <a:ext uri="{0D108BD9-81ED-4DB2-BD59-A6C34878D82A}">
                    <a16:rowId xmlns:a16="http://schemas.microsoft.com/office/drawing/2014/main" val="4139854278"/>
                  </a:ext>
                </a:extLst>
              </a:tr>
              <a:tr h="315471">
                <a:tc>
                  <a:txBody>
                    <a:bodyPr/>
                    <a:lstStyle/>
                    <a:p>
                      <a:pPr algn="ctr"/>
                      <a:r>
                        <a:rPr lang="en-IN" sz="1500" b="1" dirty="0"/>
                        <a:t>20</a:t>
                      </a:r>
                      <a:endParaRPr lang="en-US" sz="1500" b="1" dirty="0"/>
                    </a:p>
                  </a:txBody>
                  <a:tcPr/>
                </a:tc>
                <a:tc>
                  <a:txBody>
                    <a:bodyPr/>
                    <a:lstStyle/>
                    <a:p>
                      <a:pPr algn="ctr"/>
                      <a:r>
                        <a:rPr lang="en-IN" sz="1500" dirty="0"/>
                        <a:t>Farmer</a:t>
                      </a:r>
                      <a:r>
                        <a:rPr lang="en-IN" sz="1500" baseline="0" dirty="0"/>
                        <a:t> </a:t>
                      </a:r>
                      <a:endParaRPr lang="en-US" sz="1500" dirty="0"/>
                    </a:p>
                  </a:txBody>
                  <a:tcPr/>
                </a:tc>
                <a:tc>
                  <a:txBody>
                    <a:bodyPr/>
                    <a:lstStyle/>
                    <a:p>
                      <a:pPr algn="ctr"/>
                      <a:r>
                        <a:rPr lang="en-IN" sz="1500" dirty="0"/>
                        <a:t>View </a:t>
                      </a:r>
                      <a:r>
                        <a:rPr lang="en-IN" sz="1500" baseline="0" dirty="0"/>
                        <a:t>fertilizer</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a:t>View </a:t>
                      </a:r>
                      <a:r>
                        <a:rPr lang="en-IN" sz="1500" baseline="0" dirty="0"/>
                        <a:t>fertilizer</a:t>
                      </a:r>
                      <a:endParaRPr lang="en-US" sz="1500" dirty="0"/>
                    </a:p>
                  </a:txBody>
                  <a:tcPr/>
                </a:tc>
                <a:extLst>
                  <a:ext uri="{0D108BD9-81ED-4DB2-BD59-A6C34878D82A}">
                    <a16:rowId xmlns:a16="http://schemas.microsoft.com/office/drawing/2014/main" val="10008"/>
                  </a:ext>
                </a:extLst>
              </a:tr>
              <a:tr h="540808">
                <a:tc>
                  <a:txBody>
                    <a:bodyPr/>
                    <a:lstStyle/>
                    <a:p>
                      <a:pPr algn="ctr"/>
                      <a:r>
                        <a:rPr lang="en-IN" sz="1500" b="1" dirty="0"/>
                        <a:t>21</a:t>
                      </a:r>
                    </a:p>
                    <a:p>
                      <a:pPr algn="ctr"/>
                      <a:endParaRPr lang="en-US" sz="1500" b="1" dirty="0"/>
                    </a:p>
                  </a:txBody>
                  <a:tcPr/>
                </a:tc>
                <a:tc>
                  <a:txBody>
                    <a:bodyPr/>
                    <a:lstStyle/>
                    <a:p>
                      <a:pPr algn="ctr"/>
                      <a:r>
                        <a:rPr lang="en-IN" sz="1500" dirty="0"/>
                        <a:t>Expert</a:t>
                      </a:r>
                      <a:endParaRPr lang="en-US" sz="1500" dirty="0"/>
                    </a:p>
                  </a:txBody>
                  <a:tcPr/>
                </a:tc>
                <a:tc>
                  <a:txBody>
                    <a:bodyPr/>
                    <a:lstStyle/>
                    <a:p>
                      <a:pPr algn="ctr"/>
                      <a:r>
                        <a:rPr lang="en-IN" sz="1500" dirty="0"/>
                        <a:t>View doubts and reply</a:t>
                      </a:r>
                      <a:endParaRPr lang="en-US" sz="1500" dirty="0"/>
                    </a:p>
                  </a:txBody>
                  <a:tcPr/>
                </a:tc>
                <a:tc>
                  <a:txBody>
                    <a:bodyPr/>
                    <a:lstStyle/>
                    <a:p>
                      <a:pPr algn="ctr"/>
                      <a:r>
                        <a:rPr lang="en-IN" sz="1500" dirty="0"/>
                        <a:t>View doubts and reply</a:t>
                      </a:r>
                      <a:endParaRPr lang="en-US" sz="1500" dirty="0"/>
                    </a:p>
                  </a:txBody>
                  <a:tcPr/>
                </a:tc>
                <a:extLst>
                  <a:ext uri="{0D108BD9-81ED-4DB2-BD59-A6C34878D82A}">
                    <a16:rowId xmlns:a16="http://schemas.microsoft.com/office/drawing/2014/main" val="4226806937"/>
                  </a:ext>
                </a:extLst>
              </a:tr>
              <a:tr h="540808">
                <a:tc>
                  <a:txBody>
                    <a:bodyPr/>
                    <a:lstStyle/>
                    <a:p>
                      <a:pPr algn="ctr"/>
                      <a:r>
                        <a:rPr lang="en-IN" sz="1500" b="1" dirty="0"/>
                        <a:t>22</a:t>
                      </a:r>
                    </a:p>
                  </a:txBody>
                  <a:tcPr/>
                </a:tc>
                <a:tc>
                  <a:txBody>
                    <a:bodyPr/>
                    <a:lstStyle/>
                    <a:p>
                      <a:pPr algn="ctr"/>
                      <a:r>
                        <a:rPr lang="en-IN" sz="1500" dirty="0"/>
                        <a:t>Farmer</a:t>
                      </a:r>
                      <a:r>
                        <a:rPr lang="en-IN" sz="1500" baseline="0" dirty="0"/>
                        <a:t> </a:t>
                      </a:r>
                      <a:endParaRPr lang="en-US" sz="1500" dirty="0"/>
                    </a:p>
                  </a:txBody>
                  <a:tcPr/>
                </a:tc>
                <a:tc>
                  <a:txBody>
                    <a:bodyPr/>
                    <a:lstStyle/>
                    <a:p>
                      <a:pPr algn="ctr"/>
                      <a:r>
                        <a:rPr lang="en-IN" sz="1500" dirty="0"/>
                        <a:t>Send</a:t>
                      </a:r>
                      <a:r>
                        <a:rPr lang="en-IN" sz="1500" baseline="0" dirty="0"/>
                        <a:t> </a:t>
                      </a:r>
                      <a:r>
                        <a:rPr lang="en-IN" sz="1500" dirty="0"/>
                        <a:t>doubts and reply</a:t>
                      </a:r>
                      <a:endParaRPr lang="en-US" sz="1500" dirty="0"/>
                    </a:p>
                  </a:txBody>
                  <a:tcPr/>
                </a:tc>
                <a:tc>
                  <a:txBody>
                    <a:bodyPr/>
                    <a:lstStyle/>
                    <a:p>
                      <a:pPr algn="ctr"/>
                      <a:r>
                        <a:rPr lang="en-IN" sz="1500" dirty="0"/>
                        <a:t>Send</a:t>
                      </a:r>
                      <a:r>
                        <a:rPr lang="en-IN" sz="1500" baseline="0" dirty="0"/>
                        <a:t> </a:t>
                      </a:r>
                      <a:r>
                        <a:rPr lang="en-IN" sz="1500" dirty="0"/>
                        <a:t> doubts and reply</a:t>
                      </a:r>
                      <a:endParaRPr lang="en-US" sz="1500" dirty="0"/>
                    </a:p>
                  </a:txBody>
                  <a:tcPr/>
                </a:tc>
                <a:extLst>
                  <a:ext uri="{0D108BD9-81ED-4DB2-BD59-A6C34878D82A}">
                    <a16:rowId xmlns:a16="http://schemas.microsoft.com/office/drawing/2014/main" val="10010"/>
                  </a:ext>
                </a:extLst>
              </a:tr>
              <a:tr h="540808">
                <a:tc>
                  <a:txBody>
                    <a:bodyPr/>
                    <a:lstStyle/>
                    <a:p>
                      <a:pPr algn="ctr"/>
                      <a:r>
                        <a:rPr lang="en-IN" sz="1500" b="1" dirty="0"/>
                        <a:t>23</a:t>
                      </a:r>
                    </a:p>
                  </a:txBody>
                  <a:tcPr/>
                </a:tc>
                <a:tc>
                  <a:txBody>
                    <a:bodyPr/>
                    <a:lstStyle/>
                    <a:p>
                      <a:pPr algn="ctr"/>
                      <a:r>
                        <a:rPr lang="en-IN" sz="1500" dirty="0"/>
                        <a:t>Expert</a:t>
                      </a:r>
                      <a:endParaRPr lang="en-US" sz="1500" dirty="0"/>
                    </a:p>
                  </a:txBody>
                  <a:tcPr/>
                </a:tc>
                <a:tc>
                  <a:txBody>
                    <a:bodyPr/>
                    <a:lstStyle/>
                    <a:p>
                      <a:pPr algn="ctr"/>
                      <a:r>
                        <a:rPr lang="en-IN" sz="1500" dirty="0"/>
                        <a:t>View Complaints</a:t>
                      </a:r>
                      <a:r>
                        <a:rPr lang="en-IN" sz="1500" baseline="0" dirty="0"/>
                        <a:t> </a:t>
                      </a:r>
                      <a:r>
                        <a:rPr lang="en-IN" sz="1500" dirty="0"/>
                        <a:t> and reply</a:t>
                      </a:r>
                      <a:endParaRPr lang="en-US" sz="1500" dirty="0"/>
                    </a:p>
                  </a:txBody>
                  <a:tcPr/>
                </a:tc>
                <a:tc>
                  <a:txBody>
                    <a:bodyPr/>
                    <a:lstStyle/>
                    <a:p>
                      <a:pPr algn="ctr"/>
                      <a:r>
                        <a:rPr lang="en-IN" sz="1500" dirty="0"/>
                        <a:t>View Complaints</a:t>
                      </a:r>
                      <a:r>
                        <a:rPr lang="en-IN" sz="1500" baseline="0" dirty="0"/>
                        <a:t> </a:t>
                      </a:r>
                      <a:r>
                        <a:rPr lang="en-IN" sz="1500" dirty="0"/>
                        <a:t> and reply</a:t>
                      </a:r>
                      <a:endParaRPr lang="en-US" sz="1500" dirty="0"/>
                    </a:p>
                  </a:txBody>
                  <a:tcPr/>
                </a:tc>
                <a:extLst>
                  <a:ext uri="{0D108BD9-81ED-4DB2-BD59-A6C34878D82A}">
                    <a16:rowId xmlns:a16="http://schemas.microsoft.com/office/drawing/2014/main" val="10011"/>
                  </a:ext>
                </a:extLst>
              </a:tr>
              <a:tr h="340497">
                <a:tc>
                  <a:txBody>
                    <a:bodyPr/>
                    <a:lstStyle/>
                    <a:p>
                      <a:pPr algn="ctr"/>
                      <a:r>
                        <a:rPr lang="en-IN" sz="1500" b="1" dirty="0"/>
                        <a:t>24</a:t>
                      </a:r>
                    </a:p>
                  </a:txBody>
                  <a:tcPr/>
                </a:tc>
                <a:tc>
                  <a:txBody>
                    <a:bodyPr/>
                    <a:lstStyle/>
                    <a:p>
                      <a:pPr algn="ctr"/>
                      <a:r>
                        <a:rPr lang="en-IN" sz="1500" dirty="0"/>
                        <a:t>Farmer</a:t>
                      </a:r>
                      <a:endParaRPr lang="en-US" sz="1500" dirty="0"/>
                    </a:p>
                  </a:txBody>
                  <a:tcPr/>
                </a:tc>
                <a:tc>
                  <a:txBody>
                    <a:bodyPr/>
                    <a:lstStyle/>
                    <a:p>
                      <a:pPr algn="ctr"/>
                      <a:r>
                        <a:rPr lang="en-IN" sz="1500" dirty="0"/>
                        <a:t>Send</a:t>
                      </a:r>
                      <a:r>
                        <a:rPr lang="en-IN" sz="1500" baseline="0" dirty="0"/>
                        <a:t> </a:t>
                      </a:r>
                      <a:r>
                        <a:rPr lang="en-IN" sz="1500" dirty="0"/>
                        <a:t>Complaints</a:t>
                      </a:r>
                      <a:r>
                        <a:rPr lang="en-IN" sz="1500" baseline="0" dirty="0"/>
                        <a:t> </a:t>
                      </a:r>
                      <a:r>
                        <a:rPr lang="en-IN" sz="1500" dirty="0"/>
                        <a:t> and reply</a:t>
                      </a:r>
                      <a:endParaRPr lang="en-US" sz="1500" dirty="0"/>
                    </a:p>
                  </a:txBody>
                  <a:tcPr/>
                </a:tc>
                <a:tc>
                  <a:txBody>
                    <a:bodyPr/>
                    <a:lstStyle/>
                    <a:p>
                      <a:pPr algn="ctr"/>
                      <a:r>
                        <a:rPr lang="en-IN" sz="1500" dirty="0"/>
                        <a:t>Send</a:t>
                      </a:r>
                      <a:r>
                        <a:rPr lang="en-IN" sz="1500" baseline="0" dirty="0"/>
                        <a:t> </a:t>
                      </a:r>
                      <a:r>
                        <a:rPr lang="en-IN" sz="1500" dirty="0"/>
                        <a:t> Complaints</a:t>
                      </a:r>
                      <a:r>
                        <a:rPr lang="en-IN" sz="1500" baseline="0" dirty="0"/>
                        <a:t> </a:t>
                      </a:r>
                      <a:r>
                        <a:rPr lang="en-IN" sz="1500" dirty="0"/>
                        <a:t> and reply</a:t>
                      </a:r>
                      <a:endParaRPr lang="en-US" sz="1500" dirty="0"/>
                    </a:p>
                  </a:txBody>
                  <a:tcPr/>
                </a:tc>
                <a:extLst>
                  <a:ext uri="{0D108BD9-81ED-4DB2-BD59-A6C34878D82A}">
                    <a16:rowId xmlns:a16="http://schemas.microsoft.com/office/drawing/2014/main" val="10012"/>
                  </a:ext>
                </a:extLst>
              </a:tr>
            </a:tbl>
          </a:graphicData>
        </a:graphic>
      </p:graphicFrame>
      <p:sp>
        <p:nvSpPr>
          <p:cNvPr id="10" name="TextBox 9"/>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11" name="Picture 10"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2" name="TextBox 11"/>
          <p:cNvSpPr txBox="1"/>
          <p:nvPr/>
        </p:nvSpPr>
        <p:spPr>
          <a:xfrm>
            <a:off x="10998068" y="6488692"/>
            <a:ext cx="444352" cy="369332"/>
          </a:xfrm>
          <a:prstGeom prst="rect">
            <a:avLst/>
          </a:prstGeom>
          <a:noFill/>
        </p:spPr>
        <p:txBody>
          <a:bodyPr wrap="none" rtlCol="0">
            <a:spAutoFit/>
          </a:bodyPr>
          <a:lstStyle/>
          <a:p>
            <a:r>
              <a:rPr lang="en-IN" b="1" dirty="0"/>
              <a:t>16</a:t>
            </a:r>
            <a:endParaRPr lang="en-US" b="1" dirty="0"/>
          </a:p>
        </p:txBody>
      </p:sp>
    </p:spTree>
    <p:extLst>
      <p:ext uri="{BB962C8B-B14F-4D97-AF65-F5344CB8AC3E}">
        <p14:creationId xmlns:p14="http://schemas.microsoft.com/office/powerpoint/2010/main" val="191195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947502"/>
          </a:xfrm>
        </p:spPr>
        <p:txBody>
          <a:bodyPr>
            <a:normAutofit/>
          </a:bodyPr>
          <a:lstStyle/>
          <a:p>
            <a:pPr algn="ctr"/>
            <a:r>
              <a:rPr lang="en-IN" b="1" u="sng" dirty="0"/>
              <a:t>PROJECT PLAN</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0861273"/>
              </p:ext>
            </p:extLst>
          </p:nvPr>
        </p:nvGraphicFramePr>
        <p:xfrm>
          <a:off x="2204146" y="1785926"/>
          <a:ext cx="9392580" cy="3409274"/>
        </p:xfrm>
        <a:graphic>
          <a:graphicData uri="http://schemas.openxmlformats.org/drawingml/2006/table">
            <a:tbl>
              <a:tblPr firstRow="1" bandRow="1">
                <a:tableStyleId>{5C22544A-7EE6-4342-B048-85BDC9FD1C3A}</a:tableStyleId>
              </a:tblPr>
              <a:tblGrid>
                <a:gridCol w="1640933">
                  <a:extLst>
                    <a:ext uri="{9D8B030D-6E8A-4147-A177-3AD203B41FA5}">
                      <a16:colId xmlns:a16="http://schemas.microsoft.com/office/drawing/2014/main" val="20000"/>
                    </a:ext>
                  </a:extLst>
                </a:gridCol>
                <a:gridCol w="1597404">
                  <a:extLst>
                    <a:ext uri="{9D8B030D-6E8A-4147-A177-3AD203B41FA5}">
                      <a16:colId xmlns:a16="http://schemas.microsoft.com/office/drawing/2014/main" val="20001"/>
                    </a:ext>
                  </a:extLst>
                </a:gridCol>
                <a:gridCol w="1362031">
                  <a:extLst>
                    <a:ext uri="{9D8B030D-6E8A-4147-A177-3AD203B41FA5}">
                      <a16:colId xmlns:a16="http://schemas.microsoft.com/office/drawing/2014/main" val="20002"/>
                    </a:ext>
                  </a:extLst>
                </a:gridCol>
                <a:gridCol w="1597404">
                  <a:extLst>
                    <a:ext uri="{9D8B030D-6E8A-4147-A177-3AD203B41FA5}">
                      <a16:colId xmlns:a16="http://schemas.microsoft.com/office/drawing/2014/main" val="20003"/>
                    </a:ext>
                  </a:extLst>
                </a:gridCol>
                <a:gridCol w="1597404">
                  <a:extLst>
                    <a:ext uri="{9D8B030D-6E8A-4147-A177-3AD203B41FA5}">
                      <a16:colId xmlns:a16="http://schemas.microsoft.com/office/drawing/2014/main" val="20004"/>
                    </a:ext>
                  </a:extLst>
                </a:gridCol>
                <a:gridCol w="1597404">
                  <a:extLst>
                    <a:ext uri="{9D8B030D-6E8A-4147-A177-3AD203B41FA5}">
                      <a16:colId xmlns:a16="http://schemas.microsoft.com/office/drawing/2014/main" val="20005"/>
                    </a:ext>
                  </a:extLst>
                </a:gridCol>
              </a:tblGrid>
              <a:tr h="586492">
                <a:tc>
                  <a:txBody>
                    <a:bodyPr/>
                    <a:lstStyle/>
                    <a:p>
                      <a:pPr algn="ctr"/>
                      <a:r>
                        <a:rPr lang="en-IN" sz="1600" b="1" dirty="0">
                          <a:latin typeface="+mj-lt"/>
                          <a:cs typeface="Arial" pitchFamily="34" charset="0"/>
                        </a:rPr>
                        <a:t>User Story</a:t>
                      </a:r>
                    </a:p>
                    <a:p>
                      <a:pPr algn="ctr"/>
                      <a:r>
                        <a:rPr lang="en-IN" sz="1600" b="1" dirty="0">
                          <a:latin typeface="+mj-lt"/>
                          <a:cs typeface="Arial" pitchFamily="34" charset="0"/>
                        </a:rPr>
                        <a:t>ID</a:t>
                      </a:r>
                      <a:endParaRPr lang="en-US" sz="1600" b="1" dirty="0">
                        <a:latin typeface="+mj-lt"/>
                        <a:cs typeface="Arial" pitchFamily="34" charset="0"/>
                      </a:endParaRPr>
                    </a:p>
                  </a:txBody>
                  <a:tcPr/>
                </a:tc>
                <a:tc>
                  <a:txBody>
                    <a:bodyPr/>
                    <a:lstStyle/>
                    <a:p>
                      <a:pPr algn="ctr"/>
                      <a:r>
                        <a:rPr lang="en-IN" sz="1600" b="1" dirty="0">
                          <a:latin typeface="+mj-lt"/>
                          <a:cs typeface="Arial" pitchFamily="34" charset="0"/>
                        </a:rPr>
                        <a:t>Sprint</a:t>
                      </a:r>
                      <a:endParaRPr lang="en-US" sz="1600" b="1" dirty="0">
                        <a:latin typeface="+mj-lt"/>
                        <a:cs typeface="Arial" pitchFamily="34" charset="0"/>
                      </a:endParaRPr>
                    </a:p>
                  </a:txBody>
                  <a:tcPr/>
                </a:tc>
                <a:tc>
                  <a:txBody>
                    <a:bodyPr/>
                    <a:lstStyle/>
                    <a:p>
                      <a:pPr algn="ctr"/>
                      <a:r>
                        <a:rPr lang="en-IN" sz="1600" b="1">
                          <a:latin typeface="+mj-lt"/>
                          <a:cs typeface="Arial" pitchFamily="34" charset="0"/>
                        </a:rPr>
                        <a:t>Start</a:t>
                      </a:r>
                      <a:r>
                        <a:rPr lang="en-IN" sz="1600" b="1" baseline="0">
                          <a:latin typeface="+mj-lt"/>
                          <a:cs typeface="Arial" pitchFamily="34" charset="0"/>
                        </a:rPr>
                        <a:t> Date</a:t>
                      </a:r>
                      <a:endParaRPr lang="en-US" sz="1600" b="1" dirty="0">
                        <a:latin typeface="+mj-lt"/>
                        <a:cs typeface="Arial" pitchFamily="34" charset="0"/>
                      </a:endParaRPr>
                    </a:p>
                  </a:txBody>
                  <a:tcPr/>
                </a:tc>
                <a:tc>
                  <a:txBody>
                    <a:bodyPr/>
                    <a:lstStyle/>
                    <a:p>
                      <a:pPr algn="ctr"/>
                      <a:r>
                        <a:rPr lang="en-IN" sz="1600" b="1">
                          <a:latin typeface="+mj-lt"/>
                          <a:cs typeface="Arial" pitchFamily="34" charset="0"/>
                        </a:rPr>
                        <a:t>End  Date</a:t>
                      </a:r>
                      <a:endParaRPr lang="en-US" sz="1600" b="1" dirty="0">
                        <a:latin typeface="+mj-lt"/>
                        <a:cs typeface="Arial" pitchFamily="34" charset="0"/>
                      </a:endParaRPr>
                    </a:p>
                  </a:txBody>
                  <a:tcPr/>
                </a:tc>
                <a:tc>
                  <a:txBody>
                    <a:bodyPr/>
                    <a:lstStyle/>
                    <a:p>
                      <a:pPr algn="ctr"/>
                      <a:r>
                        <a:rPr lang="en-IN" sz="1600" b="1">
                          <a:latin typeface="+mj-lt"/>
                          <a:cs typeface="Arial" pitchFamily="34" charset="0"/>
                        </a:rPr>
                        <a:t>Hours</a:t>
                      </a:r>
                      <a:endParaRPr lang="en-US" sz="1600" b="1" dirty="0">
                        <a:latin typeface="+mj-lt"/>
                        <a:cs typeface="Arial" pitchFamily="34" charset="0"/>
                      </a:endParaRPr>
                    </a:p>
                  </a:txBody>
                  <a:tcPr/>
                </a:tc>
                <a:tc>
                  <a:txBody>
                    <a:bodyPr/>
                    <a:lstStyle/>
                    <a:p>
                      <a:pPr algn="ctr"/>
                      <a:r>
                        <a:rPr lang="en-IN" sz="1600" b="1">
                          <a:latin typeface="+mj-lt"/>
                          <a:cs typeface="Arial" pitchFamily="34" charset="0"/>
                        </a:rPr>
                        <a:t>Status</a:t>
                      </a:r>
                      <a:endParaRPr lang="en-US" sz="1600" b="1" dirty="0">
                        <a:latin typeface="+mj-lt"/>
                        <a:cs typeface="Arial" pitchFamily="34" charset="0"/>
                      </a:endParaRPr>
                    </a:p>
                  </a:txBody>
                  <a:tcPr/>
                </a:tc>
                <a:extLst>
                  <a:ext uri="{0D108BD9-81ED-4DB2-BD59-A6C34878D82A}">
                    <a16:rowId xmlns:a16="http://schemas.microsoft.com/office/drawing/2014/main" val="10000"/>
                  </a:ext>
                </a:extLst>
              </a:tr>
              <a:tr h="565636">
                <a:tc>
                  <a:txBody>
                    <a:bodyPr/>
                    <a:lstStyle/>
                    <a:p>
                      <a:pPr algn="ctr"/>
                      <a:r>
                        <a:rPr lang="en-IN" sz="1600" b="1" dirty="0">
                          <a:latin typeface="+mj-lt"/>
                          <a:cs typeface="Arial" pitchFamily="34" charset="0"/>
                        </a:rPr>
                        <a:t>1,</a:t>
                      </a:r>
                      <a:r>
                        <a:rPr lang="en-US" sz="1600" b="1" dirty="0">
                          <a:latin typeface="+mj-lt"/>
                          <a:cs typeface="Arial" pitchFamily="34" charset="0"/>
                        </a:rPr>
                        <a:t>2,3,4,5,6,</a:t>
                      </a:r>
                    </a:p>
                  </a:txBody>
                  <a:tcPr/>
                </a:tc>
                <a:tc>
                  <a:txBody>
                    <a:bodyPr/>
                    <a:lstStyle/>
                    <a:p>
                      <a:pPr algn="ctr"/>
                      <a:r>
                        <a:rPr lang="en-IN" sz="1600" b="1">
                          <a:latin typeface="+mj-lt"/>
                          <a:cs typeface="Arial" pitchFamily="34" charset="0"/>
                        </a:rPr>
                        <a:t>Sprint</a:t>
                      </a:r>
                      <a:r>
                        <a:rPr lang="en-IN" sz="1600" b="1" baseline="0">
                          <a:latin typeface="+mj-lt"/>
                          <a:cs typeface="Arial" pitchFamily="34" charset="0"/>
                        </a:rPr>
                        <a:t> 1</a:t>
                      </a:r>
                      <a:endParaRPr lang="en-US" sz="1600" b="1" dirty="0">
                        <a:latin typeface="+mj-lt"/>
                        <a:cs typeface="Arial" pitchFamily="34" charset="0"/>
                      </a:endParaRPr>
                    </a:p>
                  </a:txBody>
                  <a:tcPr/>
                </a:tc>
                <a:tc>
                  <a:txBody>
                    <a:bodyPr/>
                    <a:lstStyle/>
                    <a:p>
                      <a:pPr algn="ctr"/>
                      <a:r>
                        <a:rPr lang="en-IN" sz="1600" b="1" dirty="0">
                          <a:latin typeface="+mj-lt"/>
                          <a:cs typeface="Arial" pitchFamily="34" charset="0"/>
                        </a:rPr>
                        <a:t>07/02/2023</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mj-lt"/>
                          <a:cs typeface="Arial" pitchFamily="34" charset="0"/>
                        </a:rPr>
                        <a:t>28/02/2023</a:t>
                      </a:r>
                      <a:endParaRPr lang="en-US" sz="1600" b="1" dirty="0">
                        <a:latin typeface="+mj-lt"/>
                        <a:cs typeface="Arial" pitchFamily="34" charset="0"/>
                      </a:endParaRPr>
                    </a:p>
                  </a:txBody>
                  <a:tcPr/>
                </a:tc>
                <a:tc>
                  <a:txBody>
                    <a:bodyPr/>
                    <a:lstStyle/>
                    <a:p>
                      <a:pPr algn="ctr"/>
                      <a:r>
                        <a:rPr lang="en-US" sz="1600" b="1" dirty="0">
                          <a:latin typeface="+mj-lt"/>
                          <a:cs typeface="Arial" pitchFamily="34" charset="0"/>
                        </a:rPr>
                        <a:t>21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Completed</a:t>
                      </a:r>
                      <a:endParaRPr lang="en-IN" sz="1600" b="1" dirty="0">
                        <a:latin typeface="+mj-lt"/>
                        <a:cs typeface="Arial" pitchFamily="34" charset="0"/>
                      </a:endParaRPr>
                    </a:p>
                  </a:txBody>
                  <a:tcPr/>
                </a:tc>
                <a:extLst>
                  <a:ext uri="{0D108BD9-81ED-4DB2-BD59-A6C34878D82A}">
                    <a16:rowId xmlns:a16="http://schemas.microsoft.com/office/drawing/2014/main" val="10001"/>
                  </a:ext>
                </a:extLst>
              </a:tr>
              <a:tr h="473230">
                <a:tc>
                  <a:txBody>
                    <a:bodyPr/>
                    <a:lstStyle/>
                    <a:p>
                      <a:pPr algn="ctr"/>
                      <a:r>
                        <a:rPr lang="en-US" sz="1600" b="1" kern="1200" dirty="0">
                          <a:solidFill>
                            <a:schemeClr val="dk1"/>
                          </a:solidFill>
                          <a:latin typeface="+mn-lt"/>
                          <a:ea typeface="+mn-ea"/>
                          <a:cs typeface="Arial" pitchFamily="34" charset="0"/>
                        </a:rPr>
                        <a:t>7,</a:t>
                      </a:r>
                      <a:r>
                        <a:rPr lang="en-IN" sz="1600" b="1" dirty="0">
                          <a:latin typeface="+mj-lt"/>
                          <a:cs typeface="Arial" pitchFamily="34" charset="0"/>
                        </a:rPr>
                        <a:t>8,9,10,11,12,</a:t>
                      </a:r>
                      <a:endParaRPr lang="en-US" sz="1600" b="1" dirty="0">
                        <a:latin typeface="+mj-lt"/>
                        <a:cs typeface="Arial" pitchFamily="34" charset="0"/>
                      </a:endParaRPr>
                    </a:p>
                  </a:txBody>
                  <a:tcPr/>
                </a:tc>
                <a:tc>
                  <a:txBody>
                    <a:bodyPr/>
                    <a:lstStyle/>
                    <a:p>
                      <a:pPr algn="ctr"/>
                      <a:r>
                        <a:rPr lang="en-IN" sz="1600" b="1">
                          <a:latin typeface="+mj-lt"/>
                          <a:cs typeface="Arial" pitchFamily="34" charset="0"/>
                        </a:rPr>
                        <a:t>Sprint 2</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mj-lt"/>
                          <a:cs typeface="Arial" pitchFamily="34" charset="0"/>
                        </a:rPr>
                        <a:t>01/03/2023</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mj-lt"/>
                          <a:cs typeface="Arial" pitchFamily="34" charset="0"/>
                        </a:rPr>
                        <a:t>15/03/2023</a:t>
                      </a:r>
                      <a:endParaRPr lang="en-US" sz="1600" b="1" dirty="0">
                        <a:latin typeface="+mj-lt"/>
                        <a:cs typeface="Arial" pitchFamily="34" charset="0"/>
                      </a:endParaRPr>
                    </a:p>
                  </a:txBody>
                  <a:tcPr/>
                </a:tc>
                <a:tc>
                  <a:txBody>
                    <a:bodyPr/>
                    <a:lstStyle/>
                    <a:p>
                      <a:pPr algn="ctr"/>
                      <a:r>
                        <a:rPr lang="en-IN" sz="1600" b="1" dirty="0">
                          <a:latin typeface="+mj-lt"/>
                          <a:cs typeface="Arial" pitchFamily="34" charset="0"/>
                        </a:rPr>
                        <a:t>15</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latin typeface="+mn-lt"/>
                          <a:ea typeface="+mn-ea"/>
                          <a:cs typeface="Arial" pitchFamily="34" charset="0"/>
                        </a:rPr>
                        <a:t>Planned</a:t>
                      </a:r>
                      <a:endParaRPr lang="en-US" sz="1600" b="1" dirty="0">
                        <a:latin typeface="+mj-lt"/>
                        <a:cs typeface="Arial" pitchFamily="34" charset="0"/>
                      </a:endParaRPr>
                    </a:p>
                  </a:txBody>
                  <a:tcPr/>
                </a:tc>
                <a:extLst>
                  <a:ext uri="{0D108BD9-81ED-4DB2-BD59-A6C34878D82A}">
                    <a16:rowId xmlns:a16="http://schemas.microsoft.com/office/drawing/2014/main" val="10003"/>
                  </a:ext>
                </a:extLst>
              </a:tr>
              <a:tr h="891958">
                <a:tc>
                  <a:txBody>
                    <a:bodyPr/>
                    <a:lstStyle/>
                    <a:p>
                      <a:pPr algn="ctr"/>
                      <a:r>
                        <a:rPr lang="en-IN" sz="1600" b="1" kern="1200" dirty="0">
                          <a:solidFill>
                            <a:schemeClr val="dk1"/>
                          </a:solidFill>
                          <a:latin typeface="+mn-lt"/>
                          <a:ea typeface="+mn-ea"/>
                          <a:cs typeface="Arial" pitchFamily="34" charset="0"/>
                        </a:rPr>
                        <a:t>13,14,</a:t>
                      </a:r>
                      <a:r>
                        <a:rPr lang="en-IN" sz="1600" b="1" dirty="0">
                          <a:latin typeface="+mj-lt"/>
                          <a:cs typeface="Arial" pitchFamily="34" charset="0"/>
                        </a:rPr>
                        <a:t>15,16,17,18</a:t>
                      </a:r>
                      <a:endParaRPr lang="en-US" sz="1600" b="1" dirty="0">
                        <a:latin typeface="+mj-lt"/>
                        <a:cs typeface="Arial" pitchFamily="34" charset="0"/>
                      </a:endParaRPr>
                    </a:p>
                  </a:txBody>
                  <a:tcPr/>
                </a:tc>
                <a:tc>
                  <a:txBody>
                    <a:bodyPr/>
                    <a:lstStyle/>
                    <a:p>
                      <a:pPr algn="ctr"/>
                      <a:r>
                        <a:rPr lang="en-IN" sz="1600" b="1" dirty="0">
                          <a:latin typeface="+mj-lt"/>
                          <a:cs typeface="Arial" pitchFamily="34" charset="0"/>
                        </a:rPr>
                        <a:t>Sprint</a:t>
                      </a:r>
                      <a:r>
                        <a:rPr lang="en-IN" sz="1600" b="1" baseline="0" dirty="0">
                          <a:latin typeface="+mj-lt"/>
                          <a:cs typeface="Arial" pitchFamily="34" charset="0"/>
                        </a:rPr>
                        <a:t> 3</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mj-lt"/>
                          <a:cs typeface="Arial" pitchFamily="34" charset="0"/>
                        </a:rPr>
                        <a:t>16/03/2023</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mj-lt"/>
                          <a:cs typeface="Arial" pitchFamily="34" charset="0"/>
                        </a:rPr>
                        <a:t>31/04/2023</a:t>
                      </a:r>
                      <a:endParaRPr lang="en-US" sz="1600" b="1" dirty="0">
                        <a:latin typeface="+mj-lt"/>
                        <a:cs typeface="Arial" pitchFamily="34" charset="0"/>
                      </a:endParaRPr>
                    </a:p>
                  </a:txBody>
                  <a:tcPr/>
                </a:tc>
                <a:tc>
                  <a:txBody>
                    <a:bodyPr/>
                    <a:lstStyle/>
                    <a:p>
                      <a:pPr algn="ctr"/>
                      <a:r>
                        <a:rPr lang="en-IN" sz="1600" b="1" dirty="0">
                          <a:latin typeface="+mj-lt"/>
                          <a:cs typeface="Arial" pitchFamily="34" charset="0"/>
                        </a:rPr>
                        <a:t>30</a:t>
                      </a:r>
                      <a:endParaRPr lang="en-US" sz="1600" b="1" dirty="0">
                        <a:latin typeface="+mj-lt"/>
                        <a:cs typeface="Arial" pitchFamily="34" charset="0"/>
                      </a:endParaRPr>
                    </a:p>
                  </a:txBody>
                  <a:tcPr/>
                </a:tc>
                <a:tc>
                  <a:txBody>
                    <a:bodyPr/>
                    <a:lstStyle/>
                    <a:p>
                      <a:pPr algn="ctr"/>
                      <a:r>
                        <a:rPr lang="en-IN" sz="1600" b="1" kern="1200" dirty="0">
                          <a:solidFill>
                            <a:schemeClr val="dk1"/>
                          </a:solidFill>
                          <a:latin typeface="+mn-lt"/>
                          <a:ea typeface="+mn-ea"/>
                          <a:cs typeface="Arial" pitchFamily="34" charset="0"/>
                        </a:rPr>
                        <a:t>Planned</a:t>
                      </a:r>
                      <a:endParaRPr lang="en-US" sz="1600" b="1" dirty="0">
                        <a:latin typeface="+mj-lt"/>
                        <a:cs typeface="Arial" pitchFamily="34" charset="0"/>
                      </a:endParaRPr>
                    </a:p>
                  </a:txBody>
                  <a:tcPr/>
                </a:tc>
                <a:extLst>
                  <a:ext uri="{0D108BD9-81ED-4DB2-BD59-A6C34878D82A}">
                    <a16:rowId xmlns:a16="http://schemas.microsoft.com/office/drawing/2014/main" val="10005"/>
                  </a:ext>
                </a:extLst>
              </a:tr>
              <a:tr h="891958">
                <a:tc>
                  <a:txBody>
                    <a:bodyPr/>
                    <a:lstStyle/>
                    <a:p>
                      <a:pPr algn="ctr"/>
                      <a:r>
                        <a:rPr lang="en-IN" sz="1600" b="1" kern="1200" dirty="0">
                          <a:solidFill>
                            <a:schemeClr val="dk1"/>
                          </a:solidFill>
                          <a:latin typeface="+mn-lt"/>
                          <a:ea typeface="+mn-ea"/>
                          <a:cs typeface="Arial" pitchFamily="34" charset="0"/>
                        </a:rPr>
                        <a:t>19,20,</a:t>
                      </a:r>
                      <a:r>
                        <a:rPr lang="en-IN" sz="1600" b="1" kern="1200" dirty="0">
                          <a:solidFill>
                            <a:schemeClr val="dk1"/>
                          </a:solidFill>
                          <a:latin typeface="+mj-lt"/>
                          <a:ea typeface="+mn-ea"/>
                          <a:cs typeface="Arial" pitchFamily="34" charset="0"/>
                        </a:rPr>
                        <a:t>21,22,23,24</a:t>
                      </a:r>
                      <a:endParaRPr lang="en-US" sz="1600" b="1" dirty="0">
                        <a:latin typeface="+mj-lt"/>
                        <a:cs typeface="Arial" pitchFamily="34" charset="0"/>
                      </a:endParaRPr>
                    </a:p>
                  </a:txBody>
                  <a:tcPr/>
                </a:tc>
                <a:tc>
                  <a:txBody>
                    <a:bodyPr/>
                    <a:lstStyle/>
                    <a:p>
                      <a:pPr algn="ctr"/>
                      <a:r>
                        <a:rPr lang="en-US" sz="1600" b="1">
                          <a:latin typeface="+mj-lt"/>
                          <a:cs typeface="Arial" pitchFamily="34" charset="0"/>
                        </a:rPr>
                        <a:t>Sprint 4</a:t>
                      </a: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latin typeface="+mn-lt"/>
                          <a:ea typeface="+mn-ea"/>
                          <a:cs typeface="Arial" pitchFamily="34" charset="0"/>
                        </a:rPr>
                        <a:t>17/04/2023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j-lt"/>
                          <a:cs typeface="Arial" pitchFamily="34" charset="0"/>
                        </a:rPr>
                        <a:t>15/05/2023</a:t>
                      </a:r>
                    </a:p>
                  </a:txBody>
                  <a:tcPr/>
                </a:tc>
                <a:tc>
                  <a:txBody>
                    <a:bodyPr/>
                    <a:lstStyle/>
                    <a:p>
                      <a:pPr algn="ctr"/>
                      <a:r>
                        <a:rPr lang="en-IN" sz="1600" b="1" dirty="0">
                          <a:latin typeface="+mj-lt"/>
                          <a:cs typeface="Arial" pitchFamily="34" charset="0"/>
                        </a:rPr>
                        <a:t>17</a:t>
                      </a:r>
                      <a:endParaRPr lang="en-US" sz="1600" b="1" dirty="0">
                        <a:latin typeface="+mj-lt"/>
                        <a:cs typeface="Arial" pitchFamily="34" charset="0"/>
                      </a:endParaRPr>
                    </a:p>
                    <a:p>
                      <a:pPr algn="ctr"/>
                      <a:endParaRPr lang="en-US" sz="1600" b="1"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latin typeface="+mj-lt"/>
                          <a:cs typeface="Arial" pitchFamily="34" charset="0"/>
                        </a:rPr>
                        <a:t>Planned</a:t>
                      </a:r>
                      <a:endParaRPr lang="en-US" sz="1600" b="1" dirty="0">
                        <a:latin typeface="+mj-lt"/>
                        <a:cs typeface="Arial" pitchFamily="34" charset="0"/>
                      </a:endParaRPr>
                    </a:p>
                  </a:txBody>
                  <a:tcPr/>
                </a:tc>
                <a:extLst>
                  <a:ext uri="{0D108BD9-81ED-4DB2-BD59-A6C34878D82A}">
                    <a16:rowId xmlns:a16="http://schemas.microsoft.com/office/drawing/2014/main" val="3962745546"/>
                  </a:ext>
                </a:extLst>
              </a:tr>
            </a:tbl>
          </a:graphicData>
        </a:graphic>
      </p:graphicFrame>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9" name="Picture 8" descr="download.jfif"/>
          <p:cNvPicPr>
            <a:picLocks noChangeAspect="1"/>
          </p:cNvPicPr>
          <p:nvPr/>
        </p:nvPicPr>
        <p:blipFill>
          <a:blip r:embed="rId3" cstate="print"/>
          <a:stretch>
            <a:fillRect/>
          </a:stretch>
        </p:blipFill>
        <p:spPr>
          <a:xfrm>
            <a:off x="1846745" y="6511918"/>
            <a:ext cx="248727" cy="274668"/>
          </a:xfrm>
          <a:prstGeom prst="rect">
            <a:avLst/>
          </a:prstGeom>
        </p:spPr>
      </p:pic>
      <p:sp>
        <p:nvSpPr>
          <p:cNvPr id="10" name="TextBox 9"/>
          <p:cNvSpPr txBox="1"/>
          <p:nvPr/>
        </p:nvSpPr>
        <p:spPr>
          <a:xfrm>
            <a:off x="10998068" y="6488692"/>
            <a:ext cx="444352" cy="369332"/>
          </a:xfrm>
          <a:prstGeom prst="rect">
            <a:avLst/>
          </a:prstGeom>
          <a:noFill/>
        </p:spPr>
        <p:txBody>
          <a:bodyPr wrap="none" rtlCol="0">
            <a:spAutoFit/>
          </a:bodyPr>
          <a:lstStyle/>
          <a:p>
            <a:r>
              <a:rPr lang="en-IN" b="1" dirty="0"/>
              <a:t>17</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93600" y="624110"/>
            <a:ext cx="8217308" cy="1233254"/>
          </a:xfrm>
        </p:spPr>
        <p:txBody>
          <a:bodyPr/>
          <a:lstStyle/>
          <a:p>
            <a:pPr algn="ctr"/>
            <a:r>
              <a:rPr lang="en-IN" b="1" u="sng" dirty="0"/>
              <a:t>SPRINT-1</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37198231"/>
              </p:ext>
            </p:extLst>
          </p:nvPr>
        </p:nvGraphicFramePr>
        <p:xfrm>
          <a:off x="1381092" y="1240737"/>
          <a:ext cx="10061328" cy="4993153"/>
        </p:xfrm>
        <a:graphic>
          <a:graphicData uri="http://schemas.openxmlformats.org/drawingml/2006/table">
            <a:tbl>
              <a:tblPr firstRow="1" bandRow="1">
                <a:tableStyleId>{5C22544A-7EE6-4342-B048-85BDC9FD1C3A}</a:tableStyleId>
              </a:tblPr>
              <a:tblGrid>
                <a:gridCol w="89848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368492">
                  <a:extLst>
                    <a:ext uri="{9D8B030D-6E8A-4147-A177-3AD203B41FA5}">
                      <a16:colId xmlns:a16="http://schemas.microsoft.com/office/drawing/2014/main" val="20002"/>
                    </a:ext>
                  </a:extLst>
                </a:gridCol>
                <a:gridCol w="421172">
                  <a:extLst>
                    <a:ext uri="{9D8B030D-6E8A-4147-A177-3AD203B41FA5}">
                      <a16:colId xmlns:a16="http://schemas.microsoft.com/office/drawing/2014/main" val="20003"/>
                    </a:ext>
                  </a:extLst>
                </a:gridCol>
                <a:gridCol w="421172">
                  <a:extLst>
                    <a:ext uri="{9D8B030D-6E8A-4147-A177-3AD203B41FA5}">
                      <a16:colId xmlns:a16="http://schemas.microsoft.com/office/drawing/2014/main" val="20004"/>
                    </a:ext>
                  </a:extLst>
                </a:gridCol>
                <a:gridCol w="467969">
                  <a:extLst>
                    <a:ext uri="{9D8B030D-6E8A-4147-A177-3AD203B41FA5}">
                      <a16:colId xmlns:a16="http://schemas.microsoft.com/office/drawing/2014/main" val="20005"/>
                    </a:ext>
                  </a:extLst>
                </a:gridCol>
                <a:gridCol w="467969">
                  <a:extLst>
                    <a:ext uri="{9D8B030D-6E8A-4147-A177-3AD203B41FA5}">
                      <a16:colId xmlns:a16="http://schemas.microsoft.com/office/drawing/2014/main" val="20006"/>
                    </a:ext>
                  </a:extLst>
                </a:gridCol>
                <a:gridCol w="467969">
                  <a:extLst>
                    <a:ext uri="{9D8B030D-6E8A-4147-A177-3AD203B41FA5}">
                      <a16:colId xmlns:a16="http://schemas.microsoft.com/office/drawing/2014/main" val="20007"/>
                    </a:ext>
                  </a:extLst>
                </a:gridCol>
                <a:gridCol w="467969">
                  <a:extLst>
                    <a:ext uri="{9D8B030D-6E8A-4147-A177-3AD203B41FA5}">
                      <a16:colId xmlns:a16="http://schemas.microsoft.com/office/drawing/2014/main" val="20008"/>
                    </a:ext>
                  </a:extLst>
                </a:gridCol>
                <a:gridCol w="467969">
                  <a:extLst>
                    <a:ext uri="{9D8B030D-6E8A-4147-A177-3AD203B41FA5}">
                      <a16:colId xmlns:a16="http://schemas.microsoft.com/office/drawing/2014/main" val="20009"/>
                    </a:ext>
                  </a:extLst>
                </a:gridCol>
                <a:gridCol w="421172">
                  <a:extLst>
                    <a:ext uri="{9D8B030D-6E8A-4147-A177-3AD203B41FA5}">
                      <a16:colId xmlns:a16="http://schemas.microsoft.com/office/drawing/2014/main" val="20010"/>
                    </a:ext>
                  </a:extLst>
                </a:gridCol>
                <a:gridCol w="467969">
                  <a:extLst>
                    <a:ext uri="{9D8B030D-6E8A-4147-A177-3AD203B41FA5}">
                      <a16:colId xmlns:a16="http://schemas.microsoft.com/office/drawing/2014/main" val="20011"/>
                    </a:ext>
                  </a:extLst>
                </a:gridCol>
                <a:gridCol w="561562">
                  <a:extLst>
                    <a:ext uri="{9D8B030D-6E8A-4147-A177-3AD203B41FA5}">
                      <a16:colId xmlns:a16="http://schemas.microsoft.com/office/drawing/2014/main" val="20012"/>
                    </a:ext>
                  </a:extLst>
                </a:gridCol>
                <a:gridCol w="561562">
                  <a:extLst>
                    <a:ext uri="{9D8B030D-6E8A-4147-A177-3AD203B41FA5}">
                      <a16:colId xmlns:a16="http://schemas.microsoft.com/office/drawing/2014/main" val="1928572190"/>
                    </a:ext>
                  </a:extLst>
                </a:gridCol>
                <a:gridCol w="561562">
                  <a:extLst>
                    <a:ext uri="{9D8B030D-6E8A-4147-A177-3AD203B41FA5}">
                      <a16:colId xmlns:a16="http://schemas.microsoft.com/office/drawing/2014/main" val="2825041242"/>
                    </a:ext>
                  </a:extLst>
                </a:gridCol>
                <a:gridCol w="561562">
                  <a:extLst>
                    <a:ext uri="{9D8B030D-6E8A-4147-A177-3AD203B41FA5}">
                      <a16:colId xmlns:a16="http://schemas.microsoft.com/office/drawing/2014/main" val="832533164"/>
                    </a:ext>
                  </a:extLst>
                </a:gridCol>
                <a:gridCol w="561562">
                  <a:extLst>
                    <a:ext uri="{9D8B030D-6E8A-4147-A177-3AD203B41FA5}">
                      <a16:colId xmlns:a16="http://schemas.microsoft.com/office/drawing/2014/main" val="3653080594"/>
                    </a:ext>
                  </a:extLst>
                </a:gridCol>
                <a:gridCol w="561562">
                  <a:extLst>
                    <a:ext uri="{9D8B030D-6E8A-4147-A177-3AD203B41FA5}">
                      <a16:colId xmlns:a16="http://schemas.microsoft.com/office/drawing/2014/main" val="2800516652"/>
                    </a:ext>
                  </a:extLst>
                </a:gridCol>
                <a:gridCol w="561562">
                  <a:extLst>
                    <a:ext uri="{9D8B030D-6E8A-4147-A177-3AD203B41FA5}">
                      <a16:colId xmlns:a16="http://schemas.microsoft.com/office/drawing/2014/main" val="1115183010"/>
                    </a:ext>
                  </a:extLst>
                </a:gridCol>
              </a:tblGrid>
              <a:tr h="1537500">
                <a:tc>
                  <a:txBody>
                    <a:bodyPr/>
                    <a:lstStyle/>
                    <a:p>
                      <a:r>
                        <a:rPr lang="en-IN" sz="1100" dirty="0"/>
                        <a:t>Backlog item</a:t>
                      </a:r>
                    </a:p>
                  </a:txBody>
                  <a:tcPr marL="68580" marR="68580" marT="34290" marB="34290"/>
                </a:tc>
                <a:tc>
                  <a:txBody>
                    <a:bodyPr/>
                    <a:lstStyle/>
                    <a:p>
                      <a:r>
                        <a:rPr lang="en-IN" sz="1100" dirty="0"/>
                        <a:t>Status and completion date</a:t>
                      </a:r>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ORIGINAL ESTIMATE</a:t>
                      </a:r>
                      <a:endParaRPr sz="11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 07/02/23</a:t>
                      </a:r>
                      <a:endParaRPr sz="10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2  08/02/23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3 09/02/23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4  10/02/23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5  13/02/23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6 14/02/23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7  15/02/23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8 16/02/23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9  17/02/23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10 20/02/23</a:t>
                      </a:r>
                      <a:endParaRPr sz="1100"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none" strike="noStrike" cap="none" dirty="0"/>
                        <a:t>DAY 11 21/02/23</a:t>
                      </a:r>
                      <a:endParaRPr lang="en-US" sz="1100" dirty="0"/>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12 22/02/23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13 23/02/23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14 24/02/23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15  27/02/23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16 28/02/23</a:t>
                      </a:r>
                      <a:endParaRPr sz="1100" dirty="0"/>
                    </a:p>
                  </a:txBody>
                  <a:tcPr marL="68588" marR="68588" marT="34294" marB="34294"/>
                </a:tc>
                <a:extLst>
                  <a:ext uri="{0D108BD9-81ED-4DB2-BD59-A6C34878D82A}">
                    <a16:rowId xmlns:a16="http://schemas.microsoft.com/office/drawing/2014/main" val="10000"/>
                  </a:ext>
                </a:extLst>
              </a:tr>
              <a:tr h="710713">
                <a:tc>
                  <a:txBody>
                    <a:bodyPr/>
                    <a:lstStyle/>
                    <a:p>
                      <a:pPr marL="0" marR="0" lvl="0" indent="0" algn="l" rtl="0">
                        <a:lnSpc>
                          <a:spcPct val="100000"/>
                        </a:lnSpc>
                        <a:spcBef>
                          <a:spcPts val="0"/>
                        </a:spcBef>
                        <a:spcAft>
                          <a:spcPts val="0"/>
                        </a:spcAft>
                        <a:buClr>
                          <a:srgbClr val="000000"/>
                        </a:buClr>
                        <a:buSzPts val="900"/>
                        <a:buFont typeface="Arial"/>
                        <a:buNone/>
                      </a:pPr>
                      <a:r>
                        <a:rPr lang="en-US" sz="1200" b="1" u="none" strike="noStrike" cap="none" dirty="0"/>
                        <a:t>USER STORY #1</a:t>
                      </a:r>
                      <a:endParaRPr sz="12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u="none" strike="noStrike" cap="none" dirty="0"/>
                        <a:t>HRS</a:t>
                      </a:r>
                    </a:p>
                  </a:txBody>
                  <a:tcPr marL="68580" marR="68580" marT="34290" marB="34290"/>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extLst>
                  <a:ext uri="{0D108BD9-81ED-4DB2-BD59-A6C34878D82A}">
                    <a16:rowId xmlns:a16="http://schemas.microsoft.com/office/drawing/2014/main" val="10001"/>
                  </a:ext>
                </a:extLst>
              </a:tr>
              <a:tr h="626506">
                <a:tc>
                  <a:txBody>
                    <a:bodyPr/>
                    <a:lstStyle/>
                    <a:p>
                      <a:r>
                        <a:rPr lang="en-IN" sz="1200" b="1" dirty="0"/>
                        <a:t>UI designing </a:t>
                      </a:r>
                    </a:p>
                  </a:txBody>
                  <a:tcPr marL="68580" marR="68580" marT="34290" marB="34290"/>
                </a:tc>
                <a:tc>
                  <a:txBody>
                    <a:bodyPr/>
                    <a:lstStyle/>
                    <a:p>
                      <a:r>
                        <a:rPr lang="en-IN" sz="1200" b="1" dirty="0"/>
                        <a:t>10/02/23</a:t>
                      </a:r>
                    </a:p>
                  </a:txBody>
                  <a:tcPr marL="68580" marR="68580" marT="34290" marB="34290"/>
                </a:tc>
                <a:tc>
                  <a:txBody>
                    <a:bodyPr/>
                    <a:lstStyle/>
                    <a:p>
                      <a:r>
                        <a:rPr lang="en-IN" sz="1400" b="1" dirty="0"/>
                        <a:t>2</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2"/>
                  </a:ext>
                </a:extLst>
              </a:tr>
              <a:tr h="626506">
                <a:tc>
                  <a:txBody>
                    <a:bodyPr/>
                    <a:lstStyle/>
                    <a:p>
                      <a:r>
                        <a:rPr lang="en-IN" sz="1200" b="1" dirty="0"/>
                        <a:t>coding</a:t>
                      </a:r>
                    </a:p>
                  </a:txBody>
                  <a:tcPr marL="68580" marR="68580" marT="34290" marB="34290"/>
                </a:tc>
                <a:tc>
                  <a:txBody>
                    <a:bodyPr/>
                    <a:lstStyle/>
                    <a:p>
                      <a:r>
                        <a:rPr lang="en-IN" sz="1200" b="1" dirty="0"/>
                        <a:t>17/02/23</a:t>
                      </a:r>
                    </a:p>
                  </a:txBody>
                  <a:tcPr marL="68580" marR="68580" marT="34290" marB="34290"/>
                </a:tc>
                <a:tc>
                  <a:txBody>
                    <a:bodyPr/>
                    <a:lstStyle/>
                    <a:p>
                      <a:r>
                        <a:rPr lang="en-IN" sz="1400" b="1" dirty="0"/>
                        <a:t>6</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3"/>
                  </a:ext>
                </a:extLst>
              </a:tr>
              <a:tr h="601630">
                <a:tc>
                  <a:txBody>
                    <a:bodyPr/>
                    <a:lstStyle/>
                    <a:p>
                      <a:r>
                        <a:rPr lang="en-IN" sz="1200" b="1" dirty="0"/>
                        <a:t>Testing</a:t>
                      </a:r>
                    </a:p>
                  </a:txBody>
                  <a:tcPr marL="68580" marR="68580" marT="34290" marB="34290"/>
                </a:tc>
                <a:tc>
                  <a:txBody>
                    <a:bodyPr/>
                    <a:lstStyle/>
                    <a:p>
                      <a:r>
                        <a:rPr lang="en-IN" sz="1200" b="1" dirty="0"/>
                        <a:t>28/02/23</a:t>
                      </a:r>
                    </a:p>
                  </a:txBody>
                  <a:tcPr marL="68580" marR="68580" marT="34290" marB="34290"/>
                </a:tc>
                <a:tc>
                  <a:txBody>
                    <a:bodyPr/>
                    <a:lstStyle/>
                    <a:p>
                      <a:r>
                        <a:rPr lang="en-IN" sz="1400" b="1"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4"/>
                  </a:ext>
                </a:extLst>
              </a:tr>
              <a:tr h="890298">
                <a:tc>
                  <a:txBody>
                    <a:bodyPr/>
                    <a:lstStyle/>
                    <a:p>
                      <a:r>
                        <a:rPr lang="en-IN" sz="1200" b="1" dirty="0"/>
                        <a:t>Total</a:t>
                      </a:r>
                    </a:p>
                  </a:txBody>
                  <a:tcPr marL="68580" marR="68580" marT="34290" marB="34290"/>
                </a:tc>
                <a:tc>
                  <a:txBody>
                    <a:bodyPr/>
                    <a:lstStyle/>
                    <a:p>
                      <a:endParaRPr lang="en-IN" sz="1200" dirty="0"/>
                    </a:p>
                  </a:txBody>
                  <a:tcPr marL="68580" marR="68580" marT="34290" marB="34290"/>
                </a:tc>
                <a:tc>
                  <a:txBody>
                    <a:bodyPr/>
                    <a:lstStyle/>
                    <a:p>
                      <a:r>
                        <a:rPr lang="en-IN" sz="1400" b="1" dirty="0"/>
                        <a:t>10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5"/>
                  </a:ext>
                </a:extLst>
              </a:tr>
            </a:tbl>
          </a:graphicData>
        </a:graphic>
      </p:graphicFrame>
      <p:sp>
        <p:nvSpPr>
          <p:cNvPr id="9" name="TextBox 8"/>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10" name="Picture 9"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1" name="TextBox 10"/>
          <p:cNvSpPr txBox="1"/>
          <p:nvPr/>
        </p:nvSpPr>
        <p:spPr>
          <a:xfrm>
            <a:off x="10998068" y="6488692"/>
            <a:ext cx="444352" cy="369332"/>
          </a:xfrm>
          <a:prstGeom prst="rect">
            <a:avLst/>
          </a:prstGeom>
          <a:noFill/>
        </p:spPr>
        <p:txBody>
          <a:bodyPr wrap="none" rtlCol="0">
            <a:spAutoFit/>
          </a:bodyPr>
          <a:lstStyle/>
          <a:p>
            <a:r>
              <a:rPr lang="en-IN" b="1" dirty="0"/>
              <a:t>18</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93600" y="624110"/>
            <a:ext cx="8217308" cy="1233254"/>
          </a:xfrm>
        </p:spPr>
        <p:txBody>
          <a:bodyPr/>
          <a:lstStyle/>
          <a:p>
            <a:pPr algn="ctr"/>
            <a:r>
              <a:rPr lang="en-IN" b="1" u="sng" dirty="0"/>
              <a:t>SPRINT-2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9017732"/>
              </p:ext>
            </p:extLst>
          </p:nvPr>
        </p:nvGraphicFramePr>
        <p:xfrm>
          <a:off x="1381092" y="1240737"/>
          <a:ext cx="10061328" cy="4993153"/>
        </p:xfrm>
        <a:graphic>
          <a:graphicData uri="http://schemas.openxmlformats.org/drawingml/2006/table">
            <a:tbl>
              <a:tblPr firstRow="1" bandRow="1">
                <a:tableStyleId>{5C22544A-7EE6-4342-B048-85BDC9FD1C3A}</a:tableStyleId>
              </a:tblPr>
              <a:tblGrid>
                <a:gridCol w="89848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368492">
                  <a:extLst>
                    <a:ext uri="{9D8B030D-6E8A-4147-A177-3AD203B41FA5}">
                      <a16:colId xmlns:a16="http://schemas.microsoft.com/office/drawing/2014/main" val="20002"/>
                    </a:ext>
                  </a:extLst>
                </a:gridCol>
                <a:gridCol w="421172">
                  <a:extLst>
                    <a:ext uri="{9D8B030D-6E8A-4147-A177-3AD203B41FA5}">
                      <a16:colId xmlns:a16="http://schemas.microsoft.com/office/drawing/2014/main" val="20003"/>
                    </a:ext>
                  </a:extLst>
                </a:gridCol>
                <a:gridCol w="421172">
                  <a:extLst>
                    <a:ext uri="{9D8B030D-6E8A-4147-A177-3AD203B41FA5}">
                      <a16:colId xmlns:a16="http://schemas.microsoft.com/office/drawing/2014/main" val="20004"/>
                    </a:ext>
                  </a:extLst>
                </a:gridCol>
                <a:gridCol w="467969">
                  <a:extLst>
                    <a:ext uri="{9D8B030D-6E8A-4147-A177-3AD203B41FA5}">
                      <a16:colId xmlns:a16="http://schemas.microsoft.com/office/drawing/2014/main" val="20005"/>
                    </a:ext>
                  </a:extLst>
                </a:gridCol>
                <a:gridCol w="467969">
                  <a:extLst>
                    <a:ext uri="{9D8B030D-6E8A-4147-A177-3AD203B41FA5}">
                      <a16:colId xmlns:a16="http://schemas.microsoft.com/office/drawing/2014/main" val="20006"/>
                    </a:ext>
                  </a:extLst>
                </a:gridCol>
                <a:gridCol w="467969">
                  <a:extLst>
                    <a:ext uri="{9D8B030D-6E8A-4147-A177-3AD203B41FA5}">
                      <a16:colId xmlns:a16="http://schemas.microsoft.com/office/drawing/2014/main" val="20007"/>
                    </a:ext>
                  </a:extLst>
                </a:gridCol>
                <a:gridCol w="467969">
                  <a:extLst>
                    <a:ext uri="{9D8B030D-6E8A-4147-A177-3AD203B41FA5}">
                      <a16:colId xmlns:a16="http://schemas.microsoft.com/office/drawing/2014/main" val="20008"/>
                    </a:ext>
                  </a:extLst>
                </a:gridCol>
                <a:gridCol w="467969">
                  <a:extLst>
                    <a:ext uri="{9D8B030D-6E8A-4147-A177-3AD203B41FA5}">
                      <a16:colId xmlns:a16="http://schemas.microsoft.com/office/drawing/2014/main" val="20009"/>
                    </a:ext>
                  </a:extLst>
                </a:gridCol>
                <a:gridCol w="421172">
                  <a:extLst>
                    <a:ext uri="{9D8B030D-6E8A-4147-A177-3AD203B41FA5}">
                      <a16:colId xmlns:a16="http://schemas.microsoft.com/office/drawing/2014/main" val="20010"/>
                    </a:ext>
                  </a:extLst>
                </a:gridCol>
                <a:gridCol w="467969">
                  <a:extLst>
                    <a:ext uri="{9D8B030D-6E8A-4147-A177-3AD203B41FA5}">
                      <a16:colId xmlns:a16="http://schemas.microsoft.com/office/drawing/2014/main" val="20011"/>
                    </a:ext>
                  </a:extLst>
                </a:gridCol>
                <a:gridCol w="561562">
                  <a:extLst>
                    <a:ext uri="{9D8B030D-6E8A-4147-A177-3AD203B41FA5}">
                      <a16:colId xmlns:a16="http://schemas.microsoft.com/office/drawing/2014/main" val="20012"/>
                    </a:ext>
                  </a:extLst>
                </a:gridCol>
                <a:gridCol w="561562">
                  <a:extLst>
                    <a:ext uri="{9D8B030D-6E8A-4147-A177-3AD203B41FA5}">
                      <a16:colId xmlns:a16="http://schemas.microsoft.com/office/drawing/2014/main" val="1928572190"/>
                    </a:ext>
                  </a:extLst>
                </a:gridCol>
                <a:gridCol w="561562">
                  <a:extLst>
                    <a:ext uri="{9D8B030D-6E8A-4147-A177-3AD203B41FA5}">
                      <a16:colId xmlns:a16="http://schemas.microsoft.com/office/drawing/2014/main" val="2825041242"/>
                    </a:ext>
                  </a:extLst>
                </a:gridCol>
                <a:gridCol w="561562">
                  <a:extLst>
                    <a:ext uri="{9D8B030D-6E8A-4147-A177-3AD203B41FA5}">
                      <a16:colId xmlns:a16="http://schemas.microsoft.com/office/drawing/2014/main" val="832533164"/>
                    </a:ext>
                  </a:extLst>
                </a:gridCol>
                <a:gridCol w="561562">
                  <a:extLst>
                    <a:ext uri="{9D8B030D-6E8A-4147-A177-3AD203B41FA5}">
                      <a16:colId xmlns:a16="http://schemas.microsoft.com/office/drawing/2014/main" val="3653080594"/>
                    </a:ext>
                  </a:extLst>
                </a:gridCol>
                <a:gridCol w="561562">
                  <a:extLst>
                    <a:ext uri="{9D8B030D-6E8A-4147-A177-3AD203B41FA5}">
                      <a16:colId xmlns:a16="http://schemas.microsoft.com/office/drawing/2014/main" val="2800516652"/>
                    </a:ext>
                  </a:extLst>
                </a:gridCol>
                <a:gridCol w="561562">
                  <a:extLst>
                    <a:ext uri="{9D8B030D-6E8A-4147-A177-3AD203B41FA5}">
                      <a16:colId xmlns:a16="http://schemas.microsoft.com/office/drawing/2014/main" val="1115183010"/>
                    </a:ext>
                  </a:extLst>
                </a:gridCol>
              </a:tblGrid>
              <a:tr h="1537500">
                <a:tc>
                  <a:txBody>
                    <a:bodyPr/>
                    <a:lstStyle/>
                    <a:p>
                      <a:r>
                        <a:rPr lang="en-IN" sz="1100" dirty="0"/>
                        <a:t>Backlog item</a:t>
                      </a:r>
                    </a:p>
                  </a:txBody>
                  <a:tcPr marL="68580" marR="68580" marT="34290" marB="34290"/>
                </a:tc>
                <a:tc>
                  <a:txBody>
                    <a:bodyPr/>
                    <a:lstStyle/>
                    <a:p>
                      <a:r>
                        <a:rPr lang="en-IN" sz="1100" dirty="0"/>
                        <a:t>Status and completion date</a:t>
                      </a:r>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ORIGINAL ESTIMATE</a:t>
                      </a:r>
                      <a:endParaRPr sz="11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 01/03/23</a:t>
                      </a:r>
                      <a:endParaRPr sz="10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2  02/03/23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3 03/03/23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4  04/03/23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5  05/03/23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6 06/03/23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7  07/03/23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8 08/03/23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9  09/03/23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10 10/03/23</a:t>
                      </a:r>
                      <a:endParaRPr sz="1100"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none" strike="noStrike" cap="none" dirty="0"/>
                        <a:t>DAY 11 11/03/23</a:t>
                      </a:r>
                      <a:endParaRPr lang="en-US" sz="1100" dirty="0"/>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12 12/03/23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13 13/03/23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14 14/03/23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15  15/03/23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16 16/03/23</a:t>
                      </a:r>
                      <a:endParaRPr sz="1100" dirty="0"/>
                    </a:p>
                  </a:txBody>
                  <a:tcPr marL="68588" marR="68588" marT="34294" marB="34294"/>
                </a:tc>
                <a:extLst>
                  <a:ext uri="{0D108BD9-81ED-4DB2-BD59-A6C34878D82A}">
                    <a16:rowId xmlns:a16="http://schemas.microsoft.com/office/drawing/2014/main" val="10000"/>
                  </a:ext>
                </a:extLst>
              </a:tr>
              <a:tr h="710713">
                <a:tc>
                  <a:txBody>
                    <a:bodyPr/>
                    <a:lstStyle/>
                    <a:p>
                      <a:pPr marL="0" marR="0" lvl="0" indent="0" algn="l" rtl="0">
                        <a:lnSpc>
                          <a:spcPct val="100000"/>
                        </a:lnSpc>
                        <a:spcBef>
                          <a:spcPts val="0"/>
                        </a:spcBef>
                        <a:spcAft>
                          <a:spcPts val="0"/>
                        </a:spcAft>
                        <a:buClr>
                          <a:srgbClr val="000000"/>
                        </a:buClr>
                        <a:buSzPts val="900"/>
                        <a:buFont typeface="Arial"/>
                        <a:buNone/>
                      </a:pPr>
                      <a:r>
                        <a:rPr lang="en-US" sz="1200" b="1" u="none" strike="noStrike" cap="none" dirty="0"/>
                        <a:t>USER STORY #1</a:t>
                      </a:r>
                      <a:endParaRPr sz="12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u="none" strike="noStrike" cap="none" dirty="0"/>
                        <a:t>HRS</a:t>
                      </a:r>
                    </a:p>
                  </a:txBody>
                  <a:tcPr marL="68580" marR="68580" marT="34290" marB="34290"/>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extLst>
                  <a:ext uri="{0D108BD9-81ED-4DB2-BD59-A6C34878D82A}">
                    <a16:rowId xmlns:a16="http://schemas.microsoft.com/office/drawing/2014/main" val="10001"/>
                  </a:ext>
                </a:extLst>
              </a:tr>
              <a:tr h="626506">
                <a:tc>
                  <a:txBody>
                    <a:bodyPr/>
                    <a:lstStyle/>
                    <a:p>
                      <a:r>
                        <a:rPr lang="en-IN" sz="1200" b="1" dirty="0"/>
                        <a:t>UI designing </a:t>
                      </a:r>
                    </a:p>
                  </a:txBody>
                  <a:tcPr marL="68580" marR="68580" marT="34290" marB="34290"/>
                </a:tc>
                <a:tc>
                  <a:txBody>
                    <a:bodyPr/>
                    <a:lstStyle/>
                    <a:p>
                      <a:r>
                        <a:rPr lang="en-IN" sz="1200" b="1" dirty="0"/>
                        <a:t>01/03/23</a:t>
                      </a:r>
                    </a:p>
                  </a:txBody>
                  <a:tcPr marL="68580" marR="68580" marT="34290" marB="34290"/>
                </a:tc>
                <a:tc>
                  <a:txBody>
                    <a:bodyPr/>
                    <a:lstStyle/>
                    <a:p>
                      <a:r>
                        <a:rPr lang="en-IN" sz="1400" b="1" dirty="0"/>
                        <a:t>2</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2"/>
                  </a:ext>
                </a:extLst>
              </a:tr>
              <a:tr h="626506">
                <a:tc>
                  <a:txBody>
                    <a:bodyPr/>
                    <a:lstStyle/>
                    <a:p>
                      <a:r>
                        <a:rPr lang="en-IN" sz="1200" b="1" dirty="0"/>
                        <a:t>coding</a:t>
                      </a:r>
                    </a:p>
                  </a:txBody>
                  <a:tcPr marL="68580" marR="68580" marT="34290" marB="34290"/>
                </a:tc>
                <a:tc>
                  <a:txBody>
                    <a:bodyPr/>
                    <a:lstStyle/>
                    <a:p>
                      <a:r>
                        <a:rPr lang="en-IN" sz="1200" b="1" dirty="0"/>
                        <a:t>10/03/23</a:t>
                      </a:r>
                    </a:p>
                  </a:txBody>
                  <a:tcPr marL="68580" marR="68580" marT="34290" marB="34290"/>
                </a:tc>
                <a:tc>
                  <a:txBody>
                    <a:bodyPr/>
                    <a:lstStyle/>
                    <a:p>
                      <a:r>
                        <a:rPr lang="en-IN" sz="1400" b="1" dirty="0"/>
                        <a:t>6</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3"/>
                  </a:ext>
                </a:extLst>
              </a:tr>
              <a:tr h="601630">
                <a:tc>
                  <a:txBody>
                    <a:bodyPr/>
                    <a:lstStyle/>
                    <a:p>
                      <a:r>
                        <a:rPr lang="en-IN" sz="1200" b="1" dirty="0"/>
                        <a:t>Testing</a:t>
                      </a:r>
                    </a:p>
                  </a:txBody>
                  <a:tcPr marL="68580" marR="68580" marT="34290" marB="34290"/>
                </a:tc>
                <a:tc>
                  <a:txBody>
                    <a:bodyPr/>
                    <a:lstStyle/>
                    <a:p>
                      <a:r>
                        <a:rPr lang="en-IN" sz="1200" b="1"/>
                        <a:t>15/03/23</a:t>
                      </a:r>
                      <a:endParaRPr lang="en-IN" sz="1200" b="1" dirty="0"/>
                    </a:p>
                  </a:txBody>
                  <a:tcPr marL="68580" marR="68580" marT="34290" marB="34290"/>
                </a:tc>
                <a:tc>
                  <a:txBody>
                    <a:bodyPr/>
                    <a:lstStyle/>
                    <a:p>
                      <a:r>
                        <a:rPr lang="en-IN" sz="1400" b="1"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4"/>
                  </a:ext>
                </a:extLst>
              </a:tr>
              <a:tr h="890298">
                <a:tc>
                  <a:txBody>
                    <a:bodyPr/>
                    <a:lstStyle/>
                    <a:p>
                      <a:r>
                        <a:rPr lang="en-IN" sz="1200" b="1" dirty="0"/>
                        <a:t>Total</a:t>
                      </a:r>
                    </a:p>
                  </a:txBody>
                  <a:tcPr marL="68580" marR="68580" marT="34290" marB="34290"/>
                </a:tc>
                <a:tc>
                  <a:txBody>
                    <a:bodyPr/>
                    <a:lstStyle/>
                    <a:p>
                      <a:endParaRPr lang="en-IN" sz="1200" dirty="0"/>
                    </a:p>
                  </a:txBody>
                  <a:tcPr marL="68580" marR="68580" marT="34290" marB="34290"/>
                </a:tc>
                <a:tc>
                  <a:txBody>
                    <a:bodyPr/>
                    <a:lstStyle/>
                    <a:p>
                      <a:r>
                        <a:rPr lang="en-IN" sz="1400" b="1" dirty="0"/>
                        <a:t>10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0005"/>
                  </a:ext>
                </a:extLst>
              </a:tr>
            </a:tbl>
          </a:graphicData>
        </a:graphic>
      </p:graphicFrame>
      <p:sp>
        <p:nvSpPr>
          <p:cNvPr id="9" name="TextBox 8"/>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10" name="Picture 9"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1" name="TextBox 10"/>
          <p:cNvSpPr txBox="1"/>
          <p:nvPr/>
        </p:nvSpPr>
        <p:spPr>
          <a:xfrm>
            <a:off x="10998068" y="6488692"/>
            <a:ext cx="444352" cy="369332"/>
          </a:xfrm>
          <a:prstGeom prst="rect">
            <a:avLst/>
          </a:prstGeom>
          <a:noFill/>
        </p:spPr>
        <p:txBody>
          <a:bodyPr wrap="none" rtlCol="0">
            <a:spAutoFit/>
          </a:bodyPr>
          <a:lstStyle/>
          <a:p>
            <a:r>
              <a:rPr lang="en-IN" b="1" dirty="0"/>
              <a:t>18</a:t>
            </a:r>
            <a:endParaRPr lang="en-US" b="1" dirty="0"/>
          </a:p>
        </p:txBody>
      </p:sp>
    </p:spTree>
    <p:extLst>
      <p:ext uri="{BB962C8B-B14F-4D97-AF65-F5344CB8AC3E}">
        <p14:creationId xmlns:p14="http://schemas.microsoft.com/office/powerpoint/2010/main" val="412578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E1C1-E9DB-7CD0-F281-A37F55063CAD}"/>
              </a:ext>
            </a:extLst>
          </p:cNvPr>
          <p:cNvSpPr>
            <a:spLocks noGrp="1"/>
          </p:cNvSpPr>
          <p:nvPr>
            <p:ph type="title"/>
          </p:nvPr>
        </p:nvSpPr>
        <p:spPr/>
        <p:txBody>
          <a:bodyPr/>
          <a:lstStyle/>
          <a:p>
            <a:pPr algn="ctr"/>
            <a:r>
              <a:rPr lang="en-IN" b="1" dirty="0"/>
              <a:t>Table of Content</a:t>
            </a:r>
            <a:endParaRPr lang="en-US" b="1" dirty="0"/>
          </a:p>
        </p:txBody>
      </p:sp>
      <p:sp>
        <p:nvSpPr>
          <p:cNvPr id="3" name="Content Placeholder 2">
            <a:extLst>
              <a:ext uri="{FF2B5EF4-FFF2-40B4-BE49-F238E27FC236}">
                <a16:creationId xmlns:a16="http://schemas.microsoft.com/office/drawing/2014/main" id="{FFC85746-BA3C-65C1-FEA6-E601B5504CBD}"/>
              </a:ext>
            </a:extLst>
          </p:cNvPr>
          <p:cNvSpPr>
            <a:spLocks noGrp="1"/>
          </p:cNvSpPr>
          <p:nvPr>
            <p:ph idx="1"/>
          </p:nvPr>
        </p:nvSpPr>
        <p:spPr/>
        <p:txBody>
          <a:bodyPr>
            <a:noAutofit/>
          </a:bodyPr>
          <a:lstStyle/>
          <a:p>
            <a:r>
              <a:rPr lang="en-IN" sz="1900" b="1" dirty="0">
                <a:solidFill>
                  <a:schemeClr val="tx1"/>
                </a:solidFill>
              </a:rPr>
              <a:t>Introduction </a:t>
            </a:r>
          </a:p>
          <a:p>
            <a:r>
              <a:rPr lang="en-IN" sz="1900" b="1" dirty="0">
                <a:solidFill>
                  <a:schemeClr val="tx1"/>
                </a:solidFill>
              </a:rPr>
              <a:t>Existing System</a:t>
            </a:r>
          </a:p>
          <a:p>
            <a:r>
              <a:rPr lang="en-IN" sz="1900" b="1" dirty="0">
                <a:solidFill>
                  <a:schemeClr val="tx1"/>
                </a:solidFill>
              </a:rPr>
              <a:t>Proposed  System</a:t>
            </a:r>
          </a:p>
          <a:p>
            <a:r>
              <a:rPr lang="en-IN" sz="1900" b="1" dirty="0">
                <a:solidFill>
                  <a:schemeClr val="tx1"/>
                </a:solidFill>
              </a:rPr>
              <a:t>Modules</a:t>
            </a:r>
          </a:p>
          <a:p>
            <a:r>
              <a:rPr lang="en-US" sz="1900" b="1" dirty="0">
                <a:solidFill>
                  <a:schemeClr val="tx1"/>
                </a:solidFill>
              </a:rPr>
              <a:t>System  Requirement</a:t>
            </a:r>
          </a:p>
          <a:p>
            <a:r>
              <a:rPr lang="en-IN" sz="1900" b="1" dirty="0">
                <a:solidFill>
                  <a:schemeClr val="tx1"/>
                </a:solidFill>
              </a:rPr>
              <a:t>DFD</a:t>
            </a:r>
          </a:p>
          <a:p>
            <a:r>
              <a:rPr lang="en-IN" sz="1900" b="1" dirty="0">
                <a:solidFill>
                  <a:schemeClr val="tx1"/>
                </a:solidFill>
              </a:rPr>
              <a:t>Product Backlog </a:t>
            </a:r>
          </a:p>
          <a:p>
            <a:r>
              <a:rPr lang="en-IN" sz="1900" b="1" dirty="0">
                <a:solidFill>
                  <a:schemeClr val="tx1"/>
                </a:solidFill>
              </a:rPr>
              <a:t>User Story</a:t>
            </a:r>
          </a:p>
          <a:p>
            <a:r>
              <a:rPr lang="en-IN" sz="1900" b="1" dirty="0">
                <a:solidFill>
                  <a:schemeClr val="tx1"/>
                </a:solidFill>
              </a:rPr>
              <a:t>Project Plan</a:t>
            </a:r>
          </a:p>
          <a:p>
            <a:r>
              <a:rPr lang="en-IN" sz="1900" b="1" dirty="0">
                <a:solidFill>
                  <a:schemeClr val="tx1"/>
                </a:solidFill>
              </a:rPr>
              <a:t>Sprint </a:t>
            </a:r>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0" name="TextBox 9"/>
          <p:cNvSpPr txBox="1"/>
          <p:nvPr/>
        </p:nvSpPr>
        <p:spPr>
          <a:xfrm>
            <a:off x="10998068" y="6488692"/>
            <a:ext cx="312906" cy="369332"/>
          </a:xfrm>
          <a:prstGeom prst="rect">
            <a:avLst/>
          </a:prstGeom>
          <a:noFill/>
        </p:spPr>
        <p:txBody>
          <a:bodyPr wrap="none" rtlCol="0">
            <a:spAutoFit/>
          </a:bodyPr>
          <a:lstStyle/>
          <a:p>
            <a:r>
              <a:rPr lang="en-IN" b="1" dirty="0"/>
              <a:t>2</a:t>
            </a:r>
            <a:endParaRPr lang="en-US" b="1" dirty="0"/>
          </a:p>
        </p:txBody>
      </p:sp>
    </p:spTree>
    <p:extLst>
      <p:ext uri="{BB962C8B-B14F-4D97-AF65-F5344CB8AC3E}">
        <p14:creationId xmlns:p14="http://schemas.microsoft.com/office/powerpoint/2010/main" val="4136005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52662" y="2714620"/>
            <a:ext cx="8785600" cy="2071702"/>
          </a:xfrm>
        </p:spPr>
        <p:txBody>
          <a:bodyPr>
            <a:normAutofit/>
          </a:bodyPr>
          <a:lstStyle/>
          <a:p>
            <a:pPr algn="ctr"/>
            <a:r>
              <a:rPr lang="en-IN" sz="4400" b="1" dirty="0">
                <a:latin typeface="OkayD" pitchFamily="50" charset="0"/>
              </a:rPr>
              <a:t>THANK YOU...</a:t>
            </a:r>
            <a:endParaRPr lang="en-US" sz="4400" b="1" dirty="0">
              <a:latin typeface="OkayD" pitchFamily="5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8CD2-CF09-9E03-0B40-E01964076679}"/>
              </a:ext>
            </a:extLst>
          </p:cNvPr>
          <p:cNvSpPr>
            <a:spLocks noGrp="1"/>
          </p:cNvSpPr>
          <p:nvPr>
            <p:ph type="title"/>
          </p:nvPr>
        </p:nvSpPr>
        <p:spPr>
          <a:xfrm>
            <a:off x="2152651" y="469232"/>
            <a:ext cx="8086754" cy="1245256"/>
          </a:xfrm>
        </p:spPr>
        <p:txBody>
          <a:bodyPr/>
          <a:lstStyle/>
          <a:p>
            <a:pPr algn="ctr"/>
            <a:r>
              <a:rPr lang="en-IN" b="1" u="sng" dirty="0"/>
              <a:t>INTRODUCTION</a:t>
            </a:r>
            <a:r>
              <a:rPr lang="en-IN" b="1" dirty="0"/>
              <a:t> </a:t>
            </a:r>
            <a:endParaRPr lang="en-US" b="1" dirty="0"/>
          </a:p>
        </p:txBody>
      </p:sp>
      <p:sp>
        <p:nvSpPr>
          <p:cNvPr id="3" name="Content Placeholder 2">
            <a:extLst>
              <a:ext uri="{FF2B5EF4-FFF2-40B4-BE49-F238E27FC236}">
                <a16:creationId xmlns:a16="http://schemas.microsoft.com/office/drawing/2014/main" id="{584801A5-9803-B1C6-6752-3239D1ED4ACF}"/>
              </a:ext>
            </a:extLst>
          </p:cNvPr>
          <p:cNvSpPr>
            <a:spLocks noGrp="1"/>
          </p:cNvSpPr>
          <p:nvPr>
            <p:ph idx="1"/>
          </p:nvPr>
        </p:nvSpPr>
        <p:spPr>
          <a:xfrm>
            <a:off x="2595538" y="1469230"/>
            <a:ext cx="8501122" cy="3888596"/>
          </a:xfrm>
        </p:spPr>
        <p:txBody>
          <a:bodyPr>
            <a:noAutofit/>
          </a:bodyPr>
          <a:lstStyle/>
          <a:p>
            <a:pPr algn="just"/>
            <a:r>
              <a:rPr lang="en-US" sz="2300" b="1" dirty="0">
                <a:solidFill>
                  <a:schemeClr val="tx1"/>
                </a:solidFill>
              </a:rPr>
              <a:t>Crop pest classification is a critical component of modern agriculture, as it helps in identifying and managing the various pests that threaten crop production.</a:t>
            </a:r>
          </a:p>
          <a:p>
            <a:pPr algn="just"/>
            <a:r>
              <a:rPr lang="en-US" sz="2300" b="1" dirty="0">
                <a:solidFill>
                  <a:schemeClr val="tx1"/>
                </a:solidFill>
              </a:rPr>
              <a:t> Traditional methods of pest classification, such as morphological and behavioral observations, have limitations in terms of accuracy and efficiency. </a:t>
            </a:r>
          </a:p>
          <a:p>
            <a:pPr algn="just"/>
            <a:r>
              <a:rPr lang="en-US" sz="2300" b="1" dirty="0">
                <a:solidFill>
                  <a:schemeClr val="tx1"/>
                </a:solidFill>
              </a:rPr>
              <a:t>With the advancement of deep learning algorithms, there is now an opportunity to provide a more accurate and efficient approach to crop pest classification.</a:t>
            </a:r>
          </a:p>
        </p:txBody>
      </p:sp>
      <p:sp>
        <p:nvSpPr>
          <p:cNvPr id="7" name="TextBox 6"/>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8" name="Picture 7"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9" name="TextBox 8"/>
          <p:cNvSpPr txBox="1"/>
          <p:nvPr/>
        </p:nvSpPr>
        <p:spPr>
          <a:xfrm>
            <a:off x="10998068" y="6488692"/>
            <a:ext cx="314510" cy="369332"/>
          </a:xfrm>
          <a:prstGeom prst="rect">
            <a:avLst/>
          </a:prstGeom>
          <a:noFill/>
        </p:spPr>
        <p:txBody>
          <a:bodyPr wrap="none" rtlCol="0">
            <a:spAutoFit/>
          </a:bodyPr>
          <a:lstStyle/>
          <a:p>
            <a:r>
              <a:rPr lang="en-IN" b="1" dirty="0"/>
              <a:t>3</a:t>
            </a:r>
            <a:endParaRPr lang="en-US" b="1" dirty="0"/>
          </a:p>
        </p:txBody>
      </p:sp>
    </p:spTree>
    <p:extLst>
      <p:ext uri="{BB962C8B-B14F-4D97-AF65-F5344CB8AC3E}">
        <p14:creationId xmlns:p14="http://schemas.microsoft.com/office/powerpoint/2010/main" val="245518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888" y="1571612"/>
            <a:ext cx="8506771" cy="3777622"/>
          </a:xfrm>
        </p:spPr>
        <p:txBody>
          <a:bodyPr>
            <a:noAutofit/>
          </a:bodyPr>
          <a:lstStyle/>
          <a:p>
            <a:pPr algn="just"/>
            <a:r>
              <a:rPr lang="en-US" sz="2300" b="1" dirty="0">
                <a:solidFill>
                  <a:schemeClr val="tx1"/>
                </a:solidFill>
              </a:rPr>
              <a:t>Deep learning is a subset of machine learning that uses artificial neural networks to perform tasks that were once thought to require human intelligence, such as image recognition. In the context of crop pest classification</a:t>
            </a:r>
          </a:p>
          <a:p>
            <a:pPr algn="just"/>
            <a:r>
              <a:rPr lang="en-US" sz="2300" b="1" dirty="0">
                <a:solidFill>
                  <a:schemeClr val="tx1"/>
                </a:solidFill>
              </a:rPr>
              <a:t>Deep learning algorithms are trained using large datasets of pest images and features, allowing them to accurately recognize and classify different pests. </a:t>
            </a:r>
          </a:p>
          <a:p>
            <a:pPr algn="just"/>
            <a:r>
              <a:rPr lang="en-US" sz="2300" b="1" dirty="0">
                <a:solidFill>
                  <a:schemeClr val="tx1"/>
                </a:solidFill>
              </a:rPr>
              <a:t>This technology has the potential to overcome the limitations of traditional methods and provide more robust and reliable pest classification results.                                             </a:t>
            </a:r>
          </a:p>
        </p:txBody>
      </p:sp>
      <p:sp>
        <p:nvSpPr>
          <p:cNvPr id="4" name="Title 3"/>
          <p:cNvSpPr>
            <a:spLocks noGrp="1"/>
          </p:cNvSpPr>
          <p:nvPr>
            <p:ph type="title"/>
          </p:nvPr>
        </p:nvSpPr>
        <p:spPr>
          <a:xfrm>
            <a:off x="2024034" y="576474"/>
            <a:ext cx="8785599" cy="1280890"/>
          </a:xfrm>
        </p:spPr>
        <p:txBody>
          <a:bodyPr/>
          <a:lstStyle/>
          <a:p>
            <a:pPr algn="ctr"/>
            <a:r>
              <a:rPr lang="en-IN" b="1" u="sng" dirty="0"/>
              <a:t>INTRODUCTION </a:t>
            </a:r>
            <a:r>
              <a:rPr lang="en-IN" sz="2000" b="1" u="sng" dirty="0"/>
              <a:t>(cont)</a:t>
            </a:r>
            <a:endParaRPr lang="en-US" sz="2000" dirty="0"/>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0" name="TextBox 9"/>
          <p:cNvSpPr txBox="1"/>
          <p:nvPr/>
        </p:nvSpPr>
        <p:spPr>
          <a:xfrm>
            <a:off x="10998068" y="6488692"/>
            <a:ext cx="314510" cy="369332"/>
          </a:xfrm>
          <a:prstGeom prst="rect">
            <a:avLst/>
          </a:prstGeom>
          <a:noFill/>
        </p:spPr>
        <p:txBody>
          <a:bodyPr wrap="none" rtlCol="0">
            <a:spAutoFit/>
          </a:bodyPr>
          <a:lstStyle/>
          <a:p>
            <a:r>
              <a:rPr lang="en-IN" b="1" dirty="0"/>
              <a:t>4</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888" y="1651642"/>
            <a:ext cx="9006838" cy="3777622"/>
          </a:xfrm>
        </p:spPr>
        <p:txBody>
          <a:bodyPr>
            <a:normAutofit/>
          </a:bodyPr>
          <a:lstStyle/>
          <a:p>
            <a:pPr algn="just"/>
            <a:r>
              <a:rPr lang="en-US" sz="2300" b="1" dirty="0">
                <a:solidFill>
                  <a:schemeClr val="tx1"/>
                </a:solidFill>
              </a:rPr>
              <a:t>The introduction of deep learning for crop pest classification is an exciting development in the field of agriculture and has the potential to revolutionize the way we approach pest management. </a:t>
            </a:r>
          </a:p>
          <a:p>
            <a:pPr algn="just"/>
            <a:r>
              <a:rPr lang="en-US" sz="2300" b="1" dirty="0">
                <a:solidFill>
                  <a:schemeClr val="tx1"/>
                </a:solidFill>
              </a:rPr>
              <a:t>In this paper, we will explore the potential of deep learning for crop pest classification and its importance in ensuring the long-term sustainability of food production and the protection of the environment from harmful pesticide use.</a:t>
            </a:r>
          </a:p>
          <a:p>
            <a:pPr algn="just"/>
            <a:endParaRPr lang="en-US" sz="2300" b="1" dirty="0">
              <a:solidFill>
                <a:schemeClr val="tx1"/>
              </a:solidFill>
            </a:endParaRPr>
          </a:p>
        </p:txBody>
      </p:sp>
      <p:sp>
        <p:nvSpPr>
          <p:cNvPr id="4" name="Title 1">
            <a:extLst>
              <a:ext uri="{FF2B5EF4-FFF2-40B4-BE49-F238E27FC236}">
                <a16:creationId xmlns:a16="http://schemas.microsoft.com/office/drawing/2014/main" id="{510C8CD2-CF09-9E03-0B40-E01964076679}"/>
              </a:ext>
            </a:extLst>
          </p:cNvPr>
          <p:cNvSpPr txBox="1">
            <a:spLocks/>
          </p:cNvSpPr>
          <p:nvPr/>
        </p:nvSpPr>
        <p:spPr>
          <a:xfrm>
            <a:off x="2152651" y="469232"/>
            <a:ext cx="8086754" cy="1245256"/>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a:ln>
                  <a:noFill/>
                </a:ln>
                <a:solidFill>
                  <a:schemeClr val="tx1">
                    <a:lumMod val="85000"/>
                    <a:lumOff val="15000"/>
                  </a:schemeClr>
                </a:solidFill>
                <a:effectLst/>
                <a:uLnTx/>
                <a:uFillTx/>
                <a:latin typeface="+mj-lt"/>
                <a:ea typeface="+mj-ea"/>
                <a:cs typeface="+mj-cs"/>
              </a:rPr>
              <a:t>EXISTING</a:t>
            </a:r>
            <a:r>
              <a:rPr kumimoji="0" lang="en-IN" sz="3600" b="1" i="0" u="sng" strike="noStrike" kern="1200" cap="none" spc="0" normalizeH="0" noProof="0" dirty="0">
                <a:ln>
                  <a:noFill/>
                </a:ln>
                <a:solidFill>
                  <a:schemeClr val="tx1">
                    <a:lumMod val="85000"/>
                    <a:lumOff val="15000"/>
                  </a:schemeClr>
                </a:solidFill>
                <a:effectLst/>
                <a:uLnTx/>
                <a:uFillTx/>
                <a:latin typeface="+mj-lt"/>
                <a:ea typeface="+mj-ea"/>
                <a:cs typeface="+mj-cs"/>
              </a:rPr>
              <a:t> SYSTEM</a:t>
            </a:r>
            <a:endParaRPr kumimoji="0" lang="en-US" sz="3600" b="1" i="0" u="sng"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TextBox 4"/>
          <p:cNvSpPr txBox="1"/>
          <p:nvPr/>
        </p:nvSpPr>
        <p:spPr>
          <a:xfrm>
            <a:off x="2095472" y="6521729"/>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6" name="Picture 5" descr="download.jfif"/>
          <p:cNvPicPr>
            <a:picLocks noChangeAspect="1"/>
          </p:cNvPicPr>
          <p:nvPr/>
        </p:nvPicPr>
        <p:blipFill>
          <a:blip r:embed="rId2" cstate="print"/>
          <a:stretch>
            <a:fillRect/>
          </a:stretch>
        </p:blipFill>
        <p:spPr>
          <a:xfrm>
            <a:off x="1846745" y="6524060"/>
            <a:ext cx="248727" cy="274668"/>
          </a:xfrm>
          <a:prstGeom prst="rect">
            <a:avLst/>
          </a:prstGeom>
        </p:spPr>
      </p:pic>
      <p:sp>
        <p:nvSpPr>
          <p:cNvPr id="7" name="TextBox 6"/>
          <p:cNvSpPr txBox="1"/>
          <p:nvPr/>
        </p:nvSpPr>
        <p:spPr>
          <a:xfrm>
            <a:off x="10998068" y="6500834"/>
            <a:ext cx="314510" cy="369332"/>
          </a:xfrm>
          <a:prstGeom prst="rect">
            <a:avLst/>
          </a:prstGeom>
          <a:noFill/>
        </p:spPr>
        <p:txBody>
          <a:bodyPr wrap="none" rtlCol="0">
            <a:spAutoFit/>
          </a:bodyPr>
          <a:lstStyle/>
          <a:p>
            <a:r>
              <a:rPr lang="en-IN" b="1" dirty="0"/>
              <a:t>5</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888" y="1580204"/>
            <a:ext cx="9078276" cy="3777622"/>
          </a:xfrm>
        </p:spPr>
        <p:txBody>
          <a:bodyPr>
            <a:noAutofit/>
          </a:bodyPr>
          <a:lstStyle/>
          <a:p>
            <a:pPr algn="just"/>
            <a:r>
              <a:rPr lang="en-US" sz="2200" b="1" dirty="0">
                <a:solidFill>
                  <a:schemeClr val="tx1"/>
                </a:solidFill>
              </a:rPr>
              <a:t>It is highly relevant in modern agriculture, as it provides a powerful tool for farmers and agricultural experts. Crop pest classification is relevant for a number of reasons, and they are:</a:t>
            </a:r>
          </a:p>
          <a:p>
            <a:pPr algn="just"/>
            <a:r>
              <a:rPr lang="en-US" sz="2200" b="1" dirty="0">
                <a:solidFill>
                  <a:schemeClr val="tx1"/>
                </a:solidFill>
              </a:rPr>
              <a:t>Minimization of pesticide use: Pesticides are commonly used to control pests, but their use can also have harmful effects on the environment and human health. Accurate pest classification can help to minimize the use of pesticides by providing more targeted and effective pest management strategies</a:t>
            </a:r>
          </a:p>
          <a:p>
            <a:pPr algn="just"/>
            <a:r>
              <a:rPr lang="en-US" sz="2200" b="1" dirty="0">
                <a:solidFill>
                  <a:schemeClr val="tx1"/>
                </a:solidFill>
              </a:rPr>
              <a:t>Economic benefits: Pests can cause significant financial losses to farmers and the agricultural industry as a whole. Accurate pest classification and effective pest management strategies can help to reduce these losses and contribute to the economic stability of the agricultural industry.</a:t>
            </a:r>
          </a:p>
          <a:p>
            <a:pPr algn="just"/>
            <a:endParaRPr lang="en-US" sz="2200" b="1" dirty="0">
              <a:solidFill>
                <a:schemeClr val="tx1"/>
              </a:solidFill>
            </a:endParaRPr>
          </a:p>
        </p:txBody>
      </p:sp>
      <p:sp>
        <p:nvSpPr>
          <p:cNvPr id="4" name="Title 1">
            <a:extLst>
              <a:ext uri="{FF2B5EF4-FFF2-40B4-BE49-F238E27FC236}">
                <a16:creationId xmlns:a16="http://schemas.microsoft.com/office/drawing/2014/main" id="{510C8CD2-CF09-9E03-0B40-E01964076679}"/>
              </a:ext>
            </a:extLst>
          </p:cNvPr>
          <p:cNvSpPr txBox="1">
            <a:spLocks/>
          </p:cNvSpPr>
          <p:nvPr/>
        </p:nvSpPr>
        <p:spPr>
          <a:xfrm>
            <a:off x="2095472" y="476672"/>
            <a:ext cx="8086754" cy="1245256"/>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a:solidFill>
                  <a:schemeClr val="tx1">
                    <a:lumMod val="85000"/>
                    <a:lumOff val="15000"/>
                  </a:schemeClr>
                </a:solidFill>
                <a:latin typeface="+mj-lt"/>
                <a:ea typeface="+mj-ea"/>
                <a:cs typeface="+mj-cs"/>
              </a:rPr>
              <a:t>PROPOSED</a:t>
            </a:r>
            <a:r>
              <a:rPr kumimoji="0" lang="en-IN" sz="3600" b="1" i="0" u="sng" strike="noStrike" kern="1200" cap="none" spc="0" normalizeH="0" noProof="0" dirty="0">
                <a:ln>
                  <a:noFill/>
                </a:ln>
                <a:solidFill>
                  <a:schemeClr val="tx1">
                    <a:lumMod val="85000"/>
                    <a:lumOff val="15000"/>
                  </a:schemeClr>
                </a:solidFill>
                <a:effectLst/>
                <a:uLnTx/>
                <a:uFillTx/>
                <a:latin typeface="+mj-lt"/>
                <a:ea typeface="+mj-ea"/>
                <a:cs typeface="+mj-cs"/>
              </a:rPr>
              <a:t> SYSTEM</a:t>
            </a:r>
            <a:endParaRPr kumimoji="0" lang="en-US" sz="3600" b="1" i="0" u="sng"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TextBox 4"/>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6" name="Picture 5"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7" name="TextBox 6"/>
          <p:cNvSpPr txBox="1"/>
          <p:nvPr/>
        </p:nvSpPr>
        <p:spPr>
          <a:xfrm>
            <a:off x="10998068" y="6488692"/>
            <a:ext cx="314510" cy="369332"/>
          </a:xfrm>
          <a:prstGeom prst="rect">
            <a:avLst/>
          </a:prstGeom>
          <a:noFill/>
        </p:spPr>
        <p:txBody>
          <a:bodyPr wrap="none" rtlCol="0">
            <a:spAutoFit/>
          </a:bodyPr>
          <a:lstStyle/>
          <a:p>
            <a:r>
              <a:rPr lang="en-IN" b="1" dirty="0"/>
              <a:t>6</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524D-9007-9462-79DF-A181251B9780}"/>
              </a:ext>
            </a:extLst>
          </p:cNvPr>
          <p:cNvSpPr>
            <a:spLocks noGrp="1"/>
          </p:cNvSpPr>
          <p:nvPr>
            <p:ph type="title"/>
          </p:nvPr>
        </p:nvSpPr>
        <p:spPr>
          <a:xfrm>
            <a:off x="2135560" y="571480"/>
            <a:ext cx="8785600" cy="1280890"/>
          </a:xfrm>
        </p:spPr>
        <p:txBody>
          <a:bodyPr>
            <a:normAutofit/>
          </a:bodyPr>
          <a:lstStyle/>
          <a:p>
            <a:pPr algn="ctr"/>
            <a:r>
              <a:rPr lang="en-IN" b="1" u="sng" dirty="0">
                <a:solidFill>
                  <a:schemeClr val="tx1"/>
                </a:solidFill>
              </a:rPr>
              <a:t>MODULES</a:t>
            </a:r>
            <a:endParaRPr lang="en-US" b="1" u="sng" dirty="0">
              <a:solidFill>
                <a:schemeClr val="tx1"/>
              </a:solidFill>
            </a:endParaRPr>
          </a:p>
        </p:txBody>
      </p:sp>
      <p:sp>
        <p:nvSpPr>
          <p:cNvPr id="3" name="Content Placeholder 2">
            <a:extLst>
              <a:ext uri="{FF2B5EF4-FFF2-40B4-BE49-F238E27FC236}">
                <a16:creationId xmlns:a16="http://schemas.microsoft.com/office/drawing/2014/main" id="{E882567A-7C1A-B459-F65A-057B1143FEA6}"/>
              </a:ext>
            </a:extLst>
          </p:cNvPr>
          <p:cNvSpPr>
            <a:spLocks noGrp="1"/>
          </p:cNvSpPr>
          <p:nvPr>
            <p:ph sz="half" idx="1"/>
          </p:nvPr>
        </p:nvSpPr>
        <p:spPr/>
        <p:txBody>
          <a:bodyPr>
            <a:normAutofit/>
          </a:bodyPr>
          <a:lstStyle/>
          <a:p>
            <a:pPr marL="457200" indent="-457200" algn="just">
              <a:buFont typeface="Wingdings 3" charset="2"/>
              <a:buAutoNum type="arabicPeriod"/>
            </a:pPr>
            <a:r>
              <a:rPr lang="en-US" sz="2300" b="1" dirty="0">
                <a:solidFill>
                  <a:schemeClr val="tx1"/>
                </a:solidFill>
              </a:rPr>
              <a:t>Agriculture Officer:</a:t>
            </a:r>
          </a:p>
          <a:p>
            <a:pPr lvl="0"/>
            <a:r>
              <a:rPr lang="en-US" b="1" dirty="0">
                <a:solidFill>
                  <a:schemeClr val="tx1"/>
                </a:solidFill>
              </a:rPr>
              <a:t>Login</a:t>
            </a:r>
          </a:p>
          <a:p>
            <a:pPr lvl="0"/>
            <a:r>
              <a:rPr lang="en-US" b="1" dirty="0">
                <a:solidFill>
                  <a:schemeClr val="tx1"/>
                </a:solidFill>
              </a:rPr>
              <a:t>Dataset management</a:t>
            </a:r>
          </a:p>
          <a:p>
            <a:pPr lvl="0"/>
            <a:r>
              <a:rPr lang="en-US" b="1" dirty="0">
                <a:solidFill>
                  <a:schemeClr val="tx1"/>
                </a:solidFill>
              </a:rPr>
              <a:t>Manage Crop </a:t>
            </a:r>
          </a:p>
          <a:p>
            <a:pPr lvl="0"/>
            <a:r>
              <a:rPr lang="en-US" b="1" dirty="0">
                <a:solidFill>
                  <a:schemeClr val="tx1"/>
                </a:solidFill>
              </a:rPr>
              <a:t>Manage expert</a:t>
            </a:r>
          </a:p>
          <a:p>
            <a:pPr lvl="0"/>
            <a:r>
              <a:rPr lang="en-US" b="1" dirty="0">
                <a:solidFill>
                  <a:schemeClr val="tx1"/>
                </a:solidFill>
              </a:rPr>
              <a:t>View registered users</a:t>
            </a:r>
          </a:p>
          <a:p>
            <a:pPr lvl="0"/>
            <a:r>
              <a:rPr lang="en-US" b="1" dirty="0">
                <a:solidFill>
                  <a:schemeClr val="tx1"/>
                </a:solidFill>
              </a:rPr>
              <a:t>View feedback and send Reply</a:t>
            </a:r>
          </a:p>
          <a:p>
            <a:pPr lvl="0"/>
            <a:r>
              <a:rPr lang="en-US" b="1" dirty="0">
                <a:solidFill>
                  <a:schemeClr val="tx1"/>
                </a:solidFill>
              </a:rPr>
              <a:t>Add&amp; manage notification</a:t>
            </a:r>
          </a:p>
          <a:p>
            <a:pPr lvl="0"/>
            <a:r>
              <a:rPr lang="en-US" b="1" dirty="0">
                <a:solidFill>
                  <a:schemeClr val="tx1"/>
                </a:solidFill>
              </a:rPr>
              <a:t>verify farmer</a:t>
            </a:r>
          </a:p>
          <a:p>
            <a:pPr algn="just"/>
            <a:endParaRPr lang="en-US" b="1" dirty="0">
              <a:solidFill>
                <a:schemeClr val="tx1"/>
              </a:solidFill>
            </a:endParaRPr>
          </a:p>
        </p:txBody>
      </p:sp>
      <p:sp>
        <p:nvSpPr>
          <p:cNvPr id="4" name="Content Placeholder 3"/>
          <p:cNvSpPr>
            <a:spLocks noGrp="1"/>
          </p:cNvSpPr>
          <p:nvPr>
            <p:ph sz="half" idx="2"/>
          </p:nvPr>
        </p:nvSpPr>
        <p:spPr/>
        <p:txBody>
          <a:bodyPr>
            <a:normAutofit/>
          </a:bodyPr>
          <a:lstStyle/>
          <a:p>
            <a:pPr marL="457200" indent="-457200" algn="just">
              <a:buNone/>
            </a:pPr>
            <a:r>
              <a:rPr lang="en-IN" sz="2500" b="1" dirty="0">
                <a:solidFill>
                  <a:schemeClr val="tx1"/>
                </a:solidFill>
              </a:rPr>
              <a:t>2.	</a:t>
            </a:r>
            <a:r>
              <a:rPr lang="en-US" sz="2800" dirty="0">
                <a:solidFill>
                  <a:schemeClr val="tx1"/>
                </a:solidFill>
              </a:rPr>
              <a:t> </a:t>
            </a:r>
            <a:r>
              <a:rPr lang="en-US" sz="2300" b="1" dirty="0">
                <a:solidFill>
                  <a:schemeClr val="tx1"/>
                </a:solidFill>
              </a:rPr>
              <a:t>Expert</a:t>
            </a:r>
            <a:endParaRPr lang="en-IN" sz="2300" b="1" dirty="0">
              <a:solidFill>
                <a:schemeClr val="tx1"/>
              </a:solidFill>
            </a:endParaRPr>
          </a:p>
          <a:p>
            <a:pPr lvl="0"/>
            <a:r>
              <a:rPr lang="en-US" b="1" dirty="0">
                <a:solidFill>
                  <a:schemeClr val="tx1"/>
                </a:solidFill>
              </a:rPr>
              <a:t>login</a:t>
            </a:r>
          </a:p>
          <a:p>
            <a:pPr lvl="0"/>
            <a:r>
              <a:rPr lang="en-US" b="1" dirty="0">
                <a:solidFill>
                  <a:schemeClr val="tx1"/>
                </a:solidFill>
              </a:rPr>
              <a:t>Add&amp; manage tips</a:t>
            </a:r>
          </a:p>
          <a:p>
            <a:pPr lvl="0"/>
            <a:r>
              <a:rPr lang="en-US" b="1" dirty="0">
                <a:solidFill>
                  <a:schemeClr val="tx1"/>
                </a:solidFill>
              </a:rPr>
              <a:t>Manage Fertilizer</a:t>
            </a:r>
          </a:p>
          <a:p>
            <a:pPr lvl="0"/>
            <a:r>
              <a:rPr lang="en-US" b="1" dirty="0">
                <a:solidFill>
                  <a:schemeClr val="tx1"/>
                </a:solidFill>
              </a:rPr>
              <a:t>view notification</a:t>
            </a:r>
          </a:p>
          <a:p>
            <a:pPr lvl="0"/>
            <a:r>
              <a:rPr lang="en-US" b="1" dirty="0">
                <a:solidFill>
                  <a:schemeClr val="tx1"/>
                </a:solidFill>
              </a:rPr>
              <a:t>view doubt &amp; send reply</a:t>
            </a:r>
          </a:p>
          <a:p>
            <a:pPr algn="just"/>
            <a:endParaRPr lang="en-US" b="1" dirty="0">
              <a:solidFill>
                <a:schemeClr val="tx1"/>
              </a:solidFill>
            </a:endParaRPr>
          </a:p>
          <a:p>
            <a:endParaRPr lang="en-US" dirty="0">
              <a:solidFill>
                <a:schemeClr val="tx1"/>
              </a:solidFill>
            </a:endParaRPr>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0" name="TextBox 9"/>
          <p:cNvSpPr txBox="1"/>
          <p:nvPr/>
        </p:nvSpPr>
        <p:spPr>
          <a:xfrm>
            <a:off x="10998068" y="6488692"/>
            <a:ext cx="314510" cy="369332"/>
          </a:xfrm>
          <a:prstGeom prst="rect">
            <a:avLst/>
          </a:prstGeom>
          <a:noFill/>
        </p:spPr>
        <p:txBody>
          <a:bodyPr wrap="none" rtlCol="0">
            <a:spAutoFit/>
          </a:bodyPr>
          <a:lstStyle/>
          <a:p>
            <a:r>
              <a:rPr lang="en-IN" b="1" dirty="0"/>
              <a:t>7</a:t>
            </a:r>
            <a:endParaRPr lang="en-US" b="1" dirty="0"/>
          </a:p>
        </p:txBody>
      </p:sp>
    </p:spTree>
    <p:extLst>
      <p:ext uri="{BB962C8B-B14F-4D97-AF65-F5344CB8AC3E}">
        <p14:creationId xmlns:p14="http://schemas.microsoft.com/office/powerpoint/2010/main" val="264293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6C0E1-1670-4180-96C7-5EA486202C67}"/>
              </a:ext>
            </a:extLst>
          </p:cNvPr>
          <p:cNvSpPr>
            <a:spLocks noGrp="1"/>
          </p:cNvSpPr>
          <p:nvPr>
            <p:ph sz="half" idx="1"/>
          </p:nvPr>
        </p:nvSpPr>
        <p:spPr>
          <a:xfrm>
            <a:off x="3146395" y="1857364"/>
            <a:ext cx="3878299" cy="4429156"/>
          </a:xfrm>
        </p:spPr>
        <p:txBody>
          <a:bodyPr>
            <a:noAutofit/>
          </a:bodyPr>
          <a:lstStyle/>
          <a:p>
            <a:pPr marL="0" indent="0">
              <a:buNone/>
            </a:pPr>
            <a:r>
              <a:rPr lang="en-IN" sz="2400" b="1" dirty="0">
                <a:solidFill>
                  <a:schemeClr val="tx1"/>
                </a:solidFill>
                <a:latin typeface="+mj-lt"/>
              </a:rPr>
              <a:t>3. </a:t>
            </a:r>
            <a:r>
              <a:rPr lang="en-US" sz="2300" b="1" dirty="0">
                <a:solidFill>
                  <a:schemeClr val="tx1"/>
                </a:solidFill>
              </a:rPr>
              <a:t>Farmer</a:t>
            </a:r>
            <a:r>
              <a:rPr lang="en-US" sz="2400" dirty="0">
                <a:solidFill>
                  <a:schemeClr val="tx1"/>
                </a:solidFill>
              </a:rPr>
              <a:t> </a:t>
            </a:r>
            <a:r>
              <a:rPr lang="en-IN" sz="2400" b="1" dirty="0">
                <a:solidFill>
                  <a:schemeClr val="tx1"/>
                </a:solidFill>
                <a:latin typeface="+mj-lt"/>
              </a:rPr>
              <a:t>:</a:t>
            </a:r>
          </a:p>
          <a:p>
            <a:pPr lvl="0"/>
            <a:r>
              <a:rPr lang="en-US" b="1" dirty="0">
                <a:solidFill>
                  <a:schemeClr val="tx1"/>
                </a:solidFill>
              </a:rPr>
              <a:t>Register</a:t>
            </a:r>
          </a:p>
          <a:p>
            <a:pPr lvl="0"/>
            <a:r>
              <a:rPr lang="en-US" b="1" dirty="0">
                <a:solidFill>
                  <a:schemeClr val="tx1"/>
                </a:solidFill>
              </a:rPr>
              <a:t>Login</a:t>
            </a:r>
          </a:p>
          <a:p>
            <a:pPr lvl="0"/>
            <a:r>
              <a:rPr lang="en-US" b="1" dirty="0">
                <a:solidFill>
                  <a:schemeClr val="tx1"/>
                </a:solidFill>
              </a:rPr>
              <a:t>view notification</a:t>
            </a:r>
          </a:p>
          <a:p>
            <a:pPr lvl="0"/>
            <a:r>
              <a:rPr lang="en-US" b="1" dirty="0">
                <a:solidFill>
                  <a:schemeClr val="tx1"/>
                </a:solidFill>
              </a:rPr>
              <a:t>Pest  prediction  </a:t>
            </a:r>
          </a:p>
          <a:p>
            <a:pPr lvl="0"/>
            <a:r>
              <a:rPr lang="en-US" b="1" dirty="0">
                <a:solidFill>
                  <a:schemeClr val="tx1"/>
                </a:solidFill>
              </a:rPr>
              <a:t>send complaint&amp; view reply</a:t>
            </a:r>
          </a:p>
          <a:p>
            <a:pPr lvl="0"/>
            <a:r>
              <a:rPr lang="en-US" b="1" dirty="0">
                <a:solidFill>
                  <a:schemeClr val="tx1"/>
                </a:solidFill>
              </a:rPr>
              <a:t>view tips</a:t>
            </a:r>
          </a:p>
          <a:p>
            <a:pPr lvl="0"/>
            <a:r>
              <a:rPr lang="en-US" b="1" dirty="0">
                <a:solidFill>
                  <a:schemeClr val="tx1"/>
                </a:solidFill>
              </a:rPr>
              <a:t>send doubt and view reply</a:t>
            </a:r>
          </a:p>
          <a:p>
            <a:pPr marL="0" indent="0">
              <a:buNone/>
            </a:pPr>
            <a:endParaRPr lang="en-IN" b="0" i="0" u="none" strike="noStrike" dirty="0">
              <a:solidFill>
                <a:schemeClr val="tx1"/>
              </a:solidFill>
              <a:effectLst/>
              <a:latin typeface="+mj-lt"/>
            </a:endParaRPr>
          </a:p>
          <a:p>
            <a:pPr marL="0" indent="0">
              <a:buNone/>
            </a:pPr>
            <a:endParaRPr lang="en-US" b="1" dirty="0">
              <a:solidFill>
                <a:schemeClr val="tx1"/>
              </a:solidFill>
              <a:latin typeface="+mj-lt"/>
            </a:endParaRPr>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0" name="TextBox 9"/>
          <p:cNvSpPr txBox="1"/>
          <p:nvPr/>
        </p:nvSpPr>
        <p:spPr>
          <a:xfrm>
            <a:off x="10998068" y="6488692"/>
            <a:ext cx="314510" cy="369332"/>
          </a:xfrm>
          <a:prstGeom prst="rect">
            <a:avLst/>
          </a:prstGeom>
          <a:noFill/>
        </p:spPr>
        <p:txBody>
          <a:bodyPr wrap="none" rtlCol="0">
            <a:spAutoFit/>
          </a:bodyPr>
          <a:lstStyle/>
          <a:p>
            <a:r>
              <a:rPr lang="en-IN" b="1" dirty="0"/>
              <a:t>8</a:t>
            </a:r>
            <a:endParaRPr lang="en-US" b="1" dirty="0"/>
          </a:p>
        </p:txBody>
      </p:sp>
    </p:spTree>
    <p:extLst>
      <p:ext uri="{BB962C8B-B14F-4D97-AF65-F5344CB8AC3E}">
        <p14:creationId xmlns:p14="http://schemas.microsoft.com/office/powerpoint/2010/main" val="309769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66910" y="647912"/>
            <a:ext cx="8785599" cy="1280890"/>
          </a:xfrm>
        </p:spPr>
        <p:txBody>
          <a:bodyPr/>
          <a:lstStyle/>
          <a:p>
            <a:pPr algn="ctr"/>
            <a:r>
              <a:rPr lang="en-US" b="1" u="sng" dirty="0"/>
              <a:t>SYSTEM  REQUIREMENT</a:t>
            </a:r>
            <a:br>
              <a:rPr lang="en-IN" u="sng" dirty="0">
                <a:solidFill>
                  <a:schemeClr val="tx1"/>
                </a:solidFill>
              </a:rPr>
            </a:br>
            <a:endParaRPr lang="en-US" dirty="0"/>
          </a:p>
        </p:txBody>
      </p:sp>
      <p:sp>
        <p:nvSpPr>
          <p:cNvPr id="3" name="Content Placeholder 2">
            <a:extLst>
              <a:ext uri="{FF2B5EF4-FFF2-40B4-BE49-F238E27FC236}">
                <a16:creationId xmlns:a16="http://schemas.microsoft.com/office/drawing/2014/main" id="{7ADF66DC-9D4F-F09B-43B3-A5EFC7C20D87}"/>
              </a:ext>
            </a:extLst>
          </p:cNvPr>
          <p:cNvSpPr>
            <a:spLocks noGrp="1"/>
          </p:cNvSpPr>
          <p:nvPr>
            <p:ph idx="1"/>
          </p:nvPr>
        </p:nvSpPr>
        <p:spPr>
          <a:xfrm>
            <a:off x="2589888" y="1571612"/>
            <a:ext cx="8789313" cy="3777622"/>
          </a:xfrm>
        </p:spPr>
        <p:txBody>
          <a:bodyPr>
            <a:noAutofit/>
          </a:bodyPr>
          <a:lstStyle/>
          <a:p>
            <a:pPr algn="just">
              <a:buNone/>
            </a:pPr>
            <a:r>
              <a:rPr lang="en-US" sz="1500" b="1" dirty="0">
                <a:solidFill>
                  <a:schemeClr val="tx1"/>
                </a:solidFill>
              </a:rPr>
              <a:t> SOFTWARE ENVIRONMENT:</a:t>
            </a:r>
          </a:p>
          <a:p>
            <a:pPr algn="just"/>
            <a:r>
              <a:rPr lang="en-US" sz="1500" b="1" dirty="0">
                <a:solidFill>
                  <a:schemeClr val="tx1"/>
                </a:solidFill>
              </a:rPr>
              <a:t>Front End			:		HTML, CSS, Java script, XML</a:t>
            </a:r>
          </a:p>
          <a:p>
            <a:pPr algn="just"/>
            <a:r>
              <a:rPr lang="en-US" sz="1500" b="1" dirty="0">
                <a:solidFill>
                  <a:schemeClr val="tx1"/>
                </a:solidFill>
              </a:rPr>
              <a:t>Back End    		:  		Python (Flask)</a:t>
            </a:r>
          </a:p>
          <a:p>
            <a:pPr algn="just"/>
            <a:r>
              <a:rPr lang="en-US" sz="1500" b="1" dirty="0">
                <a:solidFill>
                  <a:schemeClr val="tx1"/>
                </a:solidFill>
              </a:rPr>
              <a:t>Data Base    		:  		</a:t>
            </a:r>
            <a:r>
              <a:rPr lang="en-US" sz="1500" b="1" dirty="0" err="1">
                <a:solidFill>
                  <a:schemeClr val="tx1"/>
                </a:solidFill>
              </a:rPr>
              <a:t>Mysql</a:t>
            </a:r>
            <a:endParaRPr lang="en-US" sz="1500" b="1" dirty="0">
              <a:solidFill>
                <a:schemeClr val="tx1"/>
              </a:solidFill>
            </a:endParaRPr>
          </a:p>
          <a:p>
            <a:pPr algn="just"/>
            <a:r>
              <a:rPr lang="en-US" sz="1500" b="1" dirty="0">
                <a:solidFill>
                  <a:schemeClr val="tx1"/>
                </a:solidFill>
              </a:rPr>
              <a:t>Software used    		:  		</a:t>
            </a:r>
            <a:r>
              <a:rPr lang="en-US" sz="1500" b="1" dirty="0" err="1">
                <a:solidFill>
                  <a:schemeClr val="tx1"/>
                </a:solidFill>
              </a:rPr>
              <a:t>Pycharm</a:t>
            </a:r>
            <a:endParaRPr lang="en-US" sz="1500" b="1" dirty="0">
              <a:solidFill>
                <a:schemeClr val="tx1"/>
              </a:solidFill>
            </a:endParaRPr>
          </a:p>
          <a:p>
            <a:pPr marL="0" indent="0" algn="just">
              <a:buNone/>
            </a:pPr>
            <a:endParaRPr lang="en-IN" sz="1500" b="1" u="sng" dirty="0">
              <a:solidFill>
                <a:schemeClr val="tx1"/>
              </a:solidFill>
            </a:endParaRPr>
          </a:p>
        </p:txBody>
      </p:sp>
      <p:sp>
        <p:nvSpPr>
          <p:cNvPr id="4" name="TextBox 3">
            <a:extLst>
              <a:ext uri="{FF2B5EF4-FFF2-40B4-BE49-F238E27FC236}">
                <a16:creationId xmlns:a16="http://schemas.microsoft.com/office/drawing/2014/main" id="{192DB938-EEBB-7CFB-C5A3-8A84FCE1AF97}"/>
              </a:ext>
            </a:extLst>
          </p:cNvPr>
          <p:cNvSpPr txBox="1"/>
          <p:nvPr/>
        </p:nvSpPr>
        <p:spPr>
          <a:xfrm>
            <a:off x="5414846" y="2750169"/>
            <a:ext cx="1371600" cy="1371600"/>
          </a:xfrm>
          <a:prstGeom prst="rect">
            <a:avLst/>
          </a:prstGeom>
          <a:noFill/>
        </p:spPr>
        <p:txBody>
          <a:bodyPr wrap="square" rtlCol="0">
            <a:spAutoFit/>
          </a:bodyPr>
          <a:lstStyle/>
          <a:p>
            <a:pPr algn="l"/>
            <a:endParaRPr lang="en-US" sz="1350" dirty="0"/>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a:t>Department of Computer Applications   </a:t>
            </a:r>
            <a:endParaRPr lang="en-US" sz="1200" dirty="0"/>
          </a:p>
        </p:txBody>
      </p:sp>
      <p:pic>
        <p:nvPicPr>
          <p:cNvPr id="9" name="Picture 8" descr="download.jfif"/>
          <p:cNvPicPr>
            <a:picLocks noChangeAspect="1"/>
          </p:cNvPicPr>
          <p:nvPr/>
        </p:nvPicPr>
        <p:blipFill>
          <a:blip r:embed="rId2" cstate="print"/>
          <a:stretch>
            <a:fillRect/>
          </a:stretch>
        </p:blipFill>
        <p:spPr>
          <a:xfrm>
            <a:off x="1846745" y="6511918"/>
            <a:ext cx="248727" cy="274668"/>
          </a:xfrm>
          <a:prstGeom prst="rect">
            <a:avLst/>
          </a:prstGeom>
        </p:spPr>
      </p:pic>
      <p:sp>
        <p:nvSpPr>
          <p:cNvPr id="10" name="TextBox 9"/>
          <p:cNvSpPr txBox="1"/>
          <p:nvPr/>
        </p:nvSpPr>
        <p:spPr>
          <a:xfrm>
            <a:off x="10998068" y="6488692"/>
            <a:ext cx="314510" cy="369332"/>
          </a:xfrm>
          <a:prstGeom prst="rect">
            <a:avLst/>
          </a:prstGeom>
          <a:noFill/>
        </p:spPr>
        <p:txBody>
          <a:bodyPr wrap="none" rtlCol="0">
            <a:spAutoFit/>
          </a:bodyPr>
          <a:lstStyle/>
          <a:p>
            <a:r>
              <a:rPr lang="en-IN" b="1" dirty="0"/>
              <a:t>9</a:t>
            </a:r>
            <a:endParaRPr lang="en-US" b="1" dirty="0"/>
          </a:p>
        </p:txBody>
      </p:sp>
    </p:spTree>
    <p:extLst>
      <p:ext uri="{BB962C8B-B14F-4D97-AF65-F5344CB8AC3E}">
        <p14:creationId xmlns:p14="http://schemas.microsoft.com/office/powerpoint/2010/main" val="19829949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3651</TotalTime>
  <Words>1247</Words>
  <Application>Microsoft Office PowerPoint</Application>
  <PresentationFormat>Widescreen</PresentationFormat>
  <Paragraphs>498</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Franklin Gothic Medium</vt:lpstr>
      <vt:lpstr>OkayD</vt:lpstr>
      <vt:lpstr>Wingdings 3</vt:lpstr>
      <vt:lpstr>Wisp</vt:lpstr>
      <vt:lpstr>A Crop Pest Classification Model Using Deep Learning Techniques</vt:lpstr>
      <vt:lpstr>Table of Content</vt:lpstr>
      <vt:lpstr>INTRODUCTION </vt:lpstr>
      <vt:lpstr>INTRODUCTION (cont)</vt:lpstr>
      <vt:lpstr>PowerPoint Presentation</vt:lpstr>
      <vt:lpstr>PowerPoint Presentation</vt:lpstr>
      <vt:lpstr>MODULES</vt:lpstr>
      <vt:lpstr>PowerPoint Presentation</vt:lpstr>
      <vt:lpstr>SYSTEM  REQUIREMENT </vt:lpstr>
      <vt:lpstr>Level:0</vt:lpstr>
      <vt:lpstr>Level:1</vt:lpstr>
      <vt:lpstr>Level:1</vt:lpstr>
      <vt:lpstr>Level:1</vt:lpstr>
      <vt:lpstr>PRODUCT BACKLOG</vt:lpstr>
      <vt:lpstr>USER STORY</vt:lpstr>
      <vt:lpstr>PowerPoint Presentation</vt:lpstr>
      <vt:lpstr>PROJECT PLAN</vt:lpstr>
      <vt:lpstr>SPRINT-1</vt:lpstr>
      <vt:lpstr>SPRINT-2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MARK ASSESSMENT SYSTEM</dc:title>
  <dc:creator>Ashique</dc:creator>
  <cp:lastModifiedBy>Yusra Yasar</cp:lastModifiedBy>
  <cp:revision>171</cp:revision>
  <dcterms:created xsi:type="dcterms:W3CDTF">2022-09-13T04:59:59Z</dcterms:created>
  <dcterms:modified xsi:type="dcterms:W3CDTF">2023-03-31T09:10:51Z</dcterms:modified>
</cp:coreProperties>
</file>