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</p:sldMasterIdLst>
  <p:notesMasterIdLst>
    <p:notesMasterId r:id="rId27"/>
  </p:notesMasterIdLst>
  <p:handoutMasterIdLst>
    <p:handoutMasterId r:id="rId28"/>
  </p:handoutMasterIdLst>
  <p:sldIdLst>
    <p:sldId id="295" r:id="rId4"/>
    <p:sldId id="305" r:id="rId5"/>
    <p:sldId id="256" r:id="rId6"/>
    <p:sldId id="260" r:id="rId7"/>
    <p:sldId id="257" r:id="rId8"/>
    <p:sldId id="259" r:id="rId9"/>
    <p:sldId id="258" r:id="rId10"/>
    <p:sldId id="262" r:id="rId11"/>
    <p:sldId id="263" r:id="rId12"/>
    <p:sldId id="266" r:id="rId13"/>
    <p:sldId id="267" r:id="rId14"/>
    <p:sldId id="272" r:id="rId15"/>
    <p:sldId id="273" r:id="rId16"/>
    <p:sldId id="306" r:id="rId17"/>
    <p:sldId id="307" r:id="rId18"/>
    <p:sldId id="308" r:id="rId19"/>
    <p:sldId id="309" r:id="rId20"/>
    <p:sldId id="299" r:id="rId21"/>
    <p:sldId id="300" r:id="rId22"/>
    <p:sldId id="304" r:id="rId23"/>
    <p:sldId id="301" r:id="rId24"/>
    <p:sldId id="298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F40D-27A1-4725-819C-9095B4A18EFE}" type="datetimeFigureOut">
              <a:rPr lang="en-IN" smtClean="0"/>
              <a:pPr/>
              <a:t>30-05-2015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DA7D-675F-4249-90BC-5F190F96EB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43686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E8C70-ECA9-46CD-ACBD-FF512FD9D8D1}" type="datetimeFigureOut">
              <a:rPr lang="en-IN" smtClean="0"/>
              <a:pPr/>
              <a:t>30-05-2015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8B1C-8270-48B2-9CB4-C7142E8D98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212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A9B5E-156F-414F-AE2F-32AEBE7DF0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03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8B1C-8270-48B2-9CB4-C7142E8D987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597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8B1C-8270-48B2-9CB4-C7142E8D987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761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8B1C-8270-48B2-9CB4-C7142E8D987F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792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BB92-8EFE-4B0B-BE04-4A21326514B2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070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97A-D88B-44DB-BADD-B7F7562D5136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2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BAB-53C5-4F6F-B9E4-E9821D3A1171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214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0F7E-24C0-4A80-A892-F19E9008443B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E86B-92F9-4CF7-A9E1-3ED5F002908B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4203592"/>
            <a:ext cx="2876429" cy="714027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89"/>
            <a:ext cx="5544515" cy="85013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9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FF63-FF10-4CE6-A710-33BD5AC0C097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F0-D908-40EF-8D1E-CD20E142E535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B6F3-A5AC-4B57-9048-F0625F97B403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0DDD-A5AE-41F6-AB9A-0157D56B6306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3C5D-6372-45E3-A722-DE247B7D83F0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38BE-C03A-4B95-9CCF-21F72DF6AA5C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36BD-98EB-46DE-B930-617E2B642FDD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738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338667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C18-B021-46BE-B65B-DF0F5C8AB969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EDE-92BA-4B20-A36A-0CB3B91C7465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90C4-A02A-4995-A110-5BBAC7D6A4AD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1"/>
            <a:ext cx="6019800" cy="448733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F4F1-39AD-41D4-B387-ED8D74E3A693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67E2-C59C-4D06-A82F-09408DCAAB1E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F6C7-5C6B-4A48-A67C-A782A03007A0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A44-C4F5-4EA5-B6FF-10FD4E763242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288-5C77-4E27-8B5C-A2C6A0CF219C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BA6-7B3B-4BE2-8F7A-7C37ED299817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76D-02C2-44CE-AE5C-F72F90395AD4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216-D70D-46A3-BBB3-2CA070A3D646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9908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301F-AD15-4566-A6A8-755158FE5518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73FC-BD2B-49B6-A9C0-7E0916CBF79A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B63-ACF2-43BE-9495-5C62FE1B004A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67AF-7AC6-41F7-A40F-76B7F32A7C75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6E1-75BF-4CF5-87A6-AD41AC894EEB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07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C5AD-7BE5-4F6B-A1B0-417019FD43F2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10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8FCD-CE87-4794-8FF9-379E84600DC4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993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C73E-EB16-45F4-87E4-9BA07A7EFC94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54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34E-C9B2-4E37-B0D3-AD172AD334F7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405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FF06-6B42-4842-8F84-3D083C86379F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134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3586-F995-426F-8419-CFD23EAE4027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85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C3DEFD-0923-4B6A-B60A-A52D058300D0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40566D-B933-4E51-AE6D-DBF525551739}" type="datetime1">
              <a:rPr lang="en-IN" smtClean="0"/>
              <a:pPr/>
              <a:t>30-05-2015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DIGITAL IMAGE PROCESSING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8840A9-E9F8-4CF0-96FA-F237973BC6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63688" y="2276872"/>
            <a:ext cx="5472608" cy="308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i="1" dirty="0" smtClean="0"/>
          </a:p>
          <a:p>
            <a:pPr algn="ctr"/>
            <a:r>
              <a:rPr lang="en-US" sz="2400" b="1" i="1" dirty="0" smtClean="0"/>
              <a:t>PROGRAMMING TOOLS AND METHODS FOR MECHATRONICS </a:t>
            </a:r>
            <a:r>
              <a:rPr lang="en-US" sz="2400" b="1" i="1" dirty="0" smtClean="0"/>
              <a:t>ENGINEERS</a:t>
            </a:r>
          </a:p>
          <a:p>
            <a:pPr algn="ctr"/>
            <a:endParaRPr lang="en-US" sz="2400" b="1" i="1" dirty="0" smtClean="0"/>
          </a:p>
          <a:p>
            <a:pPr algn="ctr"/>
            <a:r>
              <a:rPr lang="en-US" sz="2000" b="1" i="1" dirty="0" smtClean="0">
                <a:solidFill>
                  <a:srgbClr val="C00000"/>
                </a:solidFill>
              </a:rPr>
              <a:t> Final project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b="1" i="1" dirty="0" smtClean="0"/>
              <a:t>Done by : </a:t>
            </a:r>
          </a:p>
          <a:p>
            <a:pPr algn="ctr"/>
            <a:r>
              <a:rPr lang="en-US" sz="1600" b="1" i="1" dirty="0" err="1" smtClean="0"/>
              <a:t>Yusri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Taha</a:t>
            </a:r>
            <a:r>
              <a:rPr lang="en-US" sz="1600" b="1" i="1" dirty="0" smtClean="0"/>
              <a:t> Al-</a:t>
            </a:r>
            <a:r>
              <a:rPr lang="en-US" sz="1600" b="1" i="1" dirty="0" err="1" smtClean="0"/>
              <a:t>Sanaani</a:t>
            </a:r>
            <a:endParaRPr lang="en-US" sz="1600" b="1" i="1" dirty="0" smtClean="0"/>
          </a:p>
          <a:p>
            <a:pPr algn="ctr"/>
            <a:endParaRPr lang="en-US" sz="1050" dirty="0" smtClean="0"/>
          </a:p>
          <a:p>
            <a:endParaRPr lang="ar-JO" dirty="0" smtClean="0"/>
          </a:p>
        </p:txBody>
      </p:sp>
    </p:spTree>
    <p:extLst>
      <p:ext uri="{BB962C8B-B14F-4D97-AF65-F5344CB8AC3E}">
        <p14:creationId xmlns:p14="http://schemas.microsoft.com/office/powerpoint/2010/main" xmlns="" val="115911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556792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pPr marL="514350" indent="-514350">
              <a:buFont typeface="Wingdings" pitchFamily="2" charset="2"/>
              <a:buChar char="v"/>
            </a:pPr>
            <a:r>
              <a:rPr lang="en-IN" sz="2800" dirty="0" smtClean="0"/>
              <a:t>Thresholded </a:t>
            </a:r>
            <a:r>
              <a:rPr lang="en-IN" sz="2800" dirty="0"/>
              <a:t>image has maximum contrast as it has only BLACK &amp; WHITE </a:t>
            </a:r>
            <a:r>
              <a:rPr lang="en-IN" sz="2800" dirty="0" smtClean="0"/>
              <a:t>gray values.</a:t>
            </a:r>
          </a:p>
          <a:p>
            <a:endParaRPr lang="en-IN" sz="28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IN" sz="2800" dirty="0"/>
              <a:t>In Contrast Stretching figure, if l &amp; n slope are made ZERO &amp; if m slope is increased then we get </a:t>
            </a:r>
            <a:r>
              <a:rPr lang="en-IN" sz="2800" dirty="0" err="1"/>
              <a:t>Thresholding</a:t>
            </a:r>
            <a:r>
              <a:rPr lang="en-IN" sz="2800" dirty="0"/>
              <a:t> </a:t>
            </a:r>
            <a:r>
              <a:rPr lang="en-IN" sz="2800" dirty="0" smtClean="0"/>
              <a:t>Transformation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err="1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Thresholding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60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6016" y="314096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Expression </a:t>
            </a:r>
            <a:r>
              <a:rPr lang="en-IN" sz="2800" dirty="0"/>
              <a:t>goes as under: </a:t>
            </a:r>
          </a:p>
          <a:p>
            <a:r>
              <a:rPr lang="en-IN" sz="2800" dirty="0"/>
              <a:t> s = 0; if r </a:t>
            </a:r>
            <a:r>
              <a:rPr lang="en-IN" sz="2800" dirty="0" smtClean="0"/>
              <a:t>&lt;= </a:t>
            </a:r>
            <a:r>
              <a:rPr lang="en-IN" sz="2800" dirty="0"/>
              <a:t>a</a:t>
            </a:r>
          </a:p>
          <a:p>
            <a:r>
              <a:rPr lang="en-IN" sz="2800" dirty="0"/>
              <a:t> s = L – 1 ; if r &gt;a </a:t>
            </a:r>
          </a:p>
          <a:p>
            <a:r>
              <a:rPr lang="en-IN" sz="2800" dirty="0"/>
              <a:t>             where, L is number of </a:t>
            </a:r>
            <a:r>
              <a:rPr lang="en-IN" sz="2800" dirty="0" smtClean="0"/>
              <a:t> 	  </a:t>
            </a:r>
            <a:r>
              <a:rPr lang="en-IN" sz="2800" dirty="0"/>
              <a:t>g</a:t>
            </a:r>
            <a:r>
              <a:rPr lang="en-IN" sz="2800" dirty="0" smtClean="0"/>
              <a:t>ray </a:t>
            </a:r>
            <a:r>
              <a:rPr lang="en-IN" sz="2800" dirty="0"/>
              <a:t>levels.</a:t>
            </a:r>
          </a:p>
        </p:txBody>
      </p:sp>
      <p:pic>
        <p:nvPicPr>
          <p:cNvPr id="4098" name="Picture 2" descr="https://fbcdn-sphotos-h-a.akamaihd.net/hphotos-ak-prn2/v/t34/1797267_578734505553176_1727720947_n.jpg?oh=3978582a418b40727c38abfb8a7e1deb&amp;oe=52F70029&amp;__gda__=1391904934_ab71f852a17a21bde20ab9cf53ffac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21" y="1997839"/>
            <a:ext cx="4305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err="1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Thresholding</a:t>
            </a:r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5671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/>
              <a:t>The log </a:t>
            </a:r>
            <a:r>
              <a:rPr lang="en-IN" sz="2800" dirty="0" smtClean="0"/>
              <a:t>transformation </a:t>
            </a:r>
            <a:r>
              <a:rPr lang="en-IN" sz="2800" dirty="0"/>
              <a:t>is given by the </a:t>
            </a:r>
            <a:r>
              <a:rPr lang="en-IN" sz="2800" dirty="0" smtClean="0"/>
              <a:t>expression  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   s </a:t>
            </a:r>
            <a:r>
              <a:rPr lang="en-IN" sz="2800" dirty="0"/>
              <a:t>= c log(1 + r) </a:t>
            </a:r>
            <a:r>
              <a:rPr lang="en-IN" sz="2800" dirty="0" smtClean="0"/>
              <a:t>                 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IN" sz="2800" dirty="0" smtClean="0"/>
              <a:t>     where </a:t>
            </a:r>
            <a:r>
              <a:rPr lang="en-IN" sz="2800" dirty="0"/>
              <a:t>c is a constant and it is assumed that r≥0. </a:t>
            </a:r>
            <a:endParaRPr lang="en-IN" sz="2800" dirty="0" smtClean="0"/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This </a:t>
            </a:r>
            <a:r>
              <a:rPr lang="en-IN" sz="2800" dirty="0"/>
              <a:t>transform is used to expand values of dark pixels and compress values of bright </a:t>
            </a:r>
            <a:r>
              <a:rPr lang="en-IN" sz="2800" dirty="0" smtClean="0"/>
              <a:t>pixels.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Log Transformation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2840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175365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s = </a:t>
            </a:r>
            <a:r>
              <a:rPr lang="en-IN" sz="2800" i="1" dirty="0" smtClean="0"/>
              <a:t>c *(r </a:t>
            </a:r>
            <a:r>
              <a:rPr lang="en-IN" sz="2800" i="1" baseline="30000" dirty="0" smtClean="0"/>
              <a:t>γ</a:t>
            </a:r>
            <a:r>
              <a:rPr lang="en-IN" sz="2800" i="1" dirty="0" smtClean="0"/>
              <a:t> )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4959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Expression for power law transformation is given by: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0486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</a:t>
            </a:r>
            <a:r>
              <a:rPr lang="en-IN" b="1" dirty="0" smtClean="0"/>
              <a:t> is the output pixels value , r is the input pixel value ,c and γ are real numbers.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540" y="2780928"/>
            <a:ext cx="8280920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For </a:t>
            </a:r>
            <a:r>
              <a:rPr lang="en-IN" sz="2800" dirty="0">
                <a:solidFill>
                  <a:srgbClr val="A50021"/>
                </a:solidFill>
              </a:rPr>
              <a:t>various</a:t>
            </a:r>
            <a:r>
              <a:rPr lang="en-IN" sz="2800" dirty="0"/>
              <a:t> values of γ </a:t>
            </a:r>
            <a:r>
              <a:rPr lang="en-IN" sz="2800" dirty="0">
                <a:solidFill>
                  <a:srgbClr val="A50021"/>
                </a:solidFill>
              </a:rPr>
              <a:t>different</a:t>
            </a:r>
            <a:r>
              <a:rPr lang="en-IN" sz="2800" dirty="0"/>
              <a:t> levels of </a:t>
            </a:r>
            <a:r>
              <a:rPr lang="en-IN" sz="2800" dirty="0">
                <a:solidFill>
                  <a:srgbClr val="A50021"/>
                </a:solidFill>
              </a:rPr>
              <a:t>enhancements</a:t>
            </a:r>
            <a:r>
              <a:rPr lang="en-IN" sz="2800" dirty="0"/>
              <a:t> can be obtained</a:t>
            </a:r>
            <a:r>
              <a:rPr lang="en-IN" sz="2800" dirty="0" smtClean="0"/>
              <a:t>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difference between the log-transformation function and the power-law functions is that using the power-law function a family of possible transformation curves can be obtained just by varying the  γ .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2800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Power Law Transformation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499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31540" y="1412776"/>
            <a:ext cx="8280920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 smtClean="0"/>
              <a:t>output (response) of a smoothing, linear spatial filter is simply the </a:t>
            </a:r>
            <a:r>
              <a:rPr lang="en-US" sz="2800" dirty="0" smtClean="0"/>
              <a:t>average of </a:t>
            </a:r>
            <a:r>
              <a:rPr lang="en-US" sz="2800" dirty="0" smtClean="0"/>
              <a:t>the pixels contained in the neighborhood of the filter mask. 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 smtClean="0"/>
              <a:t>idea behind smoothing filters is straightforward. By replacing the </a:t>
            </a:r>
            <a:r>
              <a:rPr lang="en-US" sz="2800" dirty="0" smtClean="0"/>
              <a:t>value of </a:t>
            </a:r>
            <a:r>
              <a:rPr lang="en-US" sz="2800" dirty="0" smtClean="0"/>
              <a:t>every pixel in an image by the average of the gray levels in the </a:t>
            </a:r>
            <a:r>
              <a:rPr lang="en-US" sz="2800" dirty="0" smtClean="0"/>
              <a:t>neighborhood defined </a:t>
            </a:r>
            <a:r>
              <a:rPr lang="en-US" sz="2800" dirty="0" smtClean="0"/>
              <a:t>by the filter mask, this process results in an image with </a:t>
            </a:r>
            <a:r>
              <a:rPr lang="en-US" sz="2800" dirty="0" smtClean="0"/>
              <a:t>reduced “sharp</a:t>
            </a:r>
            <a:r>
              <a:rPr lang="en-US" sz="2800" dirty="0" smtClean="0"/>
              <a:t>” transitions in gray levels.</a:t>
            </a:r>
          </a:p>
          <a:p>
            <a:pPr marL="285750" indent="-285750"/>
            <a:endParaRPr lang="en-IN" sz="2800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Average Filter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1540" y="1412776"/>
            <a:ext cx="8280920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median filter replaces </a:t>
            </a:r>
            <a:r>
              <a:rPr lang="en-US" sz="2800" dirty="0" smtClean="0"/>
              <a:t>the value of a pixel by the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 median </a:t>
            </a:r>
            <a:r>
              <a:rPr lang="en-US" sz="2800" dirty="0" smtClean="0"/>
              <a:t>of the gray levels in the neighborhood of that pixel (the original </a:t>
            </a:r>
            <a:r>
              <a:rPr lang="en-US" sz="2800" dirty="0" smtClean="0"/>
              <a:t>value of </a:t>
            </a:r>
            <a:r>
              <a:rPr lang="en-US" sz="2800" dirty="0" smtClean="0"/>
              <a:t>the pixel is included in the computation of the median). 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Median </a:t>
            </a:r>
            <a:r>
              <a:rPr lang="en-US" sz="2800" dirty="0" smtClean="0"/>
              <a:t>filters </a:t>
            </a:r>
            <a:r>
              <a:rPr lang="en-US" sz="2800" dirty="0" smtClean="0"/>
              <a:t>are quite </a:t>
            </a:r>
            <a:r>
              <a:rPr lang="en-US" sz="2800" dirty="0" smtClean="0"/>
              <a:t>popular </a:t>
            </a:r>
            <a:r>
              <a:rPr lang="en-US" sz="2800" dirty="0" smtClean="0"/>
              <a:t>because they </a:t>
            </a:r>
            <a:r>
              <a:rPr lang="en-US" sz="2800" dirty="0" smtClean="0"/>
              <a:t>provide </a:t>
            </a:r>
            <a:r>
              <a:rPr lang="en-US" sz="2800" dirty="0" smtClean="0"/>
              <a:t>excellent noise-reduction capabilities, with considerably less blurring </a:t>
            </a:r>
            <a:r>
              <a:rPr lang="en-US" sz="2800" dirty="0" smtClean="0"/>
              <a:t>than average filter of similar size. </a:t>
            </a:r>
            <a:endParaRPr lang="en-US" sz="2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Median Filter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1540" y="1412776"/>
            <a:ext cx="8280920" cy="259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 smtClean="0"/>
              <a:t>image processed with the median filter has less visible noise, but the price paid is significant blurring.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 In general, median filtering is much better suited than </a:t>
            </a:r>
            <a:r>
              <a:rPr lang="en-US" sz="2800" dirty="0" smtClean="0"/>
              <a:t>averaging for </a:t>
            </a:r>
            <a:r>
              <a:rPr lang="en-US" sz="2800" dirty="0" smtClean="0"/>
              <a:t>the removal of additive salt-and-pepper noise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Median Filter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1540" y="1412776"/>
            <a:ext cx="8280920" cy="37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 err="1" smtClean="0"/>
              <a:t>Laplacian</a:t>
            </a:r>
            <a:r>
              <a:rPr lang="en-US" sz="2800" dirty="0" smtClean="0"/>
              <a:t> operator is an example of a second order or </a:t>
            </a:r>
            <a:r>
              <a:rPr lang="en-US" sz="2800" dirty="0" smtClean="0"/>
              <a:t>second derivative </a:t>
            </a:r>
            <a:r>
              <a:rPr lang="en-US" sz="2800" dirty="0" smtClean="0"/>
              <a:t>method of </a:t>
            </a:r>
            <a:r>
              <a:rPr lang="en-US" sz="2800" dirty="0" smtClean="0"/>
              <a:t>enhancement.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It </a:t>
            </a:r>
            <a:r>
              <a:rPr lang="en-US" sz="2800" dirty="0" smtClean="0"/>
              <a:t>is particularly good at </a:t>
            </a:r>
            <a:r>
              <a:rPr lang="en-US" sz="2800" dirty="0" smtClean="0"/>
              <a:t>finding the </a:t>
            </a:r>
            <a:r>
              <a:rPr lang="en-US" sz="2800" dirty="0" smtClean="0"/>
              <a:t>fine </a:t>
            </a:r>
            <a:r>
              <a:rPr lang="en-US" sz="2800" dirty="0" smtClean="0"/>
              <a:t>details </a:t>
            </a:r>
            <a:r>
              <a:rPr lang="en-US" sz="2800" dirty="0" smtClean="0"/>
              <a:t>in an image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one </a:t>
            </a:r>
            <a:r>
              <a:rPr lang="en-US" sz="2800" dirty="0" smtClean="0"/>
              <a:t>application of a </a:t>
            </a:r>
            <a:r>
              <a:rPr lang="en-US" sz="2800" dirty="0" err="1" smtClean="0"/>
              <a:t>Laplacian</a:t>
            </a:r>
            <a:r>
              <a:rPr lang="en-US" sz="2800" dirty="0" smtClean="0"/>
              <a:t> operator is to restore fine </a:t>
            </a:r>
            <a:r>
              <a:rPr lang="en-US" sz="2800" dirty="0" smtClean="0"/>
              <a:t>detail </a:t>
            </a:r>
            <a:r>
              <a:rPr lang="en-US" sz="2800" dirty="0" smtClean="0"/>
              <a:t>to an image which has been smoothed to remove noise.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3600" b="1" kern="0" dirty="0" err="1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Laplacian</a:t>
            </a:r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Filter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3528" y="2204865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DSP-Moving Average </a:t>
            </a:r>
            <a:r>
              <a:rPr lang="en-US" sz="4400" dirty="0" smtClean="0"/>
              <a:t>Filter</a:t>
            </a:r>
          </a:p>
          <a:p>
            <a:pPr algn="ctr"/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31540" y="1511840"/>
            <a:ext cx="828092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moving average technique is used to remove the high frequency noise and oscillations from a recorded signal, by finding the actual lower frequency that’s underlying the added noise.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The MAF is the most common filter in DSP, mainly because it is the easiest digital filter to understand and use. 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Moving Average Filter(MAF)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Presentation Outline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2588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Part 1: Image  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Enhancement Techniques with Simple 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Graphical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 interface (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GUI 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)</a:t>
            </a: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342900" lvl="4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</a:pP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Brief Literature review </a:t>
            </a:r>
          </a:p>
          <a:p>
            <a:pPr marL="342900" lvl="4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</a:pP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GUI</a:t>
            </a:r>
          </a:p>
          <a:p>
            <a:pPr marL="342900" lvl="4" indent="-342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800" b="1" kern="0" dirty="0" smtClean="0">
              <a:solidFill>
                <a:sysClr val="windowText" lastClr="000000"/>
              </a:solidFill>
              <a:latin typeface="Gill Sans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Part 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2: </a:t>
            </a: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Digital Signal Processing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342900" marR="0" lvl="4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CA" sz="1800" b="1" kern="0" dirty="0" smtClean="0">
                <a:solidFill>
                  <a:srgbClr val="000000"/>
                </a:solidFill>
                <a:latin typeface="Arial"/>
              </a:rPr>
              <a:t>Moving Average Filter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kern="0" dirty="0" smtClean="0">
                <a:solidFill>
                  <a:srgbClr val="A50021"/>
                </a:solidFill>
                <a:latin typeface="Gill Sans"/>
              </a:rPr>
              <a:t>Part 3: </a:t>
            </a:r>
            <a:r>
              <a:rPr lang="en-US" sz="1800" b="1" kern="0" dirty="0" smtClean="0">
                <a:solidFill>
                  <a:srgbClr val="A50021"/>
                </a:solidFill>
                <a:latin typeface="Gill Sans"/>
              </a:rPr>
              <a:t>Handwritten Arabic Characters Segmentation (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Gill Sans"/>
              </a:rPr>
              <a:t>HACS).</a:t>
            </a:r>
            <a:endParaRPr lang="en-CA" sz="1800" b="1" kern="0" dirty="0" smtClean="0">
              <a:solidFill>
                <a:srgbClr val="A50021"/>
              </a:solidFill>
              <a:latin typeface="Gill Sans"/>
            </a:endParaRPr>
          </a:p>
          <a:p>
            <a:pPr marL="342900" lvl="0" indent="-342900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</a:pPr>
            <a:r>
              <a:rPr lang="en-CA" sz="1800" b="1" kern="0" dirty="0" smtClean="0">
                <a:solidFill>
                  <a:srgbClr val="000000"/>
                </a:solidFill>
                <a:latin typeface="Arial"/>
              </a:rPr>
              <a:t>Introduction</a:t>
            </a:r>
            <a:r>
              <a:rPr lang="en-CA" b="1" kern="0" dirty="0" smtClean="0">
                <a:solidFill>
                  <a:srgbClr val="000000"/>
                </a:solidFill>
                <a:latin typeface="Arial"/>
              </a:rPr>
              <a:t>: </a:t>
            </a:r>
            <a:endParaRPr lang="en-CA" b="1" kern="0" dirty="0" smtClean="0">
              <a:solidFill>
                <a:srgbClr val="000000"/>
              </a:solidFill>
              <a:latin typeface="Gill Sans"/>
            </a:endParaRPr>
          </a:p>
          <a:p>
            <a:pPr marL="2057400" lvl="4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</a:pPr>
            <a:r>
              <a:rPr lang="en-US" sz="1800" kern="0" dirty="0" smtClean="0">
                <a:solidFill>
                  <a:srgbClr val="000000"/>
                </a:solidFill>
                <a:latin typeface="Gill Sans"/>
                <a:ea typeface="ＭＳ Ｐゴシック" pitchFamily="-32" charset="-128"/>
              </a:rPr>
              <a:t>Brief </a:t>
            </a:r>
            <a:r>
              <a:rPr lang="en-US" sz="1800" kern="0" dirty="0" smtClean="0">
                <a:solidFill>
                  <a:srgbClr val="000000"/>
                </a:solidFill>
                <a:latin typeface="Gill Sans"/>
                <a:ea typeface="ＭＳ Ｐゴシック" pitchFamily="-32" charset="-128"/>
              </a:rPr>
              <a:t>Literature review </a:t>
            </a:r>
            <a:endParaRPr lang="en-CA" sz="1800" kern="0" dirty="0" smtClean="0">
              <a:solidFill>
                <a:srgbClr val="000000"/>
              </a:solidFill>
              <a:latin typeface="Gill Sans"/>
              <a:ea typeface="ＭＳ Ｐゴシック" pitchFamily="-32" charset="-128"/>
            </a:endParaRPr>
          </a:p>
          <a:p>
            <a:pPr marL="2057400" lvl="4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</a:pPr>
            <a:endParaRPr kumimoji="0" lang="en-CA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342900" marR="0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CA" sz="1800" b="1" kern="0" dirty="0" smtClean="0">
                <a:solidFill>
                  <a:srgbClr val="000000"/>
                </a:solidFill>
                <a:latin typeface="Arial"/>
              </a:rPr>
              <a:t>Methods &amp; </a:t>
            </a:r>
            <a:r>
              <a:rPr lang="en-CA" sz="1800" b="1" kern="0" dirty="0" smtClean="0">
                <a:solidFill>
                  <a:srgbClr val="000000"/>
                </a:solidFill>
                <a:latin typeface="Arial"/>
              </a:rPr>
              <a:t>Results:</a:t>
            </a:r>
          </a:p>
          <a:p>
            <a:pPr marL="2057400" marR="0" lvl="4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Gill Sans"/>
                <a:ea typeface="ＭＳ Ｐゴシック" pitchFamily="-32" charset="-128"/>
              </a:rPr>
              <a:t>HACS Based on Column Density Variance Analysis </a:t>
            </a:r>
          </a:p>
          <a:p>
            <a:pPr marL="2057400" marR="0" lvl="4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Gill Sans"/>
                <a:ea typeface="ＭＳ Ｐゴシック" pitchFamily="-32" charset="-128"/>
              </a:rPr>
              <a:t>Results &amp; Challenges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 typeface="Wingdings" charset="2"/>
              <a:buChar char="§"/>
            </a:pP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Conclusion &amp; </a:t>
            </a:r>
            <a:r>
              <a:rPr lang="en-CA" sz="1800" b="1" kern="0" dirty="0" smtClean="0">
                <a:solidFill>
                  <a:srgbClr val="000000"/>
                </a:solidFill>
                <a:latin typeface="Arial"/>
              </a:rPr>
              <a:t>Future Work</a:t>
            </a:r>
            <a:endParaRPr lang="en-US" sz="1800" b="1" kern="0" dirty="0" smtClean="0">
              <a:solidFill>
                <a:srgbClr val="000000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342900" marR="0" lvl="4" indent="-34290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  <a:ea typeface="+mn-ea"/>
              <a:cs typeface="+mn-cs"/>
            </a:endParaRPr>
          </a:p>
          <a:p>
            <a:pPr marL="342900" marR="0" lvl="4" indent="-34290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0" marR="0" lvl="4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0" marR="0" lvl="4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0" marR="0" lvl="4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31540" y="1852135"/>
            <a:ext cx="8280920" cy="424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800" dirty="0" smtClean="0"/>
              <a:t>In spite of its simplicity, the moving average filter is optimal for a common task: 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/>
              <a:t>reducing random noise while retaining a </a:t>
            </a:r>
            <a:r>
              <a:rPr lang="en-US" sz="2800" dirty="0" smtClean="0"/>
              <a:t>sharp response</a:t>
            </a:r>
            <a:r>
              <a:rPr lang="en-US" sz="2800" dirty="0" smtClean="0"/>
              <a:t>. 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/>
              <a:t>This makes it the </a:t>
            </a:r>
            <a:r>
              <a:rPr lang="en-US" sz="2800" dirty="0" smtClean="0"/>
              <a:t>common filter </a:t>
            </a:r>
            <a:r>
              <a:rPr lang="en-US" sz="2800" dirty="0" smtClean="0"/>
              <a:t>for time domain encoded signals.</a:t>
            </a:r>
            <a:endParaRPr lang="en-IN" sz="2800" dirty="0" smtClean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v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Moving Average Filter(MAF)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23528" y="191683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 </a:t>
            </a:r>
            <a:r>
              <a:rPr lang="en-US" sz="2800" dirty="0" smtClean="0">
                <a:solidFill>
                  <a:srgbClr val="C00000"/>
                </a:solidFill>
              </a:rPr>
              <a:t>signal </a:t>
            </a:r>
            <a:r>
              <a:rPr lang="en-US" sz="2800" i="1" dirty="0" smtClean="0">
                <a:solidFill>
                  <a:srgbClr val="C00000"/>
                </a:solidFill>
              </a:rPr>
              <a:t>x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en-US" sz="2800" i="1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>
                <a:solidFill>
                  <a:srgbClr val="C00000"/>
                </a:solidFill>
              </a:rPr>
              <a:t>) </a:t>
            </a:r>
            <a:r>
              <a:rPr lang="en-US" sz="2800" dirty="0" smtClean="0"/>
              <a:t>with </a:t>
            </a:r>
            <a:r>
              <a:rPr lang="en-US" sz="2800" i="1" dirty="0" smtClean="0">
                <a:solidFill>
                  <a:srgbClr val="C00000"/>
                </a:solidFill>
              </a:rPr>
              <a:t>M</a:t>
            </a:r>
            <a:r>
              <a:rPr lang="en-US" sz="2800" i="1" dirty="0" smtClean="0"/>
              <a:t> </a:t>
            </a:r>
            <a:r>
              <a:rPr lang="en-US" sz="2800" dirty="0" smtClean="0"/>
              <a:t>data points, the general form of the </a:t>
            </a:r>
            <a:r>
              <a:rPr lang="en-US" sz="2800" b="1" dirty="0" smtClean="0">
                <a:solidFill>
                  <a:srgbClr val="C00000"/>
                </a:solidFill>
              </a:rPr>
              <a:t>look-backwards</a:t>
            </a:r>
            <a:r>
              <a:rPr lang="en-US" sz="2800" b="1" dirty="0" smtClean="0"/>
              <a:t> </a:t>
            </a:r>
            <a:r>
              <a:rPr lang="en-US" sz="2800" dirty="0" smtClean="0"/>
              <a:t>moving averaging window is:</a:t>
            </a:r>
            <a:endParaRPr lang="en-IN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400506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𝑁≤𝑘≤𝑀, </a:t>
            </a:r>
            <a:r>
              <a:rPr lang="en-US" sz="2400" i="1" dirty="0" smtClean="0"/>
              <a:t>y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the new filtered signal, </a:t>
            </a:r>
            <a:r>
              <a:rPr lang="en-US" sz="2400" i="1" dirty="0" smtClean="0"/>
              <a:t>x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is the original signal,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size of the window.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925" y="3022848"/>
            <a:ext cx="2724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Moving Average Filter(MAF)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59632" y="54868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References: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48478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 Digital Image Processing by Gonzalez And Woods.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err="1" smtClean="0"/>
              <a:t>Matlap</a:t>
            </a:r>
            <a:r>
              <a:rPr lang="en-IN" sz="2800" dirty="0" smtClean="0"/>
              <a:t> Programming for Engineers by Stephen J. Chapman.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Matlab Help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6495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8800" dirty="0" smtClean="0"/>
              <a:t>THANK YOU</a:t>
            </a:r>
            <a:endParaRPr lang="en-IN" sz="8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795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412776"/>
            <a:ext cx="87129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Image Enhancement is the process of manipulating an image so that the result is more suitable than the original for a </a:t>
            </a:r>
            <a:r>
              <a:rPr lang="en-IN" sz="2800" dirty="0" smtClean="0">
                <a:solidFill>
                  <a:srgbClr val="FF0000"/>
                </a:solidFill>
              </a:rPr>
              <a:t>specific</a:t>
            </a:r>
            <a:r>
              <a:rPr lang="en-IN" sz="2800" dirty="0" smtClean="0"/>
              <a:t> application.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Image enhancement can be done in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067182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800" dirty="0" smtClean="0"/>
              <a:t>Point operations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800" dirty="0" smtClean="0"/>
              <a:t>Mask Operations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3338990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800" dirty="0" smtClean="0"/>
              <a:t>Spatial Domain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800" dirty="0" smtClean="0"/>
              <a:t>Frequency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456196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Spatial Domain Transformation are :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Image  </a:t>
            </a:r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Enhancement Techniques</a:t>
            </a:r>
            <a:endParaRPr lang="en-CA" sz="36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0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j-lt"/>
                <a:cs typeface="Times New Roman" pitchFamily="18" charset="0"/>
              </a:rPr>
              <a:t>Examples: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Image Negative.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Contrast Stretching.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Thresholding.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Brightness Enhancement.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Log Transformation.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>
                <a:latin typeface="+mj-lt"/>
                <a:cs typeface="Times New Roman" pitchFamily="18" charset="0"/>
              </a:rPr>
              <a:t>Power Law Transformation.</a:t>
            </a:r>
            <a:endParaRPr lang="en-IN" sz="28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124745"/>
            <a:ext cx="87484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285750"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Operation deals with pixel intensity values individually.</a:t>
            </a:r>
          </a:p>
          <a:p>
            <a:pPr marL="468000" indent="-285750"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The transformed output pixel value does not depend on any of the </a:t>
            </a:r>
            <a:r>
              <a:rPr lang="en-IN" sz="2800" dirty="0" smtClean="0">
                <a:solidFill>
                  <a:srgbClr val="A50021"/>
                </a:solidFill>
              </a:rPr>
              <a:t>neighbouring pixel value </a:t>
            </a:r>
            <a:r>
              <a:rPr lang="en-IN" sz="2800" dirty="0" smtClean="0"/>
              <a:t>of the input image.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Point Operation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3372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68761"/>
            <a:ext cx="8748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 Mask is a small matrix useful for blurring, sharpening, edge-detection and more.</a:t>
            </a:r>
          </a:p>
          <a:p>
            <a:pPr marL="46800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New image is generated by multiplying the </a:t>
            </a:r>
            <a:r>
              <a:rPr lang="en-IN" sz="2800" dirty="0"/>
              <a:t>input image </a:t>
            </a:r>
            <a:r>
              <a:rPr lang="en-IN" sz="2800" dirty="0" smtClean="0"/>
              <a:t>with the </a:t>
            </a:r>
            <a:r>
              <a:rPr lang="en-IN" sz="2800" dirty="0"/>
              <a:t>mask matrix</a:t>
            </a:r>
            <a:r>
              <a:rPr lang="en-IN" sz="2800" dirty="0" smtClean="0"/>
              <a:t>.</a:t>
            </a:r>
          </a:p>
          <a:p>
            <a:pPr marL="46800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The output pixel values thus depend on the neighbouring input pixel values.</a:t>
            </a:r>
          </a:p>
          <a:p>
            <a:pPr marL="46800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IN" sz="2800" dirty="0" smtClean="0"/>
              <a:t>The mask may be of any dimension 3X3 4X4 ….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Mask Operation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3417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5688632" cy="570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60232" y="15567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444208" y="256490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Transfer function of</a:t>
            </a:r>
          </a:p>
          <a:p>
            <a:pPr marL="342900" indent="-342900">
              <a:buAutoNum type="alphaLcParenR"/>
            </a:pPr>
            <a:r>
              <a:rPr lang="en-IN" dirty="0" smtClean="0"/>
              <a:t>Negative</a:t>
            </a:r>
          </a:p>
          <a:p>
            <a:pPr marL="342900" indent="-342900">
              <a:buAutoNum type="alphaLcParenR"/>
            </a:pPr>
            <a:r>
              <a:rPr lang="en-IN" dirty="0" smtClean="0"/>
              <a:t>Log</a:t>
            </a:r>
          </a:p>
          <a:p>
            <a:pPr marL="342900" indent="-342900">
              <a:buAutoNum type="alphaLcParenR"/>
            </a:pPr>
            <a:r>
              <a:rPr lang="en-IN" dirty="0" smtClean="0"/>
              <a:t>Nth </a:t>
            </a:r>
            <a:r>
              <a:rPr lang="en-IN" dirty="0" smtClean="0"/>
              <a:t>power</a:t>
            </a:r>
            <a:r>
              <a:rPr lang="en-IN" b="1" dirty="0" smtClean="0"/>
              <a:t> </a:t>
            </a:r>
            <a:r>
              <a:rPr lang="en-IN" b="1" dirty="0" smtClean="0"/>
              <a:t>γ &lt;1</a:t>
            </a:r>
            <a:endParaRPr lang="en-IN" dirty="0" smtClean="0"/>
          </a:p>
          <a:p>
            <a:pPr marL="342900" indent="-342900">
              <a:buAutoNum type="alphaLcParenR"/>
            </a:pPr>
            <a:r>
              <a:rPr lang="en-IN" dirty="0" smtClean="0"/>
              <a:t>Identity</a:t>
            </a:r>
          </a:p>
          <a:p>
            <a:pPr marL="342900" indent="-342900">
              <a:buAutoNum type="alphaLcParenR"/>
            </a:pPr>
            <a:r>
              <a:rPr lang="en-IN" dirty="0" smtClean="0"/>
              <a:t>Nth </a:t>
            </a:r>
            <a:r>
              <a:rPr lang="en-IN" dirty="0" smtClean="0"/>
              <a:t>power</a:t>
            </a:r>
            <a:r>
              <a:rPr lang="en-IN" b="1" dirty="0" smtClean="0"/>
              <a:t> γ </a:t>
            </a:r>
            <a:r>
              <a:rPr lang="en-IN" b="1" dirty="0" smtClean="0"/>
              <a:t>&gt;1</a:t>
            </a:r>
            <a:endParaRPr lang="en-IN" dirty="0" smtClean="0"/>
          </a:p>
          <a:p>
            <a:pPr marL="342900" indent="-342900">
              <a:buAutoNum type="alphaLcParenR"/>
            </a:pPr>
            <a:r>
              <a:rPr lang="en-IN" dirty="0" smtClean="0"/>
              <a:t>Inverse log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32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TF </a:t>
            </a:r>
            <a:r>
              <a:rPr lang="en-US" sz="32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for different </a:t>
            </a:r>
            <a:r>
              <a:rPr lang="en-US" sz="32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Intensity Transformations</a:t>
            </a:r>
            <a:endParaRPr lang="en-US" sz="3200" b="1" kern="0" dirty="0" smtClean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55974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E" altLang="en-US" sz="2800" dirty="0" smtClean="0"/>
              <a:t>Negative images are useful for enhancing white or grey detail embedded in dark regions of an image.</a:t>
            </a:r>
          </a:p>
          <a:p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414481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The negative of an image with gray levels in the range [0,L-1</a:t>
            </a:r>
            <a:r>
              <a:rPr lang="en-IN" sz="2800" dirty="0" smtClean="0"/>
              <a:t>] is </a:t>
            </a:r>
            <a:r>
              <a:rPr lang="en-IN" sz="2800" dirty="0"/>
              <a:t>obtained by </a:t>
            </a:r>
            <a:r>
              <a:rPr lang="en-IN" sz="2800" dirty="0" smtClean="0"/>
              <a:t>using  the </a:t>
            </a:r>
            <a:r>
              <a:rPr lang="en-IN" sz="2800" dirty="0"/>
              <a:t>expression</a:t>
            </a:r>
          </a:p>
          <a:p>
            <a:r>
              <a:rPr lang="en-IN" sz="2800" dirty="0" smtClean="0"/>
              <a:t>                                 s </a:t>
            </a:r>
            <a:r>
              <a:rPr lang="en-IN" sz="2800" dirty="0"/>
              <a:t>= L </a:t>
            </a:r>
            <a:r>
              <a:rPr lang="en-IN" sz="2800" dirty="0" smtClean="0"/>
              <a:t>-1 </a:t>
            </a:r>
            <a:r>
              <a:rPr lang="en-IN" sz="2800" dirty="0"/>
              <a:t>-</a:t>
            </a:r>
            <a:r>
              <a:rPr lang="en-IN" sz="2800" dirty="0" smtClean="0"/>
              <a:t> r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L-1 = Maximum pixel value (255).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r = Pixel value of an image.      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Image Negative</a:t>
            </a:r>
          </a:p>
        </p:txBody>
      </p:sp>
    </p:spTree>
    <p:extLst>
      <p:ext uri="{BB962C8B-B14F-4D97-AF65-F5344CB8AC3E}">
        <p14:creationId xmlns:p14="http://schemas.microsoft.com/office/powerpoint/2010/main" xmlns="" val="408756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2" y="2996953"/>
            <a:ext cx="874044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/>
              <a:t>Contrast stretching is done in three ways: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IN" sz="2800" dirty="0" smtClean="0"/>
              <a:t>Multiplying each input pixel intensity value with a constant scalar.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  Example: s=5*r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800" dirty="0"/>
              <a:t>Using Histogram Equivalent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800" dirty="0" smtClean="0"/>
              <a:t>Applying a transform which </a:t>
            </a:r>
            <a:r>
              <a:rPr lang="en-IN" sz="2800" dirty="0" smtClean="0">
                <a:solidFill>
                  <a:srgbClr val="C00000"/>
                </a:solidFill>
              </a:rPr>
              <a:t>makes dark </a:t>
            </a:r>
            <a:r>
              <a:rPr lang="en-IN" sz="2800" dirty="0">
                <a:solidFill>
                  <a:srgbClr val="C00000"/>
                </a:solidFill>
              </a:rPr>
              <a:t>portion 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/>
              <a:t>darker by assigning </a:t>
            </a:r>
            <a:r>
              <a:rPr lang="en-IN" sz="2800" dirty="0">
                <a:solidFill>
                  <a:srgbClr val="C00000"/>
                </a:solidFill>
              </a:rPr>
              <a:t>slope of &lt; </a:t>
            </a:r>
            <a:r>
              <a:rPr lang="en-IN" sz="2800" dirty="0" smtClean="0">
                <a:solidFill>
                  <a:srgbClr val="C00000"/>
                </a:solidFill>
              </a:rPr>
              <a:t>1 </a:t>
            </a:r>
            <a:r>
              <a:rPr lang="en-IN" sz="2800" dirty="0" smtClean="0"/>
              <a:t>and </a:t>
            </a:r>
            <a:r>
              <a:rPr lang="en-IN" sz="2800" dirty="0" smtClean="0">
                <a:solidFill>
                  <a:srgbClr val="C00000"/>
                </a:solidFill>
              </a:rPr>
              <a:t>bright</a:t>
            </a:r>
            <a:r>
              <a:rPr lang="en-IN" sz="2800" dirty="0" smtClean="0"/>
              <a:t> </a:t>
            </a:r>
            <a:r>
              <a:rPr lang="en-IN" sz="2800" dirty="0"/>
              <a:t>portion </a:t>
            </a:r>
            <a:r>
              <a:rPr lang="en-IN" sz="2800" dirty="0" smtClean="0">
                <a:solidFill>
                  <a:srgbClr val="C00000"/>
                </a:solidFill>
              </a:rPr>
              <a:t>brighter</a:t>
            </a:r>
            <a:r>
              <a:rPr lang="en-IN" sz="2800" dirty="0" smtClean="0"/>
              <a:t> </a:t>
            </a:r>
            <a:r>
              <a:rPr lang="en-IN" sz="2800" dirty="0"/>
              <a:t>by assigning </a:t>
            </a:r>
            <a:r>
              <a:rPr lang="en-IN" sz="2800" dirty="0">
                <a:solidFill>
                  <a:srgbClr val="C00000"/>
                </a:solidFill>
              </a:rPr>
              <a:t>slope of &gt; </a:t>
            </a:r>
            <a:r>
              <a:rPr lang="en-IN" sz="2800" dirty="0" smtClean="0">
                <a:solidFill>
                  <a:srgbClr val="C00000"/>
                </a:solidFill>
              </a:rPr>
              <a:t>1</a:t>
            </a:r>
            <a:r>
              <a:rPr lang="en-IN" sz="2800" dirty="0" smtClean="0"/>
              <a:t>.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1522" y="1124744"/>
            <a:ext cx="8740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/>
              <a:t>Contrast basically the difference between the intensity values of darker and brighter pixels 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dirty="0" smtClean="0"/>
              <a:t>Contrast stretching expands the range of intensity levels in an image. 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Contrast Stretching</a:t>
            </a:r>
          </a:p>
        </p:txBody>
      </p:sp>
    </p:spTree>
    <p:extLst>
      <p:ext uri="{BB962C8B-B14F-4D97-AF65-F5344CB8AC3E}">
        <p14:creationId xmlns:p14="http://schemas.microsoft.com/office/powerpoint/2010/main" xmlns="" val="33928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bcdn-sphotos-h-a.akamaihd.net/hphotos-ak-prn1/v/t34/1624722_578728418887118_1470528828_n.jpg?oh=77be24896087afd80539903eb41f285e&amp;oe=52F6DE18&amp;__gda__=1391906227_7799b6472785ec5fa78f59006565e6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82237"/>
            <a:ext cx="6912768" cy="404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3736" y="5243716"/>
            <a:ext cx="454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Formulation is given below: </a:t>
            </a:r>
            <a:endParaRPr lang="en-IN" sz="2400" b="1" dirty="0" smtClean="0"/>
          </a:p>
          <a:p>
            <a:r>
              <a:rPr lang="en-IN" sz="2400" b="1" dirty="0" smtClean="0"/>
              <a:t>s </a:t>
            </a:r>
            <a:r>
              <a:rPr lang="en-IN" sz="2400" b="1" dirty="0"/>
              <a:t>= </a:t>
            </a:r>
            <a:r>
              <a:rPr lang="en-IN" sz="2400" b="1" dirty="0" smtClean="0"/>
              <a:t>l*r </a:t>
            </a:r>
            <a:r>
              <a:rPr lang="en-IN" sz="2400" b="1" dirty="0"/>
              <a:t>; </a:t>
            </a:r>
            <a:r>
              <a:rPr lang="en-IN" sz="2400" b="1" dirty="0" smtClean="0"/>
              <a:t>                    for </a:t>
            </a:r>
            <a:r>
              <a:rPr lang="en-IN" sz="2400" b="1" dirty="0"/>
              <a:t>0 </a:t>
            </a:r>
            <a:r>
              <a:rPr lang="en-IN" sz="2400" b="1" dirty="0" smtClean="0"/>
              <a:t>&lt;= </a:t>
            </a:r>
            <a:r>
              <a:rPr lang="en-IN" sz="2400" b="1" dirty="0"/>
              <a:t>r </a:t>
            </a:r>
            <a:r>
              <a:rPr lang="en-IN" sz="2400" b="1" dirty="0" smtClean="0"/>
              <a:t>&lt;= a </a:t>
            </a:r>
          </a:p>
          <a:p>
            <a:r>
              <a:rPr lang="en-IN" sz="2400" b="1" dirty="0" smtClean="0"/>
              <a:t>   = m(r-a</a:t>
            </a:r>
            <a:r>
              <a:rPr lang="en-IN" sz="2400" b="1" dirty="0"/>
              <a:t>) + v ; </a:t>
            </a:r>
            <a:r>
              <a:rPr lang="en-IN" sz="2400" b="1" dirty="0" smtClean="0"/>
              <a:t>       for </a:t>
            </a:r>
            <a:r>
              <a:rPr lang="en-IN" sz="2400" b="1" dirty="0"/>
              <a:t>a </a:t>
            </a:r>
            <a:r>
              <a:rPr lang="en-IN" sz="2400" b="1" dirty="0" smtClean="0"/>
              <a:t>&lt; </a:t>
            </a:r>
            <a:r>
              <a:rPr lang="en-IN" sz="2400" b="1" dirty="0"/>
              <a:t>r </a:t>
            </a:r>
            <a:r>
              <a:rPr lang="en-IN" sz="2400" b="1" dirty="0" smtClean="0"/>
              <a:t>&lt;= </a:t>
            </a:r>
            <a:r>
              <a:rPr lang="en-IN" sz="2400" b="1" dirty="0"/>
              <a:t>b </a:t>
            </a:r>
            <a:endParaRPr lang="en-IN" sz="2400" b="1" dirty="0" smtClean="0"/>
          </a:p>
          <a:p>
            <a:r>
              <a:rPr lang="en-IN" sz="2400" b="1" dirty="0"/>
              <a:t> </a:t>
            </a:r>
            <a:r>
              <a:rPr lang="en-IN" sz="2400" b="1" dirty="0" smtClean="0"/>
              <a:t>  = </a:t>
            </a:r>
            <a:r>
              <a:rPr lang="en-IN" sz="2400" b="1" dirty="0"/>
              <a:t>n(r-b) + w ; </a:t>
            </a:r>
            <a:r>
              <a:rPr lang="en-IN" sz="2400" b="1" dirty="0" smtClean="0"/>
              <a:t>       for </a:t>
            </a:r>
            <a:r>
              <a:rPr lang="en-IN" sz="2400" b="1" dirty="0"/>
              <a:t>b </a:t>
            </a:r>
            <a:r>
              <a:rPr lang="en-IN" sz="2400" b="1" dirty="0" smtClean="0"/>
              <a:t>&lt; </a:t>
            </a:r>
            <a:r>
              <a:rPr lang="en-IN" sz="2400" b="1" dirty="0"/>
              <a:t>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40A9-E9F8-4CF0-96FA-F237973BC69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CA" sz="3600" b="1" kern="0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Contrast Stretching</a:t>
            </a:r>
          </a:p>
        </p:txBody>
      </p:sp>
    </p:spTree>
    <p:extLst>
      <p:ext uri="{BB962C8B-B14F-4D97-AF65-F5344CB8AC3E}">
        <p14:creationId xmlns:p14="http://schemas.microsoft.com/office/powerpoint/2010/main" xmlns="" val="160486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1088</Words>
  <Application>Microsoft Office PowerPoint</Application>
  <PresentationFormat>On-screen Show (4:3)</PresentationFormat>
  <Paragraphs>162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Waveform</vt:lpstr>
      <vt:lpstr>1_Waveform</vt:lpstr>
      <vt:lpstr>Slide 1</vt:lpstr>
      <vt:lpstr>Presentation 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toshiba</cp:lastModifiedBy>
  <cp:revision>58</cp:revision>
  <dcterms:created xsi:type="dcterms:W3CDTF">2014-02-04T07:09:42Z</dcterms:created>
  <dcterms:modified xsi:type="dcterms:W3CDTF">2015-05-31T02:26:31Z</dcterms:modified>
</cp:coreProperties>
</file>