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dvent Pro SemiBold"/>
      <p:regular r:id="rId16"/>
      <p:bold r:id="rId17"/>
    </p:embeddedFont>
    <p:embeddedFont>
      <p:font typeface="Fira Sans Extra Condensed Medium"/>
      <p:regular r:id="rId18"/>
      <p:bold r:id="rId19"/>
      <p:italic r:id="rId20"/>
      <p:boldItalic r:id="rId21"/>
    </p:embeddedFont>
    <p:embeddedFont>
      <p:font typeface="Fira Sans Condensed Medium"/>
      <p:regular r:id="rId22"/>
      <p:bold r:id="rId23"/>
      <p:italic r:id="rId24"/>
      <p:boldItalic r:id="rId25"/>
    </p:embeddedFont>
    <p:embeddedFont>
      <p:font typeface="Maven Pro"/>
      <p:regular r:id="rId26"/>
      <p:bold r:id="rId27"/>
    </p:embeddedFont>
    <p:embeddedFont>
      <p:font typeface="Share Tech"/>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FiraSansCondensedMedium-regular.fntdata"/><Relationship Id="rId21" Type="http://schemas.openxmlformats.org/officeDocument/2006/relationships/font" Target="fonts/FiraSansExtraCondensedMedium-boldItalic.fntdata"/><Relationship Id="rId24" Type="http://schemas.openxmlformats.org/officeDocument/2006/relationships/font" Target="fonts/FiraSansCondensedMedium-italic.fntdata"/><Relationship Id="rId23" Type="http://schemas.openxmlformats.org/officeDocument/2006/relationships/font" Target="fonts/FiraSans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regular.fntdata"/><Relationship Id="rId25" Type="http://schemas.openxmlformats.org/officeDocument/2006/relationships/font" Target="fonts/FiraSansCondensedMedium-boldItalic.fntdata"/><Relationship Id="rId28" Type="http://schemas.openxmlformats.org/officeDocument/2006/relationships/font" Target="fonts/ShareTech-regular.fntdata"/><Relationship Id="rId27"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dventProSemiBold-bold.fntdata"/><Relationship Id="rId16" Type="http://schemas.openxmlformats.org/officeDocument/2006/relationships/font" Target="fonts/AdventProSemiBold-regular.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bd8177d7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bd8177d7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bcaa04ac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bcaa04ac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bd8177d7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d8177d7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Referensi telkomsel : https://www.kompasiana.com/adhitya8/5500d22ea333115b74511d3b/sejarah-singkat-telkomsel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bd8177d7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bd8177d7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bd8177d7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bd8177d7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bd8177d7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bd8177d7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d8177d7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bd8177d7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www.cnn.com/2022/12/11/football/11-world-cup-greats-illustrations-spt-intl/index.html" TargetMode="External"/><Relationship Id="rId4" Type="http://schemas.openxmlformats.org/officeDocument/2006/relationships/hyperlink" Target="https://www.cnn.com/2022/12/10/football/cristiano-ronaldo-tears-portugal-morocco-2022-world-cup-spt-intl/index.html" TargetMode="External"/><Relationship Id="rId5" Type="http://schemas.openxmlformats.org/officeDocument/2006/relationships/hyperlink" Target="https://www.cnn.com/2022/12/10/football/morocco-portugal-quarterfinals-world-cup-2022-spt-intl/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Mochamad Yusril Ilham Fikri - 19510006</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STORY TELLING</a:t>
            </a:r>
            <a:endParaRPr/>
          </a:p>
          <a:p>
            <a:pPr indent="0" lvl="0" marL="0" rtl="0" algn="ctr">
              <a:spcBef>
                <a:spcPts val="0"/>
              </a:spcBef>
              <a:spcAft>
                <a:spcPts val="0"/>
              </a:spcAft>
              <a:buNone/>
            </a:pPr>
            <a:r>
              <a:rPr lang="en"/>
              <a:t>UAS BI 2022</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2"/>
          <p:cNvSpPr txBox="1"/>
          <p:nvPr>
            <p:ph idx="4" type="ctrTitle"/>
          </p:nvPr>
        </p:nvSpPr>
        <p:spPr>
          <a:xfrm>
            <a:off x="1259375" y="586275"/>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Commands</a:t>
            </a:r>
            <a:endParaRPr/>
          </a:p>
        </p:txBody>
      </p:sp>
      <p:cxnSp>
        <p:nvCxnSpPr>
          <p:cNvPr id="529" name="Google Shape;529;p32"/>
          <p:cNvCxnSpPr/>
          <p:nvPr/>
        </p:nvCxnSpPr>
        <p:spPr>
          <a:xfrm>
            <a:off x="239659" y="1484926"/>
            <a:ext cx="2543700" cy="2202000"/>
          </a:xfrm>
          <a:prstGeom prst="bentConnector3">
            <a:avLst>
              <a:gd fmla="val 2661" name="adj1"/>
            </a:avLst>
          </a:prstGeom>
          <a:noFill/>
          <a:ln cap="flat" cmpd="sng" w="9525">
            <a:solidFill>
              <a:schemeClr val="accent2"/>
            </a:solidFill>
            <a:prstDash val="solid"/>
            <a:round/>
            <a:headEnd len="med" w="med" type="none"/>
            <a:tailEnd len="med" w="med" type="none"/>
          </a:ln>
        </p:spPr>
      </p:cxnSp>
      <p:cxnSp>
        <p:nvCxnSpPr>
          <p:cNvPr id="530" name="Google Shape;530;p32"/>
          <p:cNvCxnSpPr/>
          <p:nvPr/>
        </p:nvCxnSpPr>
        <p:spPr>
          <a:xfrm rot="5400000">
            <a:off x="6947179" y="2193525"/>
            <a:ext cx="2563800" cy="1146600"/>
          </a:xfrm>
          <a:prstGeom prst="bentConnector3">
            <a:avLst>
              <a:gd fmla="val 100929" name="adj1"/>
            </a:avLst>
          </a:prstGeom>
          <a:noFill/>
          <a:ln cap="flat" cmpd="sng" w="9525">
            <a:solidFill>
              <a:schemeClr val="accent3"/>
            </a:solidFill>
            <a:prstDash val="solid"/>
            <a:round/>
            <a:headEnd len="med" w="med" type="none"/>
            <a:tailEnd len="med" w="med" type="none"/>
          </a:ln>
        </p:spPr>
      </p:cxnSp>
      <p:sp>
        <p:nvSpPr>
          <p:cNvPr id="531" name="Google Shape;531;p32"/>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p32"/>
          <p:cNvPicPr preferRelativeResize="0"/>
          <p:nvPr/>
        </p:nvPicPr>
        <p:blipFill rotWithShape="1">
          <a:blip r:embed="rId3">
            <a:alphaModFix/>
          </a:blip>
          <a:srcRect b="49736" l="25904" r="23480" t="38112"/>
          <a:stretch/>
        </p:blipFill>
        <p:spPr>
          <a:xfrm>
            <a:off x="617013" y="2135275"/>
            <a:ext cx="7909977" cy="1067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3"/>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endParaRPr/>
          </a:p>
          <a:p>
            <a:pPr indent="0" lvl="0" marL="0" rtl="0" algn="ctr">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300">
                <a:latin typeface="Arial"/>
                <a:ea typeface="Arial"/>
                <a:cs typeface="Arial"/>
                <a:sym typeface="Arial"/>
              </a:rPr>
              <a:t>Topic </a:t>
            </a:r>
            <a:endParaRPr b="1" sz="2300">
              <a:latin typeface="Arial"/>
              <a:ea typeface="Arial"/>
              <a:cs typeface="Arial"/>
              <a:sym typeface="Arial"/>
            </a:endParaRPr>
          </a:p>
          <a:p>
            <a:pPr indent="0" lvl="0" marL="0" rtl="0" algn="ctr">
              <a:lnSpc>
                <a:spcPct val="115000"/>
              </a:lnSpc>
              <a:spcBef>
                <a:spcPts val="1200"/>
              </a:spcBef>
              <a:spcAft>
                <a:spcPts val="0"/>
              </a:spcAft>
              <a:buNone/>
            </a:pPr>
            <a:r>
              <a:rPr b="1" lang="en" sz="2300">
                <a:latin typeface="Arial"/>
                <a:ea typeface="Arial"/>
                <a:cs typeface="Arial"/>
                <a:sym typeface="Arial"/>
              </a:rPr>
              <a:t>“Cristiano Ronaldo speaks for first time since shock World Cup exit” </a:t>
            </a:r>
            <a:endParaRPr b="1" sz="2300">
              <a:latin typeface="Arial"/>
              <a:ea typeface="Arial"/>
              <a:cs typeface="Arial"/>
              <a:sym typeface="Arial"/>
            </a:endParaRPr>
          </a:p>
          <a:p>
            <a:pPr indent="0" lvl="0" marL="0" rtl="0" algn="ctr">
              <a:lnSpc>
                <a:spcPct val="115000"/>
              </a:lnSpc>
              <a:spcBef>
                <a:spcPts val="1200"/>
              </a:spcBef>
              <a:spcAft>
                <a:spcPts val="0"/>
              </a:spcAft>
              <a:buNone/>
            </a:pPr>
            <a:r>
              <a:t/>
            </a:r>
            <a:endParaRPr b="1" sz="2300">
              <a:latin typeface="Arial"/>
              <a:ea typeface="Arial"/>
              <a:cs typeface="Arial"/>
              <a:sym typeface="Arial"/>
            </a:endParaRPr>
          </a:p>
          <a:p>
            <a:pPr indent="0" lvl="0" marL="0" rtl="0" algn="ctr">
              <a:lnSpc>
                <a:spcPct val="115000"/>
              </a:lnSpc>
              <a:spcBef>
                <a:spcPts val="1200"/>
              </a:spcBef>
              <a:spcAft>
                <a:spcPts val="0"/>
              </a:spcAft>
              <a:buNone/>
            </a:pPr>
            <a:r>
              <a:rPr lang="en">
                <a:latin typeface="Arial"/>
                <a:ea typeface="Arial"/>
                <a:cs typeface="Arial"/>
                <a:sym typeface="Arial"/>
              </a:rPr>
              <a:t>A day after leaving the </a:t>
            </a:r>
            <a:r>
              <a:rPr lang="en" u="sng">
                <a:latin typeface="Arial"/>
                <a:ea typeface="Arial"/>
                <a:cs typeface="Arial"/>
                <a:sym typeface="Arial"/>
                <a:hlinkClick r:id="rId3"/>
              </a:rPr>
              <a:t>2022 World Cup</a:t>
            </a:r>
            <a:r>
              <a:rPr lang="en">
                <a:latin typeface="Arial"/>
                <a:ea typeface="Arial"/>
                <a:cs typeface="Arial"/>
                <a:sym typeface="Arial"/>
              </a:rPr>
              <a:t> in tears as his chances to win the tournament for the first time in his career were shattered, Portugal superstar striker </a:t>
            </a:r>
            <a:r>
              <a:rPr lang="en" u="sng">
                <a:latin typeface="Arial"/>
                <a:ea typeface="Arial"/>
                <a:cs typeface="Arial"/>
                <a:sym typeface="Arial"/>
                <a:hlinkClick r:id="rId4"/>
              </a:rPr>
              <a:t>Cristiano Ronaldo</a:t>
            </a:r>
            <a:r>
              <a:rPr lang="en">
                <a:latin typeface="Arial"/>
                <a:ea typeface="Arial"/>
                <a:cs typeface="Arial"/>
                <a:sym typeface="Arial"/>
              </a:rPr>
              <a:t> said bringing a World Cup title to </a:t>
            </a:r>
            <a:r>
              <a:rPr lang="en" u="sng">
                <a:latin typeface="Arial"/>
                <a:ea typeface="Arial"/>
                <a:cs typeface="Arial"/>
                <a:sym typeface="Arial"/>
                <a:hlinkClick r:id="rId5"/>
              </a:rPr>
              <a:t>Portugal</a:t>
            </a:r>
            <a:r>
              <a:rPr lang="en">
                <a:latin typeface="Arial"/>
                <a:ea typeface="Arial"/>
                <a:cs typeface="Arial"/>
                <a:sym typeface="Arial"/>
              </a:rPr>
              <a:t> was “the biggest and most ambitious dream” of his career but “the dream was beautiful while it lasted.”</a:t>
            </a:r>
            <a:endParaRPr>
              <a:latin typeface="Arial"/>
              <a:ea typeface="Arial"/>
              <a:cs typeface="Arial"/>
              <a:sym typeface="Arial"/>
            </a:endParaRPr>
          </a:p>
          <a:p>
            <a:pPr indent="0" lvl="0" marL="0" rtl="0" algn="ctr">
              <a:lnSpc>
                <a:spcPct val="115000"/>
              </a:lnSpc>
              <a:spcBef>
                <a:spcPts val="1200"/>
              </a:spcBef>
              <a:spcAft>
                <a:spcPts val="0"/>
              </a:spcAft>
              <a:buNone/>
            </a:pPr>
            <a:r>
              <a:t/>
            </a:r>
            <a:endParaRPr b="1" sz="2300">
              <a:latin typeface="Arial"/>
              <a:ea typeface="Arial"/>
              <a:cs typeface="Arial"/>
              <a:sym typeface="Arial"/>
            </a:endParaRPr>
          </a:p>
          <a:p>
            <a:pPr indent="0" lvl="0" marL="0" rtl="0" algn="l">
              <a:lnSpc>
                <a:spcPct val="100000"/>
              </a:lnSpc>
              <a:spcBef>
                <a:spcPts val="120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Stop Word Filtering</a:t>
            </a:r>
            <a:endParaRPr/>
          </a:p>
        </p:txBody>
      </p:sp>
      <p:sp>
        <p:nvSpPr>
          <p:cNvPr id="463" name="Google Shape;463;p24"/>
          <p:cNvSpPr/>
          <p:nvPr/>
        </p:nvSpPr>
        <p:spPr>
          <a:xfrm>
            <a:off x="7672875" y="635575"/>
            <a:ext cx="943800" cy="8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txBox="1"/>
          <p:nvPr>
            <p:ph idx="4294967295" type="title"/>
          </p:nvPr>
        </p:nvSpPr>
        <p:spPr>
          <a:xfrm>
            <a:off x="7718142" y="720424"/>
            <a:ext cx="8532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01</a:t>
            </a:r>
            <a:endParaRPr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ph idx="4" type="ctrTitle"/>
          </p:nvPr>
        </p:nvSpPr>
        <p:spPr>
          <a:xfrm>
            <a:off x="1138475" y="572825"/>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Commands</a:t>
            </a:r>
            <a:endParaRPr/>
          </a:p>
        </p:txBody>
      </p:sp>
      <p:cxnSp>
        <p:nvCxnSpPr>
          <p:cNvPr id="470" name="Google Shape;470;p25"/>
          <p:cNvCxnSpPr/>
          <p:nvPr/>
        </p:nvCxnSpPr>
        <p:spPr>
          <a:xfrm>
            <a:off x="239659" y="1484926"/>
            <a:ext cx="2543700" cy="2202000"/>
          </a:xfrm>
          <a:prstGeom prst="bentConnector3">
            <a:avLst>
              <a:gd fmla="val 2661" name="adj1"/>
            </a:avLst>
          </a:prstGeom>
          <a:noFill/>
          <a:ln cap="flat" cmpd="sng" w="9525">
            <a:solidFill>
              <a:schemeClr val="accent2"/>
            </a:solidFill>
            <a:prstDash val="solid"/>
            <a:round/>
            <a:headEnd len="med" w="med" type="none"/>
            <a:tailEnd len="med" w="med" type="none"/>
          </a:ln>
        </p:spPr>
      </p:cxnSp>
      <p:cxnSp>
        <p:nvCxnSpPr>
          <p:cNvPr id="471" name="Google Shape;471;p25"/>
          <p:cNvCxnSpPr/>
          <p:nvPr/>
        </p:nvCxnSpPr>
        <p:spPr>
          <a:xfrm rot="5400000">
            <a:off x="6947179" y="2193525"/>
            <a:ext cx="2563800" cy="1146600"/>
          </a:xfrm>
          <a:prstGeom prst="bentConnector3">
            <a:avLst>
              <a:gd fmla="val 100929" name="adj1"/>
            </a:avLst>
          </a:prstGeom>
          <a:noFill/>
          <a:ln cap="flat" cmpd="sng" w="9525">
            <a:solidFill>
              <a:schemeClr val="accent3"/>
            </a:solidFill>
            <a:prstDash val="solid"/>
            <a:round/>
            <a:headEnd len="med" w="med" type="none"/>
            <a:tailEnd len="med" w="med" type="none"/>
          </a:ln>
        </p:spPr>
      </p:cxnSp>
      <p:sp>
        <p:nvSpPr>
          <p:cNvPr id="472" name="Google Shape;472;p2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25"/>
          <p:cNvPicPr preferRelativeResize="0"/>
          <p:nvPr/>
        </p:nvPicPr>
        <p:blipFill rotWithShape="1">
          <a:blip r:embed="rId3">
            <a:alphaModFix/>
          </a:blip>
          <a:srcRect b="52268" l="18641" r="14616" t="31884"/>
          <a:stretch/>
        </p:blipFill>
        <p:spPr>
          <a:xfrm>
            <a:off x="501275" y="2000999"/>
            <a:ext cx="8097600" cy="108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6"/>
          <p:cNvSpPr txBox="1"/>
          <p:nvPr>
            <p:ph idx="1" type="body"/>
          </p:nvPr>
        </p:nvSpPr>
        <p:spPr>
          <a:xfrm>
            <a:off x="749775" y="1508275"/>
            <a:ext cx="7866900" cy="2769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4800">
                <a:latin typeface="Arial"/>
                <a:ea typeface="Arial"/>
                <a:cs typeface="Arial"/>
                <a:sym typeface="Arial"/>
              </a:rPr>
              <a:t>Topic Provider </a:t>
            </a:r>
            <a:endParaRPr b="1" sz="4800">
              <a:latin typeface="Arial"/>
              <a:ea typeface="Arial"/>
              <a:cs typeface="Arial"/>
              <a:sym typeface="Arial"/>
            </a:endParaRPr>
          </a:p>
          <a:p>
            <a:pPr indent="0" lvl="0" marL="0" rtl="0" algn="ctr">
              <a:lnSpc>
                <a:spcPct val="115000"/>
              </a:lnSpc>
              <a:spcBef>
                <a:spcPts val="1200"/>
              </a:spcBef>
              <a:spcAft>
                <a:spcPts val="0"/>
              </a:spcAft>
              <a:buNone/>
            </a:pPr>
            <a:r>
              <a:rPr b="1" lang="en" sz="4800">
                <a:latin typeface="Arial"/>
                <a:ea typeface="Arial"/>
                <a:cs typeface="Arial"/>
                <a:sym typeface="Arial"/>
              </a:rPr>
              <a:t>“Telkomsel dan indosat”</a:t>
            </a:r>
            <a:endParaRPr b="1" sz="4800">
              <a:latin typeface="Arial"/>
              <a:ea typeface="Arial"/>
              <a:cs typeface="Arial"/>
              <a:sym typeface="Arial"/>
            </a:endParaRPr>
          </a:p>
          <a:p>
            <a:pPr indent="0" lvl="0" marL="0" rtl="0" algn="l">
              <a:lnSpc>
                <a:spcPct val="115000"/>
              </a:lnSpc>
              <a:spcBef>
                <a:spcPts val="1200"/>
              </a:spcBef>
              <a:spcAft>
                <a:spcPts val="0"/>
              </a:spcAft>
              <a:buNone/>
            </a:pPr>
            <a:r>
              <a:t/>
            </a:r>
            <a:endParaRPr b="1" sz="2300">
              <a:latin typeface="Arial"/>
              <a:ea typeface="Arial"/>
              <a:cs typeface="Arial"/>
              <a:sym typeface="Arial"/>
            </a:endParaRPr>
          </a:p>
          <a:p>
            <a:pPr indent="0" lvl="0" marL="0" rtl="0" algn="ctr">
              <a:lnSpc>
                <a:spcPct val="115000"/>
              </a:lnSpc>
              <a:spcBef>
                <a:spcPts val="1200"/>
              </a:spcBef>
              <a:spcAft>
                <a:spcPts val="0"/>
              </a:spcAft>
              <a:buNone/>
            </a:pPr>
            <a:r>
              <a:t/>
            </a:r>
            <a:endParaRPr>
              <a:solidFill>
                <a:srgbClr val="9E9E9E"/>
              </a:solidFill>
              <a:latin typeface="Arial"/>
              <a:ea typeface="Arial"/>
              <a:cs typeface="Arial"/>
              <a:sym typeface="Arial"/>
            </a:endParaRPr>
          </a:p>
          <a:p>
            <a:pPr indent="0" lvl="0" marL="0" rtl="0" algn="ctr">
              <a:lnSpc>
                <a:spcPct val="115000"/>
              </a:lnSpc>
              <a:spcBef>
                <a:spcPts val="1200"/>
              </a:spcBef>
              <a:spcAft>
                <a:spcPts val="0"/>
              </a:spcAft>
              <a:buNone/>
            </a:pPr>
            <a:r>
              <a:t/>
            </a:r>
            <a:endParaRPr b="1" sz="2300">
              <a:latin typeface="Arial"/>
              <a:ea typeface="Arial"/>
              <a:cs typeface="Arial"/>
              <a:sym typeface="Arial"/>
            </a:endParaRPr>
          </a:p>
          <a:p>
            <a:pPr indent="0" lvl="0" marL="0" rtl="0" algn="l">
              <a:lnSpc>
                <a:spcPct val="100000"/>
              </a:lnSpc>
              <a:spcBef>
                <a:spcPts val="120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480" name="Google Shape;480;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Analisis sentimen twitter</a:t>
            </a:r>
            <a:endParaRPr/>
          </a:p>
        </p:txBody>
      </p:sp>
      <p:sp>
        <p:nvSpPr>
          <p:cNvPr id="481" name="Google Shape;481;p26"/>
          <p:cNvSpPr/>
          <p:nvPr/>
        </p:nvSpPr>
        <p:spPr>
          <a:xfrm>
            <a:off x="7672875" y="635575"/>
            <a:ext cx="943800" cy="8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txBox="1"/>
          <p:nvPr>
            <p:ph idx="4294967295" type="title"/>
          </p:nvPr>
        </p:nvSpPr>
        <p:spPr>
          <a:xfrm>
            <a:off x="7718142" y="720424"/>
            <a:ext cx="8532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022</a:t>
            </a:r>
            <a:endParaRPr sz="4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7"/>
          <p:cNvSpPr txBox="1"/>
          <p:nvPr>
            <p:ph idx="1" type="body"/>
          </p:nvPr>
        </p:nvSpPr>
        <p:spPr>
          <a:xfrm>
            <a:off x="550600" y="1261325"/>
            <a:ext cx="8259300" cy="3515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1200"/>
              </a:spcBef>
              <a:spcAft>
                <a:spcPts val="0"/>
              </a:spcAft>
              <a:buNone/>
            </a:pPr>
            <a:r>
              <a:rPr b="1" lang="en" sz="2400">
                <a:latin typeface="Arial"/>
                <a:ea typeface="Arial"/>
                <a:cs typeface="Arial"/>
                <a:sym typeface="Arial"/>
              </a:rPr>
              <a:t>Telkomsel </a:t>
            </a:r>
            <a:endParaRPr b="1" sz="2400">
              <a:latin typeface="Arial"/>
              <a:ea typeface="Arial"/>
              <a:cs typeface="Arial"/>
              <a:sym typeface="Arial"/>
            </a:endParaRPr>
          </a:p>
          <a:p>
            <a:pPr indent="0" lvl="0" marL="514350" rtl="0" algn="l">
              <a:lnSpc>
                <a:spcPct val="115000"/>
              </a:lnSpc>
              <a:spcBef>
                <a:spcPts val="1200"/>
              </a:spcBef>
              <a:spcAft>
                <a:spcPts val="0"/>
              </a:spcAft>
              <a:buNone/>
            </a:pPr>
            <a:r>
              <a:rPr lang="en">
                <a:latin typeface="Share Tech"/>
                <a:ea typeface="Share Tech"/>
                <a:cs typeface="Share Tech"/>
                <a:sym typeface="Share Tech"/>
              </a:rPr>
              <a:t>Telkomsel adalah salah satu perusahaan operator telekomunikasi seluler terbesar di Indonesia. Telkomsel adalah operator telekomunikasi seluler GSM pertama di Indonesia dengan layanan pascabayar kartuHALO yang diluncurkan pada tanggal 26 Mei 1995.</a:t>
            </a:r>
            <a:endParaRPr>
              <a:latin typeface="Share Tech"/>
              <a:ea typeface="Share Tech"/>
              <a:cs typeface="Share Tech"/>
              <a:sym typeface="Share Tech"/>
            </a:endParaRPr>
          </a:p>
          <a:p>
            <a:pPr indent="0" lvl="0" marL="457200" rtl="0" algn="ctr">
              <a:lnSpc>
                <a:spcPct val="115000"/>
              </a:lnSpc>
              <a:spcBef>
                <a:spcPts val="1200"/>
              </a:spcBef>
              <a:spcAft>
                <a:spcPts val="0"/>
              </a:spcAft>
              <a:buNone/>
            </a:pPr>
            <a:r>
              <a:rPr b="1" lang="en" sz="2400">
                <a:latin typeface="Arial"/>
                <a:ea typeface="Arial"/>
                <a:cs typeface="Arial"/>
                <a:sym typeface="Arial"/>
              </a:rPr>
              <a:t>I</a:t>
            </a:r>
            <a:r>
              <a:rPr b="1" lang="en" sz="2400">
                <a:latin typeface="Arial"/>
                <a:ea typeface="Arial"/>
                <a:cs typeface="Arial"/>
                <a:sym typeface="Arial"/>
              </a:rPr>
              <a:t>ndosat</a:t>
            </a:r>
            <a:endParaRPr b="1" sz="2400">
              <a:latin typeface="Arial"/>
              <a:ea typeface="Arial"/>
              <a:cs typeface="Arial"/>
              <a:sym typeface="Arial"/>
            </a:endParaRPr>
          </a:p>
          <a:p>
            <a:pPr indent="0" lvl="0" marL="514350" rtl="0" algn="l">
              <a:lnSpc>
                <a:spcPct val="115000"/>
              </a:lnSpc>
              <a:spcBef>
                <a:spcPts val="1200"/>
              </a:spcBef>
              <a:spcAft>
                <a:spcPts val="0"/>
              </a:spcAft>
              <a:buNone/>
            </a:pPr>
            <a:r>
              <a:rPr lang="en">
                <a:latin typeface="Share Tech"/>
                <a:ea typeface="Share Tech"/>
                <a:cs typeface="Share Tech"/>
                <a:sym typeface="Share Tech"/>
              </a:rPr>
              <a:t>PT. Indosat Tbk (ISAT) didirikan oleh Pemerintah pada tanggal 20 November 1967 sebagai perusahaan investasi asing untuk menyediakan layanan telekomunikasi internasional di Indonesia dan mulai beroperasi secara komersial pada bulan September 1969 untuk membangun, mengalihkan dan mengoperasikan International Telecommunications Satellite Organization, atau Intelsat, stasiun bumi di Indonesia untuk mengakses satelit Intelsat’s Indian Ocean Region. Perusahaan menyediakan layanan selular, prabayar dan pascabayar, melalui produk merek Indosat Mobile, IM3 yang didukung oleh Indosat dan Indosat Internet, layanan telekomunikasi tetap.</a:t>
            </a:r>
            <a:endParaRPr b="1" sz="2400">
              <a:latin typeface="Share Tech"/>
              <a:ea typeface="Share Tech"/>
              <a:cs typeface="Share Tech"/>
              <a:sym typeface="Share Tech"/>
            </a:endParaRPr>
          </a:p>
          <a:p>
            <a:pPr indent="0" lvl="0" marL="0" rtl="0" algn="l">
              <a:lnSpc>
                <a:spcPct val="115000"/>
              </a:lnSpc>
              <a:spcBef>
                <a:spcPts val="1200"/>
              </a:spcBef>
              <a:spcAft>
                <a:spcPts val="0"/>
              </a:spcAft>
              <a:buNone/>
            </a:pPr>
            <a:r>
              <a:t/>
            </a:r>
            <a:endParaRPr b="1" sz="2400">
              <a:latin typeface="Arial"/>
              <a:ea typeface="Arial"/>
              <a:cs typeface="Arial"/>
              <a:sym typeface="Arial"/>
            </a:endParaRPr>
          </a:p>
          <a:p>
            <a:pPr indent="0" lvl="0" marL="0" rtl="0" algn="ctr">
              <a:lnSpc>
                <a:spcPct val="115000"/>
              </a:lnSpc>
              <a:spcBef>
                <a:spcPts val="1200"/>
              </a:spcBef>
              <a:spcAft>
                <a:spcPts val="0"/>
              </a:spcAft>
              <a:buNone/>
            </a:pPr>
            <a:r>
              <a:t/>
            </a:r>
            <a:endParaRPr sz="2400">
              <a:solidFill>
                <a:srgbClr val="9E9E9E"/>
              </a:solidFill>
              <a:latin typeface="Arial"/>
              <a:ea typeface="Arial"/>
              <a:cs typeface="Arial"/>
              <a:sym typeface="Arial"/>
            </a:endParaRPr>
          </a:p>
          <a:p>
            <a:pPr indent="0" lvl="0" marL="0" rtl="0" algn="ctr">
              <a:lnSpc>
                <a:spcPct val="115000"/>
              </a:lnSpc>
              <a:spcBef>
                <a:spcPts val="1200"/>
              </a:spcBef>
              <a:spcAft>
                <a:spcPts val="0"/>
              </a:spcAft>
              <a:buNone/>
            </a:pPr>
            <a:r>
              <a:t/>
            </a:r>
            <a:endParaRPr b="1" sz="2400">
              <a:latin typeface="Arial"/>
              <a:ea typeface="Arial"/>
              <a:cs typeface="Arial"/>
              <a:sym typeface="Arial"/>
            </a:endParaRPr>
          </a:p>
          <a:p>
            <a:pPr indent="0" lvl="0" marL="0" rtl="0" algn="l">
              <a:lnSpc>
                <a:spcPct val="100000"/>
              </a:lnSpc>
              <a:spcBef>
                <a:spcPts val="1200"/>
              </a:spcBef>
              <a:spcAft>
                <a:spcPts val="0"/>
              </a:spcAft>
              <a:buNone/>
            </a:pPr>
            <a:r>
              <a:t/>
            </a:r>
            <a:endParaRPr sz="2400"/>
          </a:p>
          <a:p>
            <a:pPr indent="0" lvl="0" marL="0" rtl="0" algn="l">
              <a:lnSpc>
                <a:spcPct val="100000"/>
              </a:lnSpc>
              <a:spcBef>
                <a:spcPts val="1600"/>
              </a:spcBef>
              <a:spcAft>
                <a:spcPts val="1600"/>
              </a:spcAft>
              <a:buNone/>
            </a:pPr>
            <a:r>
              <a:t/>
            </a:r>
            <a:endParaRPr sz="2400"/>
          </a:p>
        </p:txBody>
      </p:sp>
      <p:sp>
        <p:nvSpPr>
          <p:cNvPr id="488" name="Google Shape;488;p27"/>
          <p:cNvSpPr txBox="1"/>
          <p:nvPr>
            <p:ph type="ctrTitle"/>
          </p:nvPr>
        </p:nvSpPr>
        <p:spPr>
          <a:xfrm>
            <a:off x="618825" y="6073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Analisis sentimen twitter</a:t>
            </a:r>
            <a:endParaRPr/>
          </a:p>
        </p:txBody>
      </p:sp>
      <p:sp>
        <p:nvSpPr>
          <p:cNvPr id="489" name="Google Shape;489;p27"/>
          <p:cNvSpPr txBox="1"/>
          <p:nvPr>
            <p:ph idx="4294967295" type="title"/>
          </p:nvPr>
        </p:nvSpPr>
        <p:spPr>
          <a:xfrm>
            <a:off x="7718142" y="720424"/>
            <a:ext cx="8532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022</a:t>
            </a:r>
            <a:endParaRPr sz="4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8"/>
          <p:cNvSpPr txBox="1"/>
          <p:nvPr>
            <p:ph idx="4" type="ctrTitle"/>
          </p:nvPr>
        </p:nvSpPr>
        <p:spPr>
          <a:xfrm>
            <a:off x="1165375" y="599675"/>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Commands</a:t>
            </a:r>
            <a:endParaRPr/>
          </a:p>
        </p:txBody>
      </p:sp>
      <p:cxnSp>
        <p:nvCxnSpPr>
          <p:cNvPr id="495" name="Google Shape;495;p28"/>
          <p:cNvCxnSpPr/>
          <p:nvPr/>
        </p:nvCxnSpPr>
        <p:spPr>
          <a:xfrm>
            <a:off x="239659" y="1484926"/>
            <a:ext cx="2543700" cy="2202000"/>
          </a:xfrm>
          <a:prstGeom prst="bentConnector3">
            <a:avLst>
              <a:gd fmla="val 2661" name="adj1"/>
            </a:avLst>
          </a:prstGeom>
          <a:noFill/>
          <a:ln cap="flat" cmpd="sng" w="9525">
            <a:solidFill>
              <a:schemeClr val="accent2"/>
            </a:solidFill>
            <a:prstDash val="solid"/>
            <a:round/>
            <a:headEnd len="med" w="med" type="none"/>
            <a:tailEnd len="med" w="med" type="none"/>
          </a:ln>
        </p:spPr>
      </p:cxnSp>
      <p:cxnSp>
        <p:nvCxnSpPr>
          <p:cNvPr id="496" name="Google Shape;496;p28"/>
          <p:cNvCxnSpPr/>
          <p:nvPr/>
        </p:nvCxnSpPr>
        <p:spPr>
          <a:xfrm rot="5400000">
            <a:off x="6947179" y="2193525"/>
            <a:ext cx="2563800" cy="1146600"/>
          </a:xfrm>
          <a:prstGeom prst="bentConnector3">
            <a:avLst>
              <a:gd fmla="val 100929" name="adj1"/>
            </a:avLst>
          </a:prstGeom>
          <a:noFill/>
          <a:ln cap="flat" cmpd="sng" w="9525">
            <a:solidFill>
              <a:schemeClr val="accent3"/>
            </a:solidFill>
            <a:prstDash val="solid"/>
            <a:round/>
            <a:headEnd len="med" w="med" type="none"/>
            <a:tailEnd len="med" w="med" type="none"/>
          </a:ln>
        </p:spPr>
      </p:cxnSp>
      <p:sp>
        <p:nvSpPr>
          <p:cNvPr id="497" name="Google Shape;497;p28"/>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28"/>
          <p:cNvPicPr preferRelativeResize="0"/>
          <p:nvPr/>
        </p:nvPicPr>
        <p:blipFill rotWithShape="1">
          <a:blip r:embed="rId3">
            <a:alphaModFix/>
          </a:blip>
          <a:srcRect b="53705" l="20890" r="21386" t="26655"/>
          <a:stretch/>
        </p:blipFill>
        <p:spPr>
          <a:xfrm>
            <a:off x="502450" y="1807025"/>
            <a:ext cx="8144126" cy="155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9"/>
          <p:cNvSpPr txBox="1"/>
          <p:nvPr>
            <p:ph type="ctrTitle"/>
          </p:nvPr>
        </p:nvSpPr>
        <p:spPr>
          <a:xfrm>
            <a:off x="529650" y="756600"/>
            <a:ext cx="8084700" cy="36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Algorthm KNN </a:t>
            </a:r>
            <a:endParaRPr sz="6000"/>
          </a:p>
          <a:p>
            <a:pPr indent="0" lvl="0" marL="0" rtl="0" algn="ctr">
              <a:spcBef>
                <a:spcPts val="0"/>
              </a:spcBef>
              <a:spcAft>
                <a:spcPts val="0"/>
              </a:spcAft>
              <a:buNone/>
            </a:pPr>
            <a:r>
              <a:rPr lang="en" sz="6000"/>
              <a:t>“dataset Casearian”</a:t>
            </a:r>
            <a:endParaRPr sz="6000"/>
          </a:p>
        </p:txBody>
      </p:sp>
      <p:sp>
        <p:nvSpPr>
          <p:cNvPr id="505" name="Google Shape;505;p29"/>
          <p:cNvSpPr/>
          <p:nvPr/>
        </p:nvSpPr>
        <p:spPr>
          <a:xfrm>
            <a:off x="7672875" y="635575"/>
            <a:ext cx="943800" cy="8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txBox="1"/>
          <p:nvPr>
            <p:ph idx="4294967295" type="title"/>
          </p:nvPr>
        </p:nvSpPr>
        <p:spPr>
          <a:xfrm>
            <a:off x="7718142" y="720424"/>
            <a:ext cx="8532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032</a:t>
            </a:r>
            <a:endParaRPr sz="4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0"/>
          <p:cNvSpPr txBox="1"/>
          <p:nvPr>
            <p:ph idx="4" type="ctrTitle"/>
          </p:nvPr>
        </p:nvSpPr>
        <p:spPr>
          <a:xfrm>
            <a:off x="1151925" y="599700"/>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Commands</a:t>
            </a:r>
            <a:endParaRPr/>
          </a:p>
        </p:txBody>
      </p:sp>
      <p:cxnSp>
        <p:nvCxnSpPr>
          <p:cNvPr id="512" name="Google Shape;512;p30"/>
          <p:cNvCxnSpPr/>
          <p:nvPr/>
        </p:nvCxnSpPr>
        <p:spPr>
          <a:xfrm>
            <a:off x="239659" y="1484926"/>
            <a:ext cx="2543700" cy="2202000"/>
          </a:xfrm>
          <a:prstGeom prst="bentConnector3">
            <a:avLst>
              <a:gd fmla="val 2661" name="adj1"/>
            </a:avLst>
          </a:prstGeom>
          <a:noFill/>
          <a:ln cap="flat" cmpd="sng" w="9525">
            <a:solidFill>
              <a:schemeClr val="accent2"/>
            </a:solidFill>
            <a:prstDash val="solid"/>
            <a:round/>
            <a:headEnd len="med" w="med" type="none"/>
            <a:tailEnd len="med" w="med" type="none"/>
          </a:ln>
        </p:spPr>
      </p:cxnSp>
      <p:cxnSp>
        <p:nvCxnSpPr>
          <p:cNvPr id="513" name="Google Shape;513;p30"/>
          <p:cNvCxnSpPr/>
          <p:nvPr/>
        </p:nvCxnSpPr>
        <p:spPr>
          <a:xfrm rot="5400000">
            <a:off x="6947179" y="2193525"/>
            <a:ext cx="2563800" cy="1146600"/>
          </a:xfrm>
          <a:prstGeom prst="bentConnector3">
            <a:avLst>
              <a:gd fmla="val 100929" name="adj1"/>
            </a:avLst>
          </a:prstGeom>
          <a:noFill/>
          <a:ln cap="flat" cmpd="sng" w="9525">
            <a:solidFill>
              <a:schemeClr val="accent3"/>
            </a:solidFill>
            <a:prstDash val="solid"/>
            <a:round/>
            <a:headEnd len="med" w="med" type="none"/>
            <a:tailEnd len="med" w="med" type="none"/>
          </a:ln>
        </p:spPr>
      </p:cxnSp>
      <p:sp>
        <p:nvSpPr>
          <p:cNvPr id="514" name="Google Shape;514;p30"/>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6" name="Google Shape;516;p30"/>
          <p:cNvPicPr preferRelativeResize="0"/>
          <p:nvPr/>
        </p:nvPicPr>
        <p:blipFill>
          <a:blip r:embed="rId3">
            <a:alphaModFix/>
          </a:blip>
          <a:stretch>
            <a:fillRect/>
          </a:stretch>
        </p:blipFill>
        <p:spPr>
          <a:xfrm>
            <a:off x="427300" y="1928650"/>
            <a:ext cx="8178825" cy="127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1"/>
          <p:cNvSpPr txBox="1"/>
          <p:nvPr>
            <p:ph type="ctrTitle"/>
          </p:nvPr>
        </p:nvSpPr>
        <p:spPr>
          <a:xfrm>
            <a:off x="529650" y="756600"/>
            <a:ext cx="8084700" cy="36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Algorthm KNN </a:t>
            </a:r>
            <a:endParaRPr sz="6000"/>
          </a:p>
          <a:p>
            <a:pPr indent="0" lvl="0" marL="0" rtl="0" algn="ctr">
              <a:spcBef>
                <a:spcPts val="0"/>
              </a:spcBef>
              <a:spcAft>
                <a:spcPts val="0"/>
              </a:spcAft>
              <a:buNone/>
            </a:pPr>
            <a:r>
              <a:rPr lang="en" sz="6000"/>
              <a:t>“dataset Databank”</a:t>
            </a:r>
            <a:endParaRPr sz="6000"/>
          </a:p>
        </p:txBody>
      </p:sp>
      <p:sp>
        <p:nvSpPr>
          <p:cNvPr id="522" name="Google Shape;522;p31"/>
          <p:cNvSpPr/>
          <p:nvPr/>
        </p:nvSpPr>
        <p:spPr>
          <a:xfrm>
            <a:off x="7672875" y="635575"/>
            <a:ext cx="943800" cy="8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txBox="1"/>
          <p:nvPr>
            <p:ph idx="4294967295" type="title"/>
          </p:nvPr>
        </p:nvSpPr>
        <p:spPr>
          <a:xfrm>
            <a:off x="7718142" y="720424"/>
            <a:ext cx="8532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042</a:t>
            </a:r>
            <a:endParaRPr sz="4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