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5965" autoAdjust="0"/>
    <p:restoredTop sz="94660"/>
  </p:normalViewPr>
  <p:slideViewPr>
    <p:cSldViewPr>
      <p:cViewPr varScale="1">
        <p:scale>
          <a:sx n="115" d="100"/>
          <a:sy n="115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3440E-68C5-40FF-A202-C1AC1FAE0C56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0EA17-9748-42B1-A0B3-21550C8832C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3022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0EA17-9748-42B1-A0B3-21550C8832CA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87263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0EA17-9748-42B1-A0B3-21550C8832CA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7944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0EA17-9748-42B1-A0B3-21550C8832CA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59936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0EA17-9748-42B1-A0B3-21550C8832CA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1676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0EA17-9748-42B1-A0B3-21550C8832CA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261013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0EA17-9748-42B1-A0B3-21550C8832CA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0410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0EA17-9748-42B1-A0B3-21550C8832CA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50738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0EA17-9748-42B1-A0B3-21550C8832CA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50284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AF37-729B-4261-8943-D7FCC7E2DF3C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SISTEM </a:t>
            </a:r>
            <a:r>
              <a:rPr lang="en-US" b="1" dirty="0" smtClean="0"/>
              <a:t>BASIS DATA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8972" y="814354"/>
            <a:ext cx="77724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DOSEN PENGAMPU : KHOIRUR ROZIKIN,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M.Kom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4348" y="1571612"/>
            <a:ext cx="77724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9736" y="1853316"/>
            <a:ext cx="7772400" cy="5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3200" b="1" dirty="0" smtClean="0">
                <a:latin typeface="+mj-lt"/>
                <a:ea typeface="+mj-ea"/>
                <a:cs typeface="+mj-cs"/>
              </a:rPr>
              <a:t>PERINTAH QUERY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STEK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3000372"/>
            <a:ext cx="2786082" cy="257712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21738" y="1490473"/>
            <a:ext cx="77724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PERTEMUAN 5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5570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ORDER BY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id-ID" sz="3200" dirty="0" smtClean="0"/>
              <a:t>Menampilkan data secara urut berdasarkan data dari field tertentu</a:t>
            </a:r>
          </a:p>
          <a:p>
            <a:pPr marL="457200" indent="-457200"/>
            <a:r>
              <a:rPr lang="id-ID" sz="3200" dirty="0" smtClean="0"/>
              <a:t>SELECT NamaField FROM NamaTabel ORDER BY NamaField</a:t>
            </a:r>
          </a:p>
          <a:p>
            <a:pPr marL="457200" indent="-457200"/>
            <a:endParaRPr lang="id-ID" sz="3200" dirty="0" smtClean="0"/>
          </a:p>
          <a:p>
            <a:pPr marL="457200" indent="-457200"/>
            <a:r>
              <a:rPr lang="id-ID" sz="3200" dirty="0" smtClean="0"/>
              <a:t>Contoh :</a:t>
            </a:r>
          </a:p>
          <a:p>
            <a:pPr marL="457200" indent="-457200"/>
            <a:r>
              <a:rPr lang="id-ID" sz="3200" dirty="0" smtClean="0"/>
              <a:t>     </a:t>
            </a:r>
            <a:r>
              <a:rPr lang="en-US" sz="3200" dirty="0" smtClean="0"/>
              <a:t>SELECT * FROM MAHASISWA ORDER BY NAMA</a:t>
            </a:r>
            <a:r>
              <a:rPr lang="id-ID" sz="3200" dirty="0" smtClean="0"/>
              <a:t>     Menampilkan data dari tabel Mahasiswa urut Nama Mahasiswa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5570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INNER JOIN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56357"/>
            <a:ext cx="856895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id-ID" sz="3200" dirty="0" smtClean="0"/>
              <a:t>Menampilkan data dari dua tabel yang terhubung dengan field kunci</a:t>
            </a:r>
          </a:p>
          <a:p>
            <a:pPr marL="457200" indent="-457200"/>
            <a:r>
              <a:rPr lang="id-ID" sz="3200" dirty="0" smtClean="0"/>
              <a:t>SELECT NamaField FROM NamaTabel INNER JOIN NamaTabel ON NamaTabel.FieldKunci = NamaTabel.FieldKunci</a:t>
            </a:r>
          </a:p>
          <a:p>
            <a:pPr marL="457200" indent="-457200"/>
            <a:endParaRPr lang="id-ID" sz="1600" dirty="0" smtClean="0"/>
          </a:p>
          <a:p>
            <a:pPr marL="457200" indent="-457200"/>
            <a:r>
              <a:rPr lang="id-ID" sz="3200" dirty="0" smtClean="0"/>
              <a:t>Contoh :</a:t>
            </a:r>
          </a:p>
          <a:p>
            <a:pPr marL="457200" indent="-457200"/>
            <a:r>
              <a:rPr lang="id-ID" sz="3200" dirty="0" smtClean="0"/>
              <a:t>     </a:t>
            </a:r>
            <a:r>
              <a:rPr lang="en-US" sz="3200" dirty="0" smtClean="0"/>
              <a:t>SELECT NILAI.NIM, MAHASISWA.NAMA</a:t>
            </a:r>
            <a:r>
              <a:rPr lang="id-ID" sz="3200" dirty="0" smtClean="0"/>
              <a:t> FROM</a:t>
            </a:r>
          </a:p>
          <a:p>
            <a:pPr marL="457200" indent="-457200"/>
            <a:r>
              <a:rPr lang="id-ID" sz="3200" dirty="0" smtClean="0"/>
              <a:t>     N</a:t>
            </a:r>
            <a:r>
              <a:rPr lang="en-US" sz="3200" dirty="0" smtClean="0"/>
              <a:t>ILAI INNER JOIN MAHASISWA ON NILAI.NIM = MAHASISWA.NIM;</a:t>
            </a:r>
          </a:p>
          <a:p>
            <a:pPr marL="457200" indent="-457200"/>
            <a:r>
              <a:rPr lang="id-ID" sz="3200" dirty="0" smtClean="0"/>
              <a:t>     Menampilkan data dari tabel Nilai dan Tabel Mahasiswa dengan field kunci NIM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60" y="145796"/>
            <a:ext cx="8229600" cy="576064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APLIKASI</a:t>
            </a:r>
            <a:r>
              <a:rPr lang="en-US" sz="3600" b="1" dirty="0" smtClean="0"/>
              <a:t> </a:t>
            </a:r>
            <a:r>
              <a:rPr lang="id-ID" sz="3600" b="1" dirty="0" smtClean="0"/>
              <a:t>KOMPUTER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9160" y="734690"/>
            <a:ext cx="820891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Aplikasi </a:t>
            </a:r>
            <a:r>
              <a:rPr lang="id-ID" sz="2800" dirty="0"/>
              <a:t>komputer adalah sebuah perangkat lunak (</a:t>
            </a:r>
            <a:r>
              <a:rPr lang="id-ID" sz="2800" i="1" dirty="0"/>
              <a:t>software</a:t>
            </a:r>
            <a:r>
              <a:rPr lang="id-ID" sz="2800" dirty="0"/>
              <a:t>) program komputer yang ditulis dalam bahasa pemrograman dan berfungsi </a:t>
            </a:r>
            <a:r>
              <a:rPr lang="id-ID" sz="2800" dirty="0" smtClean="0"/>
              <a:t>menghasilkan informasi </a:t>
            </a:r>
            <a:r>
              <a:rPr lang="id-ID" sz="2800" dirty="0"/>
              <a:t>sesuai </a:t>
            </a:r>
            <a:r>
              <a:rPr lang="id-ID" sz="2800" dirty="0" smtClean="0"/>
              <a:t>dengan kebutuhan pemakai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Aplikasi komputer biasanya terdiri dari database untuk menyimpan data dan bahasa pemrograman untuk mengolah data menjadi informasi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Contoh database yaitu : MS Access, MySQL, SQL Server, Oracle. 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Contoh bahasa pemrograman : VB .Net, Delphi, Visual Foxpro, PHP.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Setiap bahasa pemrograman mempunyai perintah yang berbeda. Perintah QUERY adalah perintah yang hampir dikenal oleh semua bahasa pemrograman.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9086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695570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PERINTAH QUERY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Perintah Query terdiri dari 2 kelompok yaitu Data Defition Language (DDL) dan Data Manipulation Language (DML)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Data Defition Language (DDL) yaitu perintah untuk membuat, merubah dan menghapus objek pada basis data seperti Tabel, View dan Procedure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Data Manipulation Language (DML) yaitu perintah untuk menampilkan, menambah, merubah dan menghapus data pada tabel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5570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CREATE TABLE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id-ID" sz="3200" dirty="0" smtClean="0"/>
              <a:t>Membuat struktur Tabel</a:t>
            </a:r>
          </a:p>
          <a:p>
            <a:pPr marL="457200" indent="-457200"/>
            <a:r>
              <a:rPr lang="id-ID" sz="3200" dirty="0" smtClean="0"/>
              <a:t>CREATE TABLE Nama Tabel (NamaField1 Type(Size), NamaField2 Type(Size), .....)</a:t>
            </a:r>
          </a:p>
          <a:p>
            <a:pPr marL="457200" indent="-457200"/>
            <a:endParaRPr lang="id-ID" sz="3200" dirty="0" smtClean="0"/>
          </a:p>
          <a:p>
            <a:pPr marL="457200" indent="-457200"/>
            <a:r>
              <a:rPr lang="id-ID" sz="3200" dirty="0" smtClean="0"/>
              <a:t>Contoh :</a:t>
            </a:r>
          </a:p>
          <a:p>
            <a:pPr marL="457200" indent="-457200"/>
            <a:r>
              <a:rPr lang="id-ID" sz="3200" dirty="0" smtClean="0"/>
              <a:t>     </a:t>
            </a:r>
            <a:r>
              <a:rPr lang="en-US" sz="3200" dirty="0" smtClean="0"/>
              <a:t>CREATE TABLE NILAI (N</a:t>
            </a:r>
            <a:r>
              <a:rPr lang="id-ID" sz="3200" dirty="0" smtClean="0"/>
              <a:t>I</a:t>
            </a:r>
            <a:r>
              <a:rPr lang="en-US" sz="3200" dirty="0" smtClean="0"/>
              <a:t>M TEXT(13), KODE TEXT(6)</a:t>
            </a:r>
            <a:r>
              <a:rPr lang="id-ID" sz="3200" dirty="0" smtClean="0"/>
              <a:t>, NILAI TEXT(1)</a:t>
            </a:r>
            <a:r>
              <a:rPr lang="en-US" sz="3200" dirty="0" smtClean="0"/>
              <a:t>)</a:t>
            </a:r>
            <a:endParaRPr lang="id-ID" sz="3200" dirty="0" smtClean="0"/>
          </a:p>
          <a:p>
            <a:pPr marL="457200" indent="-457200"/>
            <a:r>
              <a:rPr lang="id-ID" sz="3200" dirty="0" smtClean="0"/>
              <a:t>     Membuat struktur tabel NILAI yang terdiri dari field NIM type Text size 13, field KODE type Text size 6 dan field NILAI type Text size 1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5570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INSERT INTO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id-ID" sz="3200" dirty="0" smtClean="0"/>
              <a:t>Menambah data baru ke suatu tabel</a:t>
            </a:r>
          </a:p>
          <a:p>
            <a:pPr marL="457200" indent="-457200"/>
            <a:r>
              <a:rPr lang="id-ID" sz="3200" dirty="0" smtClean="0"/>
              <a:t>INSERT INTO Nama Tabel VALUES (DataField1, DataField2, .....)</a:t>
            </a:r>
          </a:p>
          <a:p>
            <a:pPr marL="457200" indent="-457200"/>
            <a:endParaRPr lang="id-ID" sz="3200" dirty="0" smtClean="0"/>
          </a:p>
          <a:p>
            <a:pPr marL="457200" indent="-457200"/>
            <a:r>
              <a:rPr lang="id-ID" sz="3200" dirty="0" smtClean="0"/>
              <a:t>Contoh :</a:t>
            </a:r>
          </a:p>
          <a:p>
            <a:pPr marL="457200" indent="-457200"/>
            <a:r>
              <a:rPr lang="id-ID" sz="3200" dirty="0" smtClean="0"/>
              <a:t>     </a:t>
            </a:r>
            <a:r>
              <a:rPr lang="en-US" sz="3200" dirty="0" smtClean="0"/>
              <a:t>INSERT INTO NILAI VALUES ("6304920060054","1AV201","A")</a:t>
            </a:r>
            <a:endParaRPr lang="id-ID" sz="3200" dirty="0" smtClean="0"/>
          </a:p>
          <a:p>
            <a:pPr marL="457200" indent="-457200"/>
            <a:r>
              <a:rPr lang="id-ID" sz="3200" dirty="0" smtClean="0"/>
              <a:t>     Menambahkan data ke tabel NILAI dengan field NIM diisi </a:t>
            </a:r>
            <a:r>
              <a:rPr lang="en-US" sz="3200" dirty="0" smtClean="0"/>
              <a:t>6304920060054</a:t>
            </a:r>
            <a:r>
              <a:rPr lang="id-ID" sz="3200" dirty="0" smtClean="0"/>
              <a:t>, field KODE diisi 1</a:t>
            </a:r>
            <a:r>
              <a:rPr lang="en-US" sz="3200" dirty="0" smtClean="0"/>
              <a:t>AV201</a:t>
            </a:r>
            <a:r>
              <a:rPr lang="id-ID" sz="3200" dirty="0" smtClean="0"/>
              <a:t> dan field NILAI diisi A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5570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UPDATE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id-ID" sz="3200" dirty="0" smtClean="0"/>
              <a:t>Merubah data pada suatu tabel</a:t>
            </a:r>
          </a:p>
          <a:p>
            <a:pPr marL="457200" indent="-457200"/>
            <a:r>
              <a:rPr lang="id-ID" sz="3200" dirty="0" smtClean="0"/>
              <a:t>UPDATE NamaTabel SET Pengganti</a:t>
            </a:r>
          </a:p>
          <a:p>
            <a:pPr marL="457200" indent="-457200"/>
            <a:endParaRPr lang="id-ID" sz="3200" dirty="0" smtClean="0"/>
          </a:p>
          <a:p>
            <a:pPr marL="457200" indent="-457200"/>
            <a:r>
              <a:rPr lang="id-ID" sz="3200" dirty="0" smtClean="0"/>
              <a:t>Contoh :</a:t>
            </a:r>
          </a:p>
          <a:p>
            <a:pPr marL="457200" indent="-457200"/>
            <a:r>
              <a:rPr lang="id-ID" sz="3200" dirty="0" smtClean="0"/>
              <a:t>     </a:t>
            </a:r>
            <a:r>
              <a:rPr lang="en-US" sz="3200" dirty="0" smtClean="0"/>
              <a:t>UPDATE MAHASISWA SET KELAS="KA-S.20.1" WHERE KELAS="KA-P.20.1"</a:t>
            </a:r>
            <a:endParaRPr lang="id-ID" sz="3200" dirty="0" smtClean="0"/>
          </a:p>
          <a:p>
            <a:pPr marL="457200" indent="-457200"/>
            <a:r>
              <a:rPr lang="id-ID" sz="3200" dirty="0" smtClean="0"/>
              <a:t>     Merubah data Kelas pada tabel MAHASISWA menjadi KA-S.20.1 yang kelasnya semula KA-P.20.1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5570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DELETE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id-ID" sz="3200" dirty="0" smtClean="0"/>
              <a:t>Menghapus data pada suatu tabel</a:t>
            </a:r>
          </a:p>
          <a:p>
            <a:pPr marL="457200" indent="-457200"/>
            <a:r>
              <a:rPr lang="id-ID" sz="3200" dirty="0" smtClean="0"/>
              <a:t>DELETE FROM NamaTabel</a:t>
            </a:r>
          </a:p>
          <a:p>
            <a:pPr marL="457200" indent="-457200"/>
            <a:endParaRPr lang="id-ID" sz="3200" dirty="0" smtClean="0"/>
          </a:p>
          <a:p>
            <a:pPr marL="457200" indent="-457200"/>
            <a:r>
              <a:rPr lang="id-ID" sz="3200" dirty="0" smtClean="0"/>
              <a:t>Contoh :</a:t>
            </a:r>
          </a:p>
          <a:p>
            <a:pPr marL="457200" indent="-457200"/>
            <a:r>
              <a:rPr lang="id-ID" sz="3200" dirty="0" smtClean="0"/>
              <a:t>     DELETE FROM MATAKULIAH WHERE KODE="1AV201"</a:t>
            </a:r>
          </a:p>
          <a:p>
            <a:pPr marL="457200" indent="-457200"/>
            <a:r>
              <a:rPr lang="id-ID" sz="3200" dirty="0" smtClean="0"/>
              <a:t>     Hapus data pada tabel MATAKULIAH yang Kodenya 1AV201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5570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SELECT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id-ID" sz="3200" dirty="0" smtClean="0"/>
              <a:t>Menampilkan data dari suatu tabel</a:t>
            </a:r>
          </a:p>
          <a:p>
            <a:pPr marL="457200" indent="-457200"/>
            <a:r>
              <a:rPr lang="id-ID" sz="3200" dirty="0" smtClean="0"/>
              <a:t>SELECT NamaField FROM NamaTabel</a:t>
            </a:r>
          </a:p>
          <a:p>
            <a:pPr marL="457200" indent="-457200"/>
            <a:endParaRPr lang="id-ID" sz="3200" dirty="0" smtClean="0"/>
          </a:p>
          <a:p>
            <a:pPr marL="457200" indent="-457200"/>
            <a:r>
              <a:rPr lang="id-ID" sz="3200" dirty="0" smtClean="0"/>
              <a:t>Contoh :</a:t>
            </a:r>
          </a:p>
          <a:p>
            <a:pPr marL="457200" indent="-457200"/>
            <a:r>
              <a:rPr lang="id-ID" sz="3200" dirty="0" smtClean="0"/>
              <a:t>     SELECT NAMA FROM MAHASISWA</a:t>
            </a:r>
          </a:p>
          <a:p>
            <a:pPr marL="457200" indent="-457200"/>
            <a:r>
              <a:rPr lang="id-ID" sz="3200" dirty="0" smtClean="0"/>
              <a:t>     Tampilkan data Nama Mahasiswa dari tabel Mahasiswa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5570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SELECT DISTINCT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id-ID" sz="3200" dirty="0" smtClean="0"/>
              <a:t>Menampilkan data yang sama dari suatu field hanya tampil satu kali</a:t>
            </a:r>
          </a:p>
          <a:p>
            <a:pPr marL="457200" indent="-457200"/>
            <a:r>
              <a:rPr lang="id-ID" sz="3200" dirty="0" smtClean="0"/>
              <a:t>SELECT DISTINCT NamaField FROM NamaTabel</a:t>
            </a:r>
          </a:p>
          <a:p>
            <a:pPr marL="457200" indent="-457200"/>
            <a:endParaRPr lang="id-ID" sz="3200" dirty="0" smtClean="0"/>
          </a:p>
          <a:p>
            <a:pPr marL="457200" indent="-457200"/>
            <a:r>
              <a:rPr lang="id-ID" sz="3200" dirty="0" smtClean="0"/>
              <a:t>Contoh :</a:t>
            </a:r>
          </a:p>
          <a:p>
            <a:pPr marL="457200" indent="-457200"/>
            <a:r>
              <a:rPr lang="id-ID" sz="3200" dirty="0" smtClean="0"/>
              <a:t>     </a:t>
            </a:r>
            <a:r>
              <a:rPr lang="en-US" sz="3200" dirty="0" smtClean="0"/>
              <a:t>SELECT DISTINCT KELAS FROM MAHASISWA</a:t>
            </a:r>
          </a:p>
          <a:p>
            <a:pPr marL="457200" indent="-457200"/>
            <a:r>
              <a:rPr lang="id-ID" sz="3200" dirty="0" smtClean="0"/>
              <a:t>     Tampilkan data kelas yang sama hanya tampil satu kali dari tabel Mahasiswa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433</Words>
  <Application>Microsoft Office PowerPoint</Application>
  <PresentationFormat>On-screen Show (4:3)</PresentationFormat>
  <Paragraphs>78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SISTEM BASIS DATA</vt:lpstr>
      <vt:lpstr>APLIKASI KOMPUTER</vt:lpstr>
      <vt:lpstr>PERINTAH QUERY </vt:lpstr>
      <vt:lpstr>CREATE TABLE</vt:lpstr>
      <vt:lpstr>INSERT INTO</vt:lpstr>
      <vt:lpstr>UPDATE</vt:lpstr>
      <vt:lpstr>DELETE</vt:lpstr>
      <vt:lpstr>SELECT</vt:lpstr>
      <vt:lpstr>SELECT DISTINCT</vt:lpstr>
      <vt:lpstr>ORDER BY</vt:lpstr>
      <vt:lpstr>INNER JOIN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33-1</dc:creator>
  <cp:lastModifiedBy>User</cp:lastModifiedBy>
  <cp:revision>58</cp:revision>
  <dcterms:created xsi:type="dcterms:W3CDTF">2020-03-26T11:39:28Z</dcterms:created>
  <dcterms:modified xsi:type="dcterms:W3CDTF">2021-08-03T06:25:31Z</dcterms:modified>
</cp:coreProperties>
</file>