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1" r:id="rId6"/>
    <p:sldId id="273" r:id="rId7"/>
    <p:sldId id="270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AF37-729B-4261-8943-D7FCC7E2DF3C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SISTEM</a:t>
            </a:r>
            <a:r>
              <a:rPr lang="en-US" b="1" dirty="0" smtClean="0"/>
              <a:t> BASIS DATA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8972" y="814354"/>
            <a:ext cx="77724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DOSEN PENGAMPU : KHOIRUR ROZIKIN,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M.Kom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4348" y="1571612"/>
            <a:ext cx="77724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PERTEMUAN </a:t>
            </a:r>
            <a:r>
              <a:rPr lang="id-ID" sz="2400" b="1" dirty="0" smtClean="0">
                <a:latin typeface="+mj-lt"/>
                <a:ea typeface="+mj-ea"/>
                <a:cs typeface="+mj-cs"/>
              </a:rPr>
              <a:t>9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9736" y="1853316"/>
            <a:ext cx="7772400" cy="5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3200" b="1" dirty="0" smtClean="0">
                <a:latin typeface="+mj-lt"/>
                <a:ea typeface="+mj-ea"/>
                <a:cs typeface="+mj-cs"/>
              </a:rPr>
              <a:t>FLOW OF DOCUMENT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STEK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3000372"/>
            <a:ext cx="2786082" cy="2577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FLOW OF DOCUMENT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857232"/>
            <a:ext cx="807249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lvl="1" indent="-432000">
              <a:buFont typeface="Wingdings" pitchFamily="2" charset="2"/>
              <a:buChar char="Ø"/>
            </a:pPr>
            <a:r>
              <a:rPr lang="en-US" sz="3600" dirty="0"/>
              <a:t>B</a:t>
            </a:r>
            <a:r>
              <a:rPr lang="id-ID" sz="3600" dirty="0"/>
              <a:t>agan-bagan yang mempunyai arus yang menggambarkan langkah-langkah penyelesaian suatu </a:t>
            </a:r>
            <a:r>
              <a:rPr lang="id-ID" sz="3600" dirty="0" smtClean="0"/>
              <a:t>masalah</a:t>
            </a:r>
          </a:p>
          <a:p>
            <a:pPr marL="432000" lvl="1" indent="-432000">
              <a:buFont typeface="Wingdings" pitchFamily="2" charset="2"/>
              <a:buChar char="Ø"/>
            </a:pPr>
            <a:r>
              <a:rPr lang="id-ID" sz="3600" dirty="0" smtClean="0"/>
              <a:t>Menggambarkan model sistem informasi secara fisik yang melibatkan beberapa departemen atau pihak yang berhubungan dengan perusahaan</a:t>
            </a:r>
          </a:p>
          <a:p>
            <a:pPr marL="432000" lvl="1" indent="-432000">
              <a:buFont typeface="Wingdings" pitchFamily="2" charset="2"/>
              <a:buChar char="Ø"/>
            </a:pPr>
            <a:r>
              <a:rPr lang="id-ID" sz="3600" dirty="0" smtClean="0"/>
              <a:t>Alat bantu untuk mendefiniskan kegiatan</a:t>
            </a:r>
          </a:p>
          <a:p>
            <a:pPr marL="432000" lvl="1" indent="-432000">
              <a:buFont typeface="Wingdings" pitchFamily="2" charset="2"/>
              <a:buChar char="Ø"/>
            </a:pPr>
            <a:r>
              <a:rPr lang="id-ID" sz="3600" dirty="0" smtClean="0"/>
              <a:t>Menunjukkan awal dan akhir kegiatan</a:t>
            </a:r>
          </a:p>
          <a:p>
            <a:pPr marL="432000" lvl="1" indent="-432000">
              <a:buFont typeface="Wingdings" pitchFamily="2" charset="2"/>
              <a:buChar char="Ø"/>
            </a:pPr>
            <a:endParaRPr lang="id-ID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SIMBOL FLOW OF DOCUMENT</a:t>
            </a:r>
            <a:endParaRPr lang="id-ID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91911524"/>
              </p:ext>
            </p:extLst>
          </p:nvPr>
        </p:nvGraphicFramePr>
        <p:xfrm>
          <a:off x="539552" y="1412776"/>
          <a:ext cx="8136904" cy="469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690"/>
                <a:gridCol w="5571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SIMBOL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KETERANGAN</a:t>
                      </a:r>
                      <a:endParaRPr lang="id-ID" dirty="0"/>
                    </a:p>
                  </a:txBody>
                  <a:tcPr/>
                </a:tc>
              </a:tr>
              <a:tr h="1157104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dirty="0" smtClean="0"/>
                        <a:t> </a:t>
                      </a:r>
                      <a:r>
                        <a:rPr lang="id-ID" sz="3200" dirty="0" smtClean="0"/>
                        <a:t>Dokumen</a:t>
                      </a:r>
                      <a:endParaRPr lang="id-ID" sz="3200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sz="3200" dirty="0" smtClean="0"/>
                        <a:t>Proses Manual</a:t>
                      </a:r>
                      <a:endParaRPr lang="id-ID" sz="3200" dirty="0"/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sz="3200" dirty="0" smtClean="0"/>
                        <a:t>Arsip dokumen</a:t>
                      </a:r>
                      <a:endParaRPr lang="id-ID" sz="3200" dirty="0"/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pPr algn="ctr"/>
                      <a:endParaRPr lang="id-ID" dirty="0" smtClean="0"/>
                    </a:p>
                    <a:p>
                      <a:pPr algn="ctr"/>
                      <a:endParaRPr lang="id-ID" dirty="0" smtClean="0"/>
                    </a:p>
                    <a:p>
                      <a:pPr algn="ctr"/>
                      <a:endParaRPr lang="id-ID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sz="3200" dirty="0" smtClean="0"/>
                        <a:t>Penghubung </a:t>
                      </a:r>
                      <a:r>
                        <a:rPr lang="id-ID" sz="3200" baseline="0" dirty="0" smtClean="0"/>
                        <a:t>pada satu halaman</a:t>
                      </a:r>
                      <a:endParaRPr lang="id-ID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1200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996952"/>
            <a:ext cx="1095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077072"/>
            <a:ext cx="60094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5085184"/>
            <a:ext cx="8001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SIMBOL FLOW OF DOCUMENT</a:t>
            </a:r>
            <a:endParaRPr lang="id-ID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1412776"/>
          <a:ext cx="8136904" cy="469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690"/>
                <a:gridCol w="5571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SIMBOL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KETERANGAN</a:t>
                      </a:r>
                      <a:endParaRPr lang="id-ID" dirty="0"/>
                    </a:p>
                  </a:txBody>
                  <a:tcPr/>
                </a:tc>
              </a:tr>
              <a:tr h="1157104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dirty="0" smtClean="0"/>
                        <a:t> </a:t>
                      </a:r>
                      <a:r>
                        <a:rPr lang="id-ID" sz="3200" dirty="0" smtClean="0"/>
                        <a:t>Penghubung ke halaman lain</a:t>
                      </a:r>
                      <a:endParaRPr lang="id-ID" sz="3200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sz="3200" dirty="0" smtClean="0"/>
                        <a:t>Multi dokumen</a:t>
                      </a:r>
                      <a:endParaRPr lang="id-ID" sz="3200" dirty="0"/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sz="3200" dirty="0" smtClean="0"/>
                        <a:t>Awal</a:t>
                      </a:r>
                      <a:r>
                        <a:rPr lang="id-ID" sz="3200" baseline="0" dirty="0" smtClean="0"/>
                        <a:t> dan akhir aliran dokumen</a:t>
                      </a:r>
                      <a:endParaRPr lang="id-ID" sz="3200" dirty="0"/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pPr algn="ctr"/>
                      <a:endParaRPr lang="id-ID" dirty="0" smtClean="0"/>
                    </a:p>
                    <a:p>
                      <a:pPr algn="ctr"/>
                      <a:endParaRPr lang="id-ID" dirty="0" smtClean="0"/>
                    </a:p>
                    <a:p>
                      <a:pPr algn="ctr"/>
                      <a:endParaRPr lang="id-ID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sz="3200" dirty="0" smtClean="0"/>
                        <a:t>Pengambilan keputusan</a:t>
                      </a:r>
                      <a:endParaRPr lang="id-ID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88840"/>
            <a:ext cx="59880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996952"/>
            <a:ext cx="117681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293096"/>
            <a:ext cx="118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5157192"/>
            <a:ext cx="11715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SIMBOL FLOW OF DOCUMENT</a:t>
            </a:r>
            <a:endParaRPr lang="id-ID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02750825"/>
              </p:ext>
            </p:extLst>
          </p:nvPr>
        </p:nvGraphicFramePr>
        <p:xfrm>
          <a:off x="539552" y="1412776"/>
          <a:ext cx="8136904" cy="469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690"/>
                <a:gridCol w="5571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SIMBOL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KETERANGAN</a:t>
                      </a:r>
                      <a:endParaRPr lang="id-ID" dirty="0"/>
                    </a:p>
                  </a:txBody>
                  <a:tcPr/>
                </a:tc>
              </a:tr>
              <a:tr h="1157104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dirty="0" smtClean="0"/>
                        <a:t> </a:t>
                      </a:r>
                      <a:r>
                        <a:rPr lang="id-ID" sz="3200" dirty="0" smtClean="0"/>
                        <a:t>Proses komputer</a:t>
                      </a:r>
                      <a:endParaRPr lang="id-ID" sz="3200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sz="3200" dirty="0" smtClean="0"/>
                        <a:t>Penyimpan data</a:t>
                      </a:r>
                      <a:endParaRPr lang="id-ID" sz="3200" dirty="0"/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sz="3200" dirty="0" smtClean="0"/>
                        <a:t>Garis alir</a:t>
                      </a:r>
                      <a:endParaRPr lang="id-ID" sz="3200" dirty="0"/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pPr algn="ctr"/>
                      <a:endParaRPr lang="id-ID" dirty="0" smtClean="0"/>
                    </a:p>
                    <a:p>
                      <a:pPr algn="ctr"/>
                      <a:endParaRPr lang="id-ID" dirty="0" smtClean="0"/>
                    </a:p>
                    <a:p>
                      <a:pPr algn="ctr"/>
                      <a:endParaRPr lang="id-ID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sz="3200" dirty="0" smtClean="0"/>
                        <a:t>Jurnal buku</a:t>
                      </a:r>
                      <a:r>
                        <a:rPr lang="id-ID" sz="3200" baseline="0" dirty="0" smtClean="0"/>
                        <a:t> besar</a:t>
                      </a:r>
                      <a:endParaRPr lang="id-ID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956635"/>
            <a:ext cx="1144100" cy="752285"/>
          </a:xfrm>
          <a:prstGeom prst="rect">
            <a:avLst/>
          </a:prstGeom>
        </p:spPr>
      </p:pic>
      <p:sp>
        <p:nvSpPr>
          <p:cNvPr id="10" name="Flowchart: Magnetic Disk 9"/>
          <p:cNvSpPr>
            <a:spLocks noChangeArrowheads="1"/>
          </p:cNvSpPr>
          <p:nvPr/>
        </p:nvSpPr>
        <p:spPr bwMode="auto">
          <a:xfrm>
            <a:off x="1342985" y="3049896"/>
            <a:ext cx="924759" cy="739144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1087" y="4130179"/>
            <a:ext cx="1234036" cy="688764"/>
          </a:xfrm>
          <a:prstGeom prst="rect">
            <a:avLst/>
          </a:prstGeom>
        </p:spPr>
      </p:pic>
      <p:sp>
        <p:nvSpPr>
          <p:cNvPr id="12" name="Flowchart: Data 11"/>
          <p:cNvSpPr>
            <a:spLocks noChangeArrowheads="1"/>
          </p:cNvSpPr>
          <p:nvPr/>
        </p:nvSpPr>
        <p:spPr bwMode="auto">
          <a:xfrm>
            <a:off x="1176750" y="5210740"/>
            <a:ext cx="1163002" cy="594524"/>
          </a:xfrm>
          <a:prstGeom prst="flowChartInputOut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256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NARASI PERSEDIAAN BARANG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857232"/>
            <a:ext cx="807249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lvl="1" indent="-432000">
              <a:buFont typeface="Wingdings" pitchFamily="2" charset="2"/>
              <a:buChar char="Ø"/>
            </a:pPr>
            <a:r>
              <a:rPr lang="en-US" sz="3400" dirty="0" smtClean="0"/>
              <a:t>B</a:t>
            </a:r>
            <a:r>
              <a:rPr lang="id-ID" sz="3400" dirty="0" smtClean="0"/>
              <a:t>agian Gudang mengecek stok barang menghasilkan dokumen stok barang</a:t>
            </a:r>
          </a:p>
          <a:p>
            <a:pPr marL="432000" lvl="1" indent="-432000">
              <a:buFont typeface="Wingdings" pitchFamily="2" charset="2"/>
              <a:buChar char="Ø"/>
            </a:pPr>
            <a:r>
              <a:rPr lang="id-ID" sz="3400" dirty="0" smtClean="0"/>
              <a:t>Bagian Gudang mencatat barang yang mau dibeli dan memberikan dokumen ke Administrasi</a:t>
            </a:r>
          </a:p>
          <a:p>
            <a:pPr marL="432000" lvl="1" indent="-432000">
              <a:buFont typeface="Wingdings" pitchFamily="2" charset="2"/>
              <a:buChar char="Ø"/>
            </a:pPr>
            <a:r>
              <a:rPr lang="id-ID" sz="3400" dirty="0" smtClean="0"/>
              <a:t>Administrasi membuat dua dokumen PO diberikan kepada Pimpinan</a:t>
            </a:r>
          </a:p>
          <a:p>
            <a:pPr marL="432000" lvl="1" indent="-432000">
              <a:buFont typeface="Wingdings" pitchFamily="2" charset="2"/>
              <a:buChar char="Ø"/>
            </a:pPr>
            <a:r>
              <a:rPr lang="id-ID" sz="3400" dirty="0" smtClean="0"/>
              <a:t>Pimpinan menyetujui dokumen PO diberikan kepada Administrasi</a:t>
            </a:r>
          </a:p>
          <a:p>
            <a:pPr marL="432000" lvl="1" indent="-432000">
              <a:buFont typeface="Wingdings" pitchFamily="2" charset="2"/>
              <a:buChar char="Ø"/>
            </a:pPr>
            <a:r>
              <a:rPr lang="id-ID" sz="3400" dirty="0" smtClean="0"/>
              <a:t>Administrasi mengarsip satu dokumen PO dan mengirimkan dokumen PO ke Suplier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690"/>
          </a:xfrm>
        </p:spPr>
        <p:txBody>
          <a:bodyPr>
            <a:normAutofit fontScale="90000"/>
          </a:bodyPr>
          <a:lstStyle/>
          <a:p>
            <a:r>
              <a:rPr lang="id-ID" sz="4000" b="1" dirty="0" smtClean="0"/>
              <a:t>CONTOH FLOW OF DOCUMENT</a:t>
            </a:r>
            <a:endParaRPr lang="id-ID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2608" y="679322"/>
            <a:ext cx="4692372" cy="6062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690"/>
          </a:xfrm>
        </p:spPr>
        <p:txBody>
          <a:bodyPr>
            <a:normAutofit fontScale="90000"/>
          </a:bodyPr>
          <a:lstStyle/>
          <a:p>
            <a:r>
              <a:rPr lang="id-ID" sz="4000" b="1" dirty="0" smtClean="0"/>
              <a:t>CONTOH FLOW OF DOCUMENT</a:t>
            </a:r>
            <a:endParaRPr lang="id-ID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1737" y="579573"/>
            <a:ext cx="5077198" cy="62784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60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166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SISTEM BASIS DATA</vt:lpstr>
      <vt:lpstr>FLOW OF DOCUMENT</vt:lpstr>
      <vt:lpstr>SIMBOL FLOW OF DOCUMENT</vt:lpstr>
      <vt:lpstr>SIMBOL FLOW OF DOCUMENT</vt:lpstr>
      <vt:lpstr>SIMBOL FLOW OF DOCUMENT</vt:lpstr>
      <vt:lpstr>NARASI PERSEDIAAN BARANG</vt:lpstr>
      <vt:lpstr>CONTOH FLOW OF DOCUMENT</vt:lpstr>
      <vt:lpstr>CONTOH FLOW OF DOCUMENT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33-1</dc:creator>
  <cp:lastModifiedBy>User</cp:lastModifiedBy>
  <cp:revision>49</cp:revision>
  <dcterms:created xsi:type="dcterms:W3CDTF">2020-03-26T11:39:28Z</dcterms:created>
  <dcterms:modified xsi:type="dcterms:W3CDTF">2021-08-09T06:20:26Z</dcterms:modified>
</cp:coreProperties>
</file>