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8" r:id="rId5"/>
    <p:sldId id="311" r:id="rId6"/>
    <p:sldId id="304" r:id="rId7"/>
    <p:sldId id="306" r:id="rId8"/>
    <p:sldId id="307" r:id="rId9"/>
    <p:sldId id="308" r:id="rId10"/>
    <p:sldId id="309" r:id="rId11"/>
    <p:sldId id="310" r:id="rId12"/>
    <p:sldId id="312" r:id="rId13"/>
    <p:sldId id="324" r:id="rId14"/>
    <p:sldId id="314" r:id="rId15"/>
    <p:sldId id="316" r:id="rId16"/>
    <p:sldId id="325" r:id="rId17"/>
    <p:sldId id="317" r:id="rId18"/>
    <p:sldId id="318" r:id="rId19"/>
    <p:sldId id="319" r:id="rId20"/>
    <p:sldId id="320" r:id="rId21"/>
    <p:sldId id="321" r:id="rId22"/>
    <p:sldId id="322" r:id="rId23"/>
    <p:sldId id="300" r:id="rId24"/>
    <p:sldId id="328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611"/>
    <p:restoredTop sz="94660"/>
  </p:normalViewPr>
  <p:slideViewPr>
    <p:cSldViewPr showGuides="1"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32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GB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GB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GB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GB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GB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583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782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788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593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 eaLnBrk="1" hangingPunct="1">
              <a:buNone/>
            </a:pPr>
            <a:fld id="{9A0DB2DC-4C9A-4742-B13C-FB6460FD3503}" type="slidenum">
              <a:rPr lang="en-US" altLang="en-US" dirty="0">
                <a:solidFill>
                  <a:srgbClr val="FFFFFF"/>
                </a:solidFill>
              </a:rPr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 eaLnBrk="1" hangingPunct="1">
              <a:buNone/>
            </a:pPr>
            <a:fld id="{9A0DB2DC-4C9A-4742-B13C-FB6460FD3503}" type="slidenum">
              <a:rPr lang="en-US" altLang="en-US" dirty="0">
                <a:solidFill>
                  <a:srgbClr val="FFFFFF"/>
                </a:solidFill>
              </a:rPr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lIns="54864" tIns="9144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noFill/>
          <a:ln>
            <a:noFill/>
          </a:ln>
          <a:effectLst/>
          <a:sp3d prstMaterial="plastic"/>
        </p:spPr>
        <p:txBody>
          <a:bodyPr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Konsep</a:t>
            </a:r>
            <a:r>
              <a:rPr kumimoji="0" lang="en-US" alt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Pemrograman</a:t>
            </a:r>
            <a:r>
              <a:rPr kumimoji="0" lang="en-US" alt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Berorientasi</a:t>
            </a:r>
            <a:r>
              <a:rPr kumimoji="0" lang="en-US" alt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4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Obyek</a:t>
            </a:r>
            <a:endParaRPr kumimoji="0" lang="en-US" altLang="en-US" sz="4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Fitur dari Java Technology</a:t>
            </a: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344613" y="2608263"/>
            <a:ext cx="5970587" cy="2266950"/>
          </a:xfrm>
        </p:spPr>
        <p:txBody>
          <a:bodyPr vert="horz" wrap="square" lIns="54864" tIns="91440" anchor="t" anchorCtr="0"/>
          <a:p>
            <a:r>
              <a:rPr lang="en-US" altLang="en-US" sz="2800" dirty="0"/>
              <a:t>Java Virtual Machine (JVM)</a:t>
            </a:r>
            <a:endParaRPr lang="en-US" altLang="en-US" sz="2800" dirty="0"/>
          </a:p>
          <a:p>
            <a:r>
              <a:rPr lang="en-US" altLang="en-US" sz="2800" dirty="0"/>
              <a:t>Garbage collection</a:t>
            </a:r>
            <a:endParaRPr lang="en-US" altLang="en-US" sz="2800" dirty="0"/>
          </a:p>
          <a:p>
            <a:r>
              <a:rPr lang="en-US" altLang="en-US" sz="2800" dirty="0"/>
              <a:t>Sekuritas kode</a:t>
            </a:r>
            <a:endParaRPr lang="en-US" altLang="en-US" sz="2800" dirty="0"/>
          </a:p>
          <a:p>
            <a:endParaRPr lang="en-GB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JVM</a:t>
            </a: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sz="2800" dirty="0"/>
              <a:t>Menyediakan spesifikasi hardware platform</a:t>
            </a:r>
            <a:endParaRPr lang="en-US" altLang="en-US" sz="2800" dirty="0"/>
          </a:p>
          <a:p>
            <a:r>
              <a:rPr lang="en-US" altLang="en-US" sz="2800" dirty="0"/>
              <a:t>Membaca byte code yang sudah terkompilasi yang mendukung multi-platform</a:t>
            </a:r>
            <a:endParaRPr lang="en-US" altLang="en-US" sz="2800" dirty="0"/>
          </a:p>
          <a:p>
            <a:r>
              <a:rPr lang="en-US" altLang="en-US" sz="2800" dirty="0"/>
              <a:t>Diimplementasikan sebagai software atau hardware</a:t>
            </a:r>
            <a:endParaRPr lang="en-US" altLang="en-US" sz="2800" dirty="0"/>
          </a:p>
          <a:p>
            <a:r>
              <a:rPr lang="en-US" altLang="en-US" sz="2800" dirty="0"/>
              <a:t>Diimplementasikan di Java technology development tool atau web browser</a:t>
            </a:r>
            <a:endParaRPr lang="en-GB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5800" y="1905000"/>
          <a:ext cx="6858000" cy="423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57650" imgH="2505075" progId="Paint.Picture">
                  <p:embed/>
                </p:oleObj>
              </mc:Choice>
              <mc:Fallback>
                <p:oleObj name="" r:id="rId1" imgW="4057650" imgH="250507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6858000" cy="4233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Garbage collection</a:t>
            </a: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762000" y="2514600"/>
            <a:ext cx="7772400" cy="3200400"/>
          </a:xfrm>
        </p:spPr>
        <p:txBody>
          <a:bodyPr vert="horz" wrap="square" lIns="54864" tIns="91440" anchor="t" anchorCtr="0"/>
          <a:p>
            <a:r>
              <a:rPr lang="en-US" altLang="en-US" dirty="0"/>
              <a:t>Mengecek dan membersihkan memori yang tidak lagi terpakai</a:t>
            </a:r>
            <a:endParaRPr lang="en-US" altLang="en-US" dirty="0"/>
          </a:p>
          <a:p>
            <a:r>
              <a:rPr lang="en-US" altLang="en-US" dirty="0"/>
              <a:t>Dilakukan otomatis</a:t>
            </a:r>
            <a:endParaRPr lang="en-US" altLang="en-US" dirty="0"/>
          </a:p>
          <a:p>
            <a:r>
              <a:rPr lang="en-US" altLang="en-US" dirty="0"/>
              <a:t>Berjalan sesuai dengan implementasi JVM </a:t>
            </a:r>
            <a:endParaRPr lang="en-GB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Runtime Environment</a:t>
            </a: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344613" y="2103438"/>
            <a:ext cx="5810250" cy="2771775"/>
          </a:xfrm>
        </p:spPr>
        <p:txBody>
          <a:bodyPr vert="horz" wrap="square" lIns="54864" tIns="91440" anchor="t" anchorCtr="0"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Menangani 3 tugas utama:</a:t>
            </a:r>
            <a:endParaRPr lang="en-US" altLang="en-US" dirty="0"/>
          </a:p>
          <a:p>
            <a:pPr lvl="1"/>
            <a:r>
              <a:rPr lang="en-US" altLang="en-US" dirty="0"/>
              <a:t>Melakukan pemanggilan kode</a:t>
            </a:r>
            <a:endParaRPr lang="en-US" altLang="en-US" dirty="0"/>
          </a:p>
          <a:p>
            <a:pPr lvl="1"/>
            <a:r>
              <a:rPr lang="en-US" altLang="en-US" dirty="0"/>
              <a:t>Memverifikasi kode</a:t>
            </a:r>
            <a:endParaRPr lang="en-US" altLang="en-US" dirty="0"/>
          </a:p>
          <a:p>
            <a:pPr lvl="1"/>
            <a:r>
              <a:rPr lang="en-US" altLang="en-US" dirty="0"/>
              <a:t>Mengeksekusi kode</a:t>
            </a:r>
            <a:endParaRPr lang="en-GB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 of the JRE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1676400"/>
          <a:ext cx="7391400" cy="45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686175" imgH="2266950" progId="Paint.Picture">
                  <p:embed/>
                </p:oleObj>
              </mc:Choice>
              <mc:Fallback>
                <p:oleObj name="" r:id="rId1" imgW="3686175" imgH="226695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7391400" cy="45450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35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6400" y="1419225"/>
          <a:ext cx="579120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876675" imgH="3571875" progId="Paint.Picture">
                  <p:embed/>
                </p:oleObj>
              </mc:Choice>
              <mc:Fallback>
                <p:oleObj name="" r:id="rId1" imgW="3876675" imgH="3571875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76400" y="1419225"/>
                        <a:ext cx="5791200" cy="5337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5800" y="1568450"/>
          <a:ext cx="7454900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143500" imgH="3333750" progId="Paint.Picture">
                  <p:embed/>
                </p:oleObj>
              </mc:Choice>
              <mc:Fallback>
                <p:oleObj name="" r:id="rId1" imgW="5143500" imgH="3333750" progId="Paint.Picture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5800" y="1568450"/>
                        <a:ext cx="7454900" cy="4832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62000" y="1952625"/>
          <a:ext cx="7848600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848350" imgH="3276600" progId="Paint.Picture">
                  <p:embed/>
                </p:oleObj>
              </mc:Choice>
              <mc:Fallback>
                <p:oleObj name="" r:id="rId1" imgW="5848350" imgH="32766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62000" y="1952625"/>
                        <a:ext cx="7848600" cy="4397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31788" y="2438400"/>
          <a:ext cx="82280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676775" imgH="1819275" progId="Paint.Picture">
                  <p:embed/>
                </p:oleObj>
              </mc:Choice>
              <mc:Fallback>
                <p:oleObj name="" r:id="rId1" imgW="4676775" imgH="1819275" progId="Paint.Picture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31788" y="2438400"/>
                        <a:ext cx="8228012" cy="3200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Tujuan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GB" altLang="en-US" dirty="0"/>
              <a:t>Pengenalan bahasa Java</a:t>
            </a:r>
            <a:endParaRPr lang="en-GB" altLang="en-US" dirty="0"/>
          </a:p>
          <a:p>
            <a:r>
              <a:rPr lang="en-GB" altLang="en-US" dirty="0"/>
              <a:t>Memberikan </a:t>
            </a:r>
            <a:r>
              <a:rPr lang="en-US" altLang="en-US" dirty="0"/>
              <a:t>latar</a:t>
            </a:r>
            <a:r>
              <a:rPr lang="en-GB" altLang="en-US" dirty="0"/>
              <a:t> belakang serta pemahaman tentang konsep pemrograman berorientasi obyek dan perbandingannya dengan pemrograman prosedural.</a:t>
            </a:r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057400" y="1422400"/>
          <a:ext cx="5029200" cy="533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71825" imgH="3362325" progId="Paint.Picture">
                  <p:embed/>
                </p:oleObj>
              </mc:Choice>
              <mc:Fallback>
                <p:oleObj name="" r:id="rId1" imgW="3171825" imgH="3362325" progId="Paint.Picture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057400" y="1422400"/>
                        <a:ext cx="5029200" cy="5330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Pemrograman Prosedural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8675" name="Group 3"/>
          <p:cNvGrpSpPr/>
          <p:nvPr/>
        </p:nvGrpSpPr>
        <p:grpSpPr>
          <a:xfrm>
            <a:off x="1143000" y="1219200"/>
            <a:ext cx="7162800" cy="5410200"/>
            <a:chOff x="384" y="720"/>
            <a:chExt cx="4512" cy="3408"/>
          </a:xfrm>
        </p:grpSpPr>
        <p:sp>
          <p:nvSpPr>
            <p:cNvPr id="28676" name="Freeform 4"/>
            <p:cNvSpPr/>
            <p:nvPr/>
          </p:nvSpPr>
          <p:spPr>
            <a:xfrm>
              <a:off x="2544" y="2256"/>
              <a:ext cx="1872" cy="1680"/>
            </a:xfrm>
            <a:custGeom>
              <a:avLst/>
              <a:gdLst/>
              <a:ahLst/>
              <a:cxnLst>
                <a:cxn ang="0">
                  <a:pos x="144" y="1200"/>
                </a:cxn>
                <a:cxn ang="0">
                  <a:pos x="96" y="768"/>
                </a:cxn>
                <a:cxn ang="0">
                  <a:pos x="672" y="528"/>
                </a:cxn>
                <a:cxn ang="0">
                  <a:pos x="816" y="0"/>
                </a:cxn>
                <a:cxn ang="0">
                  <a:pos x="1104" y="384"/>
                </a:cxn>
                <a:cxn ang="0">
                  <a:pos x="912" y="624"/>
                </a:cxn>
                <a:cxn ang="0">
                  <a:pos x="1200" y="528"/>
                </a:cxn>
                <a:cxn ang="0">
                  <a:pos x="1872" y="1056"/>
                </a:cxn>
                <a:cxn ang="0">
                  <a:pos x="1728" y="1440"/>
                </a:cxn>
                <a:cxn ang="0">
                  <a:pos x="1152" y="1488"/>
                </a:cxn>
                <a:cxn ang="0">
                  <a:pos x="1104" y="1680"/>
                </a:cxn>
                <a:cxn ang="0">
                  <a:pos x="480" y="1584"/>
                </a:cxn>
                <a:cxn ang="0">
                  <a:pos x="432" y="1392"/>
                </a:cxn>
                <a:cxn ang="0">
                  <a:pos x="336" y="1536"/>
                </a:cxn>
                <a:cxn ang="0">
                  <a:pos x="0" y="1296"/>
                </a:cxn>
                <a:cxn ang="0">
                  <a:pos x="144" y="1200"/>
                </a:cxn>
              </a:cxnLst>
              <a:pathLst>
                <a:path w="1872" h="1680">
                  <a:moveTo>
                    <a:pt x="144" y="1200"/>
                  </a:moveTo>
                  <a:lnTo>
                    <a:pt x="96" y="768"/>
                  </a:lnTo>
                  <a:lnTo>
                    <a:pt x="672" y="528"/>
                  </a:lnTo>
                  <a:lnTo>
                    <a:pt x="816" y="0"/>
                  </a:lnTo>
                  <a:lnTo>
                    <a:pt x="1104" y="384"/>
                  </a:lnTo>
                  <a:lnTo>
                    <a:pt x="912" y="624"/>
                  </a:lnTo>
                  <a:lnTo>
                    <a:pt x="1200" y="528"/>
                  </a:lnTo>
                  <a:lnTo>
                    <a:pt x="1872" y="1056"/>
                  </a:lnTo>
                  <a:lnTo>
                    <a:pt x="1728" y="1440"/>
                  </a:lnTo>
                  <a:lnTo>
                    <a:pt x="1152" y="1488"/>
                  </a:lnTo>
                  <a:lnTo>
                    <a:pt x="1104" y="1680"/>
                  </a:lnTo>
                  <a:lnTo>
                    <a:pt x="480" y="1584"/>
                  </a:lnTo>
                  <a:lnTo>
                    <a:pt x="432" y="1392"/>
                  </a:lnTo>
                  <a:lnTo>
                    <a:pt x="336" y="1536"/>
                  </a:lnTo>
                  <a:lnTo>
                    <a:pt x="0" y="1296"/>
                  </a:lnTo>
                  <a:lnTo>
                    <a:pt x="144" y="1200"/>
                  </a:lnTo>
                  <a:close/>
                </a:path>
              </a:pathLst>
            </a:cu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8677" name="Freeform 5"/>
            <p:cNvSpPr/>
            <p:nvPr/>
          </p:nvSpPr>
          <p:spPr>
            <a:xfrm>
              <a:off x="3840" y="2256"/>
              <a:ext cx="768" cy="912"/>
            </a:xfrm>
            <a:custGeom>
              <a:avLst/>
              <a:gdLst/>
              <a:ahLst/>
              <a:cxnLst>
                <a:cxn ang="0">
                  <a:pos x="96" y="528"/>
                </a:cxn>
                <a:cxn ang="0">
                  <a:pos x="48" y="192"/>
                </a:cxn>
                <a:cxn ang="0">
                  <a:pos x="336" y="0"/>
                </a:cxn>
                <a:cxn ang="0">
                  <a:pos x="672" y="48"/>
                </a:cxn>
                <a:cxn ang="0">
                  <a:pos x="576" y="240"/>
                </a:cxn>
                <a:cxn ang="0">
                  <a:pos x="672" y="336"/>
                </a:cxn>
                <a:cxn ang="0">
                  <a:pos x="720" y="576"/>
                </a:cxn>
                <a:cxn ang="0">
                  <a:pos x="768" y="864"/>
                </a:cxn>
                <a:cxn ang="0">
                  <a:pos x="672" y="864"/>
                </a:cxn>
                <a:cxn ang="0">
                  <a:pos x="576" y="720"/>
                </a:cxn>
                <a:cxn ang="0">
                  <a:pos x="432" y="864"/>
                </a:cxn>
                <a:cxn ang="0">
                  <a:pos x="192" y="816"/>
                </a:cxn>
                <a:cxn ang="0">
                  <a:pos x="96" y="912"/>
                </a:cxn>
                <a:cxn ang="0">
                  <a:pos x="0" y="720"/>
                </a:cxn>
                <a:cxn ang="0">
                  <a:pos x="192" y="720"/>
                </a:cxn>
                <a:cxn ang="0">
                  <a:pos x="96" y="528"/>
                </a:cxn>
              </a:cxnLst>
              <a:pathLst>
                <a:path w="768" h="912">
                  <a:moveTo>
                    <a:pt x="96" y="528"/>
                  </a:moveTo>
                  <a:lnTo>
                    <a:pt x="48" y="192"/>
                  </a:lnTo>
                  <a:lnTo>
                    <a:pt x="336" y="0"/>
                  </a:lnTo>
                  <a:lnTo>
                    <a:pt x="672" y="48"/>
                  </a:lnTo>
                  <a:lnTo>
                    <a:pt x="576" y="240"/>
                  </a:lnTo>
                  <a:lnTo>
                    <a:pt x="672" y="336"/>
                  </a:lnTo>
                  <a:lnTo>
                    <a:pt x="720" y="576"/>
                  </a:lnTo>
                  <a:lnTo>
                    <a:pt x="768" y="864"/>
                  </a:lnTo>
                  <a:lnTo>
                    <a:pt x="672" y="864"/>
                  </a:lnTo>
                  <a:lnTo>
                    <a:pt x="576" y="720"/>
                  </a:lnTo>
                  <a:lnTo>
                    <a:pt x="432" y="864"/>
                  </a:lnTo>
                  <a:lnTo>
                    <a:pt x="192" y="816"/>
                  </a:lnTo>
                  <a:lnTo>
                    <a:pt x="96" y="912"/>
                  </a:lnTo>
                  <a:lnTo>
                    <a:pt x="0" y="720"/>
                  </a:lnTo>
                  <a:lnTo>
                    <a:pt x="192" y="720"/>
                  </a:lnTo>
                  <a:lnTo>
                    <a:pt x="96" y="528"/>
                  </a:lnTo>
                  <a:close/>
                </a:path>
              </a:pathLst>
            </a:cu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8678" name="Freeform 6"/>
            <p:cNvSpPr/>
            <p:nvPr/>
          </p:nvSpPr>
          <p:spPr>
            <a:xfrm>
              <a:off x="2448" y="1728"/>
              <a:ext cx="768" cy="864"/>
            </a:xfrm>
            <a:custGeom>
              <a:avLst/>
              <a:gdLst/>
              <a:ahLst/>
              <a:cxnLst>
                <a:cxn ang="0">
                  <a:pos x="48" y="432"/>
                </a:cxn>
                <a:cxn ang="0">
                  <a:pos x="144" y="0"/>
                </a:cxn>
                <a:cxn ang="0">
                  <a:pos x="528" y="96"/>
                </a:cxn>
                <a:cxn ang="0">
                  <a:pos x="768" y="0"/>
                </a:cxn>
                <a:cxn ang="0">
                  <a:pos x="768" y="480"/>
                </a:cxn>
                <a:cxn ang="0">
                  <a:pos x="624" y="672"/>
                </a:cxn>
                <a:cxn ang="0">
                  <a:pos x="432" y="864"/>
                </a:cxn>
                <a:cxn ang="0">
                  <a:pos x="336" y="624"/>
                </a:cxn>
                <a:cxn ang="0">
                  <a:pos x="288" y="768"/>
                </a:cxn>
                <a:cxn ang="0">
                  <a:pos x="96" y="624"/>
                </a:cxn>
                <a:cxn ang="0">
                  <a:pos x="0" y="576"/>
                </a:cxn>
                <a:cxn ang="0">
                  <a:pos x="48" y="432"/>
                </a:cxn>
              </a:cxnLst>
              <a:pathLst>
                <a:path w="768" h="864">
                  <a:moveTo>
                    <a:pt x="48" y="432"/>
                  </a:moveTo>
                  <a:lnTo>
                    <a:pt x="144" y="0"/>
                  </a:lnTo>
                  <a:lnTo>
                    <a:pt x="528" y="96"/>
                  </a:lnTo>
                  <a:lnTo>
                    <a:pt x="768" y="0"/>
                  </a:lnTo>
                  <a:lnTo>
                    <a:pt x="768" y="480"/>
                  </a:lnTo>
                  <a:lnTo>
                    <a:pt x="624" y="672"/>
                  </a:lnTo>
                  <a:lnTo>
                    <a:pt x="432" y="864"/>
                  </a:lnTo>
                  <a:lnTo>
                    <a:pt x="336" y="624"/>
                  </a:lnTo>
                  <a:lnTo>
                    <a:pt x="288" y="768"/>
                  </a:lnTo>
                  <a:lnTo>
                    <a:pt x="96" y="624"/>
                  </a:lnTo>
                  <a:lnTo>
                    <a:pt x="0" y="576"/>
                  </a:lnTo>
                  <a:lnTo>
                    <a:pt x="48" y="432"/>
                  </a:lnTo>
                  <a:close/>
                </a:path>
              </a:pathLst>
            </a:custGeom>
            <a:solidFill>
              <a:schemeClr val="bg2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8679" name="AutoShape 7"/>
            <p:cNvSpPr/>
            <p:nvPr/>
          </p:nvSpPr>
          <p:spPr>
            <a:xfrm>
              <a:off x="2304" y="720"/>
              <a:ext cx="2592" cy="3408"/>
            </a:xfrm>
            <a:prstGeom prst="can">
              <a:avLst>
                <a:gd name="adj" fmla="val 328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0" name="Text Box 8"/>
            <p:cNvSpPr txBox="1"/>
            <p:nvPr/>
          </p:nvSpPr>
          <p:spPr>
            <a:xfrm>
              <a:off x="384" y="864"/>
              <a:ext cx="768" cy="754"/>
            </a:xfrm>
            <a:prstGeom prst="rect">
              <a:avLst/>
            </a:prstGeom>
            <a:solidFill>
              <a:srgbClr val="CCFF33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spAutoFit/>
              <a:flatTx/>
            </a:bodyPr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F(1)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81" name="Text Box 9"/>
            <p:cNvSpPr txBox="1"/>
            <p:nvPr/>
          </p:nvSpPr>
          <p:spPr>
            <a:xfrm>
              <a:off x="384" y="1886"/>
              <a:ext cx="768" cy="754"/>
            </a:xfrm>
            <a:prstGeom prst="rect">
              <a:avLst/>
            </a:prstGeom>
            <a:solidFill>
              <a:srgbClr val="CCFF33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spAutoFit/>
              <a:flatTx/>
            </a:bodyPr>
            <a:p>
              <a:pPr eaLnBrk="1" hangingPunct="1"/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F(2)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82" name="Text Box 10"/>
            <p:cNvSpPr txBox="1"/>
            <p:nvPr/>
          </p:nvSpPr>
          <p:spPr>
            <a:xfrm>
              <a:off x="384" y="3326"/>
              <a:ext cx="768" cy="754"/>
            </a:xfrm>
            <a:prstGeom prst="rect">
              <a:avLst/>
            </a:prstGeom>
            <a:solidFill>
              <a:srgbClr val="CCFF33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spAutoFit/>
              <a:flatTx/>
            </a:bodyPr>
            <a:p>
              <a:pPr eaLnBrk="1" hangingPunct="1"/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83" name="Text Box 11"/>
            <p:cNvSpPr txBox="1"/>
            <p:nvPr/>
          </p:nvSpPr>
          <p:spPr>
            <a:xfrm>
              <a:off x="2726" y="194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84" name="Text Box 12"/>
            <p:cNvSpPr txBox="1"/>
            <p:nvPr/>
          </p:nvSpPr>
          <p:spPr>
            <a:xfrm>
              <a:off x="4070" y="261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85" name="Text Box 13"/>
            <p:cNvSpPr txBox="1"/>
            <p:nvPr/>
          </p:nvSpPr>
          <p:spPr>
            <a:xfrm>
              <a:off x="3062" y="329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86" name="Line 14"/>
            <p:cNvSpPr/>
            <p:nvPr/>
          </p:nvSpPr>
          <p:spPr>
            <a:xfrm>
              <a:off x="1392" y="1248"/>
              <a:ext cx="1344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8687" name="Line 15"/>
            <p:cNvSpPr/>
            <p:nvPr/>
          </p:nvSpPr>
          <p:spPr>
            <a:xfrm flipH="1">
              <a:off x="1344" y="2208"/>
              <a:ext cx="1392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8688" name="Line 16"/>
            <p:cNvSpPr/>
            <p:nvPr/>
          </p:nvSpPr>
          <p:spPr>
            <a:xfrm>
              <a:off x="1344" y="1392"/>
              <a:ext cx="1536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8689" name="Arc 17"/>
            <p:cNvSpPr/>
            <p:nvPr/>
          </p:nvSpPr>
          <p:spPr>
            <a:xfrm rot="-10800000" flipV="1">
              <a:off x="1296" y="1104"/>
              <a:ext cx="2064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7" y="47"/>
                </a:cxn>
                <a:cxn ang="0">
                  <a:pos x="0" y="47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8690" name="Arc 18"/>
            <p:cNvSpPr/>
            <p:nvPr/>
          </p:nvSpPr>
          <p:spPr>
            <a:xfrm>
              <a:off x="3312" y="1104"/>
              <a:ext cx="1008" cy="1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90"/>
                </a:cxn>
                <a:cxn ang="0">
                  <a:pos x="0" y="9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Bahasa Prosedural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pPr>
              <a:lnSpc>
                <a:spcPct val="90000"/>
              </a:lnSpc>
            </a:pPr>
            <a:r>
              <a:rPr lang="en-US" altLang="en-US" sz="2800" dirty="0"/>
              <a:t>Serangkaian tugas diselesaikan dalam bentuk fungsi atau prosedur.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Cara pandang </a:t>
            </a:r>
            <a:r>
              <a:rPr lang="en-US" altLang="en-US" sz="2800" dirty="0">
                <a:sym typeface="Wingdings" panose="05000000000000000000" pitchFamily="2" charset="2"/>
              </a:rPr>
              <a:t> program adalah suatu urutan instruksi.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Programer harus me-break down suatu problem menjadi sub problem yang lebih simple.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Fungsi dan prosedur menjadi fokus utama.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Fungsi dan prosedur digunakan untuk memanipulasi data.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Data bersifat pasif.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Topik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id-ID" altLang="en-US" sz="2800" dirty="0"/>
              <a:t>Tek</a:t>
            </a:r>
            <a:r>
              <a:rPr lang="en-US" altLang="en-US" sz="2800" dirty="0"/>
              <a:t>n</a:t>
            </a:r>
            <a:r>
              <a:rPr lang="id-ID" altLang="en-US" sz="2800" dirty="0"/>
              <a:t>ologi </a:t>
            </a:r>
            <a:r>
              <a:rPr lang="en-US" altLang="en-US" sz="2800" dirty="0"/>
              <a:t>J</a:t>
            </a:r>
            <a:r>
              <a:rPr lang="id-ID" altLang="en-US" sz="2800" dirty="0"/>
              <a:t>ava</a:t>
            </a:r>
            <a:endParaRPr lang="id-ID" altLang="en-US" sz="2800" dirty="0"/>
          </a:p>
          <a:p>
            <a:r>
              <a:rPr lang="en-US" altLang="en-US" sz="2800" dirty="0"/>
              <a:t>Pemrograman prosedural vs pemrograman berorientasi obyek</a:t>
            </a:r>
            <a:endParaRPr lang="en-US" altLang="en-US" sz="2800" dirty="0"/>
          </a:p>
          <a:p>
            <a:r>
              <a:rPr lang="en-US" altLang="en-US" sz="2800" dirty="0"/>
              <a:t>Mengorganisasi program menjadi element yang disebut sebagai class, dan bagaimana class ini digunakan untuk membuat obyek.</a:t>
            </a:r>
            <a:endParaRPr lang="en-US" altLang="en-US" sz="2800" dirty="0"/>
          </a:p>
          <a:p>
            <a:r>
              <a:rPr lang="en-US" altLang="en-US" sz="2800" dirty="0"/>
              <a:t>Pengenalan Obyek</a:t>
            </a:r>
            <a:endParaRPr lang="en-US" altLang="en-US" sz="2800" dirty="0"/>
          </a:p>
          <a:p>
            <a:r>
              <a:rPr lang="en-US" altLang="en-US" sz="2800" dirty="0"/>
              <a:t>Konsep OOP</a:t>
            </a:r>
            <a:endParaRPr lang="en-US" altLang="en-US" sz="2800" dirty="0"/>
          </a:p>
          <a:p>
            <a:r>
              <a:rPr lang="en-US" altLang="en-US" sz="2800" dirty="0"/>
              <a:t>Cara kompile dan menjalankan aplikasi Java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Kelebihan Java</a:t>
            </a:r>
            <a:endParaRPr kumimoji="0" lang="en-GB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828800" y="1766888"/>
            <a:ext cx="4840288" cy="3948112"/>
          </a:xfrm>
        </p:spPr>
        <p:txBody>
          <a:bodyPr vert="horz" wrap="square" lIns="54864" tIns="91440" anchor="t" anchorCtr="0"/>
          <a:p>
            <a:pPr>
              <a:lnSpc>
                <a:spcPct val="90000"/>
              </a:lnSpc>
            </a:pPr>
            <a:r>
              <a:rPr lang="en-US" altLang="en-US" sz="2800" dirty="0"/>
              <a:t>Sederhana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Berbasis obyek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Full-modularity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Handal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Platform independent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Aman</a:t>
            </a:r>
            <a:endParaRPr lang="en-GB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the Java Technology?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A programming language</a:t>
            </a:r>
            <a:endParaRPr lang="en-US" altLang="en-US" dirty="0"/>
          </a:p>
          <a:p>
            <a:r>
              <a:rPr lang="en-US" altLang="en-US" dirty="0"/>
              <a:t>A development environment</a:t>
            </a:r>
            <a:endParaRPr lang="en-US" altLang="en-US" dirty="0"/>
          </a:p>
          <a:p>
            <a:r>
              <a:rPr lang="en-US" altLang="en-US" dirty="0"/>
              <a:t>An application environment</a:t>
            </a:r>
            <a:endParaRPr lang="en-US" altLang="en-US" dirty="0"/>
          </a:p>
          <a:p>
            <a:r>
              <a:rPr lang="en-US" altLang="en-US" dirty="0"/>
              <a:t>A deployment environment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programming language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Sintak bahasa pemrograman java mirip dengan bahasa C++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development environment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Teknologi java menyediakan: kompiler, interpreter, documentation generator, class file packaging.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application environment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Merupakan standalone program yang tidak memerlukan web browser untuk mengeksekusi program (applet).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deployment environment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Terdapat 2 deployment environment utama:</a:t>
            </a:r>
            <a:endParaRPr lang="en-US" altLang="en-US" dirty="0"/>
          </a:p>
          <a:p>
            <a:pPr lvl="1"/>
            <a:r>
              <a:rPr lang="en-US" altLang="en-US" dirty="0"/>
              <a:t>JRE (Java Runtime Environment) yang menyediakan class-class yang tersimpan dalam package-package, komponen GUI class, dan Collection API.</a:t>
            </a:r>
            <a:endParaRPr lang="en-US" altLang="en-US" dirty="0"/>
          </a:p>
          <a:p>
            <a:pPr lvl="1"/>
            <a:r>
              <a:rPr lang="en-US" altLang="en-US" dirty="0"/>
              <a:t>Web browser </a:t>
            </a:r>
            <a:r>
              <a:rPr lang="en-US" altLang="en-US" dirty="0">
                <a:sym typeface="Wingdings" panose="05000000000000000000" pitchFamily="2" charset="2"/>
              </a:rPr>
              <a:t> banyak web browser komersial yang menyediakan lingkungan Java Technology interpreter dan runtime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2257</Words>
  <Application>WPS Presentation</Application>
  <PresentationFormat>On-screen Show (4:3)</PresentationFormat>
  <Paragraphs>105</Paragraphs>
  <Slides>22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Microsoft YaHei</vt:lpstr>
      <vt:lpstr>Arial Unicode MS</vt:lpstr>
      <vt:lpstr>Times New Roman</vt:lpstr>
      <vt:lpstr>Module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Konsep Pemrograman Berorientasi Obyek</vt:lpstr>
      <vt:lpstr>Tujuan</vt:lpstr>
      <vt:lpstr>Topik</vt:lpstr>
      <vt:lpstr>Kelebihan Java</vt:lpstr>
      <vt:lpstr>What is the Java Technology?</vt:lpstr>
      <vt:lpstr>A programming language</vt:lpstr>
      <vt:lpstr>A development environment</vt:lpstr>
      <vt:lpstr>An application environment</vt:lpstr>
      <vt:lpstr>A deployment environment</vt:lpstr>
      <vt:lpstr>Fitur dari Java Technology</vt:lpstr>
      <vt:lpstr>JVM</vt:lpstr>
      <vt:lpstr>PowerPoint 演示文稿</vt:lpstr>
      <vt:lpstr>Garbage collection</vt:lpstr>
      <vt:lpstr>Java Runtime Environment</vt:lpstr>
      <vt:lpstr>Operation of the JRE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Pemrograman Prosedural</vt:lpstr>
      <vt:lpstr>Bahasa Prosedural</vt:lpstr>
    </vt:vector>
  </TitlesOfParts>
  <Company>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</dc:title>
  <dc:creator>student</dc:creator>
  <cp:lastModifiedBy>LENOVO</cp:lastModifiedBy>
  <cp:revision>120</cp:revision>
  <dcterms:created xsi:type="dcterms:W3CDTF">2004-07-12T07:33:00Z</dcterms:created>
  <dcterms:modified xsi:type="dcterms:W3CDTF">2022-01-28T10:42:36Z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20673A36D7A54FB1BA55DE749D347ED0</vt:lpwstr>
  </property>
  <property fmtid="{D5CDD505-2E9C-101B-9397-08002B2CF9AE}" pid="3" name="KSOProductBuildVer">
    <vt:lpwstr>1033-11.2.0.10463</vt:lpwstr>
  </property>
</Properties>
</file>