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3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825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822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4512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595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5777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4213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634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1816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792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10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058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29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931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497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817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804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908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CB3AA7-6075-4BD1-B97E-CEF1FA1125F7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E4CA90-4509-4E1E-98A4-640AE4C8991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105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67108" y="1571612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solidFill>
                  <a:schemeClr val="tx1"/>
                </a:solidFill>
              </a:rPr>
              <a:t>Matematika diskrit</a:t>
            </a:r>
            <a:br>
              <a:rPr lang="id-ID" b="1" dirty="0" smtClean="0">
                <a:solidFill>
                  <a:schemeClr val="tx1"/>
                </a:solidFill>
              </a:rPr>
            </a:br>
            <a:r>
              <a:rPr lang="id-ID" b="1" dirty="0" smtClean="0">
                <a:solidFill>
                  <a:schemeClr val="tx1"/>
                </a:solidFill>
              </a:rPr>
              <a:t/>
            </a:r>
            <a:br>
              <a:rPr lang="id-ID" b="1" dirty="0" smtClean="0">
                <a:solidFill>
                  <a:schemeClr val="tx1"/>
                </a:solidFill>
              </a:rPr>
            </a:br>
            <a:r>
              <a:rPr lang="en-US" sz="3600" dirty="0" err="1">
                <a:solidFill>
                  <a:schemeClr val="tx1"/>
                </a:solidFill>
              </a:rPr>
              <a:t>Tautologi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dan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Kontradiksi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0456-AF9A-4A1F-A548-7D2CA73FBB10}" type="slidenum">
              <a:rPr lang="en-US"/>
              <a:pPr/>
              <a:t>1</a:t>
            </a:fld>
            <a:endParaRPr lang="en-US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3048000" y="5949280"/>
            <a:ext cx="6504384" cy="42564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dirty="0" err="1" smtClean="0"/>
              <a:t>Oleh</a:t>
            </a:r>
            <a:r>
              <a:rPr lang="en-US" dirty="0" smtClean="0"/>
              <a:t> : </a:t>
            </a:r>
            <a:r>
              <a:rPr lang="en-US" dirty="0" err="1" smtClean="0"/>
              <a:t>Rusito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id-ID" dirty="0"/>
          </a:p>
        </p:txBody>
      </p:sp>
      <p:pic>
        <p:nvPicPr>
          <p:cNvPr id="7" name="Picture 6" descr="rusi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368" y="4143210"/>
            <a:ext cx="1859593" cy="2362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 descr="logo UNISTEK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038" y="0"/>
            <a:ext cx="1350962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9336" y="163810"/>
            <a:ext cx="5327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Kuliah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Online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Soal Latihan 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	Diberikan pernyataan “Tidak benar bahwa dia belajar Algoritma tetapi tidak belajar Matematika”.</a:t>
            </a: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(a)  Nyatakan pernyataan di atas dalam notasi simbolik (ekspresi logika)</a:t>
            </a: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(b)  Berikan pernyataan yang ekivalen secara logika dengan pernyataan tsb (Petunjuk: gunakan hukum De Morgan)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5240-F18D-49BA-8458-B54C52CF4C3E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/>
              <a:t>Penyelesaian Soal Latihan 1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Tx/>
              <a:buNone/>
            </a:pPr>
            <a:r>
              <a:rPr lang="en-US" sz="2800">
                <a:cs typeface="Times New Roman" pitchFamily="18" charset="0"/>
              </a:rPr>
              <a:t>	</a:t>
            </a:r>
            <a:r>
              <a:rPr lang="en-US">
                <a:cs typeface="Times New Roman" pitchFamily="18" charset="0"/>
              </a:rPr>
              <a:t>Misalkan </a:t>
            </a:r>
          </a:p>
          <a:p>
            <a:pPr algn="just">
              <a:buFontTx/>
              <a:buNone/>
            </a:pPr>
            <a:r>
              <a:rPr lang="en-US" i="1">
                <a:cs typeface="Times New Roman" pitchFamily="18" charset="0"/>
              </a:rPr>
              <a:t>	  	p </a:t>
            </a:r>
            <a:r>
              <a:rPr lang="en-US">
                <a:cs typeface="Times New Roman" pitchFamily="18" charset="0"/>
              </a:rPr>
              <a:t>:  Dia belajar Algoritma</a:t>
            </a:r>
          </a:p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	    	</a:t>
            </a:r>
            <a:r>
              <a:rPr lang="en-US" i="1">
                <a:cs typeface="Times New Roman" pitchFamily="18" charset="0"/>
              </a:rPr>
              <a:t>q </a:t>
            </a:r>
            <a:r>
              <a:rPr lang="en-US">
                <a:cs typeface="Times New Roman" pitchFamily="18" charset="0"/>
              </a:rPr>
              <a:t>:  Dia belajar Matematika</a:t>
            </a:r>
          </a:p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 </a:t>
            </a:r>
          </a:p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	maka, </a:t>
            </a:r>
          </a:p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	(a) ~ (</a:t>
            </a:r>
            <a:r>
              <a:rPr lang="en-US" i="1">
                <a:cs typeface="Times New Roman" pitchFamily="18" charset="0"/>
              </a:rPr>
              <a:t>p </a:t>
            </a:r>
            <a:r>
              <a:rPr lang="en-US">
                <a:cs typeface="Times New Roman" pitchFamily="18" charset="0"/>
                <a:sym typeface="Symbol" pitchFamily="18" charset="2"/>
              </a:rPr>
              <a:t></a:t>
            </a:r>
            <a:r>
              <a:rPr lang="en-US">
                <a:cs typeface="Times New Roman" pitchFamily="18" charset="0"/>
              </a:rPr>
              <a:t> ~ </a:t>
            </a:r>
            <a:r>
              <a:rPr lang="en-US" i="1">
                <a:cs typeface="Times New Roman" pitchFamily="18" charset="0"/>
              </a:rPr>
              <a:t>q</a:t>
            </a:r>
            <a:r>
              <a:rPr lang="en-US">
                <a:cs typeface="Times New Roman" pitchFamily="18" charset="0"/>
              </a:rPr>
              <a:t>) </a:t>
            </a:r>
          </a:p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	(b) ~ (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</a:t>
            </a:r>
            <a:r>
              <a:rPr lang="en-US">
                <a:cs typeface="Times New Roman" pitchFamily="18" charset="0"/>
              </a:rPr>
              <a:t> ~ </a:t>
            </a:r>
            <a:r>
              <a:rPr lang="en-US" i="1">
                <a:cs typeface="Times New Roman" pitchFamily="18" charset="0"/>
              </a:rPr>
              <a:t>q</a:t>
            </a:r>
            <a:r>
              <a:rPr lang="en-US">
                <a:cs typeface="Times New Roman" pitchFamily="18" charset="0"/>
              </a:rPr>
              <a:t>) </a:t>
            </a:r>
            <a:r>
              <a:rPr lang="en-US">
                <a:cs typeface="Times New Roman" pitchFamily="18" charset="0"/>
                <a:sym typeface="Symbol" pitchFamily="18" charset="2"/>
              </a:rPr>
              <a:t></a:t>
            </a:r>
            <a:r>
              <a:rPr lang="en-US">
                <a:cs typeface="Times New Roman" pitchFamily="18" charset="0"/>
              </a:rPr>
              <a:t> ~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q</a:t>
            </a:r>
            <a:r>
              <a:rPr lang="en-US">
                <a:cs typeface="Times New Roman" pitchFamily="18" charset="0"/>
              </a:rPr>
              <a:t>  (Hukum De Morgan)</a:t>
            </a: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dengan kata lain: “Dia tidak belajar Algoritma atau belajar Matematika”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4A53-FE43-4038-984E-DE9C9368E48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924944"/>
            <a:ext cx="9956800" cy="1143000"/>
          </a:xfrm>
        </p:spPr>
        <p:txBody>
          <a:bodyPr/>
          <a:lstStyle/>
          <a:p>
            <a:pPr algn="ctr"/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1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135560" y="1988840"/>
            <a:ext cx="7772400" cy="3096344"/>
          </a:xfrm>
        </p:spPr>
        <p:txBody>
          <a:bodyPr/>
          <a:lstStyle/>
          <a:p>
            <a:pPr algn="just"/>
            <a:r>
              <a:rPr lang="en-US" dirty="0" err="1">
                <a:cs typeface="Times New Roman" pitchFamily="18" charset="0"/>
              </a:rPr>
              <a:t>Proposisi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majemuk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disebut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tautologi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benar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semua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kasus</a:t>
            </a:r>
            <a:endParaRPr lang="en-US" dirty="0">
              <a:cs typeface="Times New Roman" pitchFamily="18" charset="0"/>
            </a:endParaRPr>
          </a:p>
          <a:p>
            <a:pPr algn="just"/>
            <a:endParaRPr lang="en-US" dirty="0">
              <a:cs typeface="Times New Roman" pitchFamily="18" charset="0"/>
            </a:endParaRPr>
          </a:p>
          <a:p>
            <a:pPr algn="just"/>
            <a:r>
              <a:rPr lang="en-US" dirty="0" err="1">
                <a:cs typeface="Times New Roman" pitchFamily="18" charset="0"/>
              </a:rPr>
              <a:t>Proposisi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majemuk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disebut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kontradiksi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salah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semua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kasus</a:t>
            </a:r>
            <a:r>
              <a:rPr lang="en-US" dirty="0">
                <a:cs typeface="Times New Roman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3469-A567-40D6-8F26-C59F14D1742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394-A725-4731-9CA7-4A66FAB4DF8B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171700" y="1524001"/>
          <a:ext cx="78486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3" imgW="5486400" imgH="2137320" progId="Word.Document.8">
                  <p:embed/>
                </p:oleObj>
              </mc:Choice>
              <mc:Fallback>
                <p:oleObj name="Document" r:id="rId3" imgW="5486400" imgH="21373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1524001"/>
                        <a:ext cx="7848600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3A5E-38F8-4F92-8E11-F0010FCB160C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144384" name="Object 3072"/>
          <p:cNvGraphicFramePr>
            <a:graphicFrameLocks noChangeAspect="1"/>
          </p:cNvGraphicFramePr>
          <p:nvPr/>
        </p:nvGraphicFramePr>
        <p:xfrm>
          <a:off x="1941514" y="1443038"/>
          <a:ext cx="8245475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5835223" imgH="2071973" progId="Word.Document.8">
                  <p:embed/>
                </p:oleObj>
              </mc:Choice>
              <mc:Fallback>
                <p:oleObj name="Document" r:id="rId3" imgW="5835223" imgH="207197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4" y="1443038"/>
                        <a:ext cx="8245475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6785-D57A-4693-9F8E-F7409A9F1AFD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133600" y="685800"/>
          <a:ext cx="7772400" cy="54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3" imgW="5829480" imgH="4114800" progId="Word.Document.8">
                  <p:embed/>
                </p:oleObj>
              </mc:Choice>
              <mc:Fallback>
                <p:oleObj name="Document" r:id="rId3" imgW="5829480" imgH="41148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85800"/>
                        <a:ext cx="7772400" cy="544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/>
              <a:t>Hukum-hukum Logika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9B0D-09A7-4EF9-B765-920FCEE2F0C3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514600" y="1679575"/>
          <a:ext cx="7010400" cy="435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3" imgW="5629680" imgH="3652920" progId="Word.Document.8">
                  <p:embed/>
                </p:oleObj>
              </mc:Choice>
              <mc:Fallback>
                <p:oleObj name="Document" r:id="rId3" imgW="5629680" imgH="36529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79575"/>
                        <a:ext cx="7010400" cy="435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EF-21FD-4543-B77B-46526726F858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145408" name="Object 1024"/>
          <p:cNvGraphicFramePr>
            <a:graphicFrameLocks noChangeAspect="1"/>
          </p:cNvGraphicFramePr>
          <p:nvPr/>
        </p:nvGraphicFramePr>
        <p:xfrm>
          <a:off x="2019300" y="1371600"/>
          <a:ext cx="8153400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3" imgW="5629680" imgH="2106000" progId="Word.Document.8">
                  <p:embed/>
                </p:oleObj>
              </mc:Choice>
              <mc:Fallback>
                <p:oleObj name="Document" r:id="rId3" imgW="5629680" imgH="21060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371600"/>
                        <a:ext cx="8153400" cy="298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cs typeface="Times New Roman" pitchFamily="18" charset="0"/>
              </a:rPr>
              <a:t>	Contoh 10.</a:t>
            </a:r>
            <a:r>
              <a:rPr lang="en-US">
                <a:cs typeface="Times New Roman" pitchFamily="18" charset="0"/>
              </a:rPr>
              <a:t>  Tunjukkan bahwa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~(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q</a:t>
            </a:r>
            <a:r>
              <a:rPr lang="en-US">
                <a:cs typeface="Times New Roman" pitchFamily="18" charset="0"/>
              </a:rPr>
              <a:t>) dan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~</a:t>
            </a:r>
            <a:r>
              <a:rPr lang="en-US" i="1">
                <a:cs typeface="Times New Roman" pitchFamily="18" charset="0"/>
              </a:rPr>
              <a:t>q</a:t>
            </a:r>
            <a:r>
              <a:rPr lang="en-US">
                <a:cs typeface="Times New Roman" pitchFamily="18" charset="0"/>
              </a:rPr>
              <a:t> keduanya ekivalen secara logika. </a:t>
            </a:r>
          </a:p>
          <a:p>
            <a:pPr>
              <a:buFontTx/>
              <a:buNone/>
            </a:pPr>
            <a:endParaRPr lang="en-US" u="sng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u="sng">
                <a:cs typeface="Times New Roman" pitchFamily="18" charset="0"/>
              </a:rPr>
              <a:t>Penyelesaian</a:t>
            </a:r>
            <a:r>
              <a:rPr lang="en-US">
                <a:cs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~(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q </a:t>
            </a:r>
            <a:r>
              <a:rPr lang="en-US">
                <a:cs typeface="Times New Roman" pitchFamily="18" charset="0"/>
              </a:rPr>
              <a:t>) </a:t>
            </a:r>
            <a:r>
              <a:rPr lang="en-US">
                <a:cs typeface="Times New Roman" pitchFamily="18" charset="0"/>
                <a:sym typeface="Symbol" pitchFamily="18" charset="2"/>
              </a:rPr>
              <a:t>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(~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</a:t>
            </a:r>
            <a:r>
              <a:rPr lang="en-US">
                <a:cs typeface="Times New Roman" pitchFamily="18" charset="0"/>
              </a:rPr>
              <a:t> ~</a:t>
            </a:r>
            <a:r>
              <a:rPr lang="en-US" i="1">
                <a:cs typeface="Times New Roman" pitchFamily="18" charset="0"/>
              </a:rPr>
              <a:t>q</a:t>
            </a:r>
            <a:r>
              <a:rPr lang="en-US">
                <a:cs typeface="Times New Roman" pitchFamily="18" charset="0"/>
              </a:rPr>
              <a:t>)	(Hukum De ogran)</a:t>
            </a: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      </a:t>
            </a:r>
            <a:r>
              <a:rPr lang="en-US">
                <a:cs typeface="Times New Roman" pitchFamily="18" charset="0"/>
                <a:sym typeface="Symbol" pitchFamily="18" charset="2"/>
              </a:rPr>
              <a:t>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~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) </a:t>
            </a:r>
            <a:r>
              <a:rPr lang="en-US">
                <a:cs typeface="Times New Roman" pitchFamily="18" charset="0"/>
                <a:sym typeface="Symbol" pitchFamily="18" charset="2"/>
              </a:rPr>
              <a:t>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~</a:t>
            </a:r>
            <a:r>
              <a:rPr lang="en-US" i="1">
                <a:cs typeface="Times New Roman" pitchFamily="18" charset="0"/>
              </a:rPr>
              <a:t>q</a:t>
            </a:r>
            <a:r>
              <a:rPr lang="en-US">
                <a:cs typeface="Times New Roman" pitchFamily="18" charset="0"/>
              </a:rPr>
              <a:t>)	(Hukum distributif)</a:t>
            </a: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      </a:t>
            </a:r>
            <a:r>
              <a:rPr lang="en-US">
                <a:cs typeface="Times New Roman" pitchFamily="18" charset="0"/>
                <a:sym typeface="Symbol" pitchFamily="18" charset="2"/>
              </a:rPr>
              <a:t></a:t>
            </a:r>
            <a:r>
              <a:rPr lang="en-US">
                <a:cs typeface="Times New Roman" pitchFamily="18" charset="0"/>
              </a:rPr>
              <a:t> T </a:t>
            </a:r>
            <a:r>
              <a:rPr lang="en-US">
                <a:cs typeface="Times New Roman" pitchFamily="18" charset="0"/>
                <a:sym typeface="Symbol" pitchFamily="18" charset="2"/>
              </a:rPr>
              <a:t>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~</a:t>
            </a:r>
            <a:r>
              <a:rPr lang="en-US" i="1">
                <a:cs typeface="Times New Roman" pitchFamily="18" charset="0"/>
              </a:rPr>
              <a:t>q</a:t>
            </a:r>
            <a:r>
              <a:rPr lang="en-US">
                <a:cs typeface="Times New Roman" pitchFamily="18" charset="0"/>
              </a:rPr>
              <a:t>)		(Hukum negasi)</a:t>
            </a: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      </a:t>
            </a:r>
            <a:r>
              <a:rPr lang="en-US">
                <a:cs typeface="Times New Roman" pitchFamily="18" charset="0"/>
                <a:sym typeface="Symbol" pitchFamily="18" charset="2"/>
              </a:rPr>
              <a:t>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~</a:t>
            </a:r>
            <a:r>
              <a:rPr lang="en-US" i="1">
                <a:cs typeface="Times New Roman" pitchFamily="18" charset="0"/>
              </a:rPr>
              <a:t>q</a:t>
            </a:r>
            <a:r>
              <a:rPr lang="en-US">
                <a:cs typeface="Times New Roman" pitchFamily="18" charset="0"/>
              </a:rPr>
              <a:t>			(Hukum identitas)			</a:t>
            </a:r>
            <a:r>
              <a:rPr lang="en-US">
                <a:cs typeface="Times New Roman" pitchFamily="18" charset="0"/>
              </a:rPr>
              <a:t>            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B9E3-C708-4370-90BC-E5A76681676C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2209800" y="1143000"/>
            <a:ext cx="7772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cs typeface="Times New Roman" pitchFamily="18" charset="0"/>
              </a:rPr>
              <a:t>Contoh 11.</a:t>
            </a:r>
            <a:r>
              <a:rPr lang="en-US">
                <a:cs typeface="Times New Roman" pitchFamily="18" charset="0"/>
              </a:rPr>
              <a:t>  Buktikan hukum penyerapan: 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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q</a:t>
            </a:r>
            <a:r>
              <a:rPr lang="en-US">
                <a:cs typeface="Times New Roman" pitchFamily="18" charset="0"/>
              </a:rPr>
              <a:t>) </a:t>
            </a:r>
            <a:r>
              <a:rPr lang="en-US">
                <a:cs typeface="Times New Roman" pitchFamily="18" charset="0"/>
                <a:sym typeface="Symbol" pitchFamily="18" charset="2"/>
              </a:rPr>
              <a:t>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p</a:t>
            </a:r>
            <a:endParaRPr lang="en-US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u="sng">
                <a:cs typeface="Times New Roman" pitchFamily="18" charset="0"/>
              </a:rPr>
              <a:t>Penyelesaian</a:t>
            </a:r>
            <a:r>
              <a:rPr lang="en-US">
                <a:cs typeface="Times New Roman" pitchFamily="18" charset="0"/>
              </a:rPr>
              <a:t>:</a:t>
            </a:r>
          </a:p>
          <a:p>
            <a:pPr>
              <a:buFontTx/>
              <a:buNone/>
            </a:pPr>
            <a:endParaRPr lang="en-US" i="1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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q</a:t>
            </a:r>
            <a:r>
              <a:rPr lang="en-US">
                <a:cs typeface="Times New Roman" pitchFamily="18" charset="0"/>
              </a:rPr>
              <a:t>) </a:t>
            </a:r>
            <a:r>
              <a:rPr lang="en-US">
                <a:cs typeface="Times New Roman" pitchFamily="18" charset="0"/>
                <a:sym typeface="Symbol" pitchFamily="18" charset="2"/>
              </a:rPr>
              <a:t>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F) </a:t>
            </a:r>
            <a:r>
              <a:rPr lang="en-US">
                <a:cs typeface="Times New Roman" pitchFamily="18" charset="0"/>
                <a:sym typeface="Symbol" pitchFamily="18" charset="2"/>
              </a:rPr>
              <a:t>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q</a:t>
            </a:r>
            <a:r>
              <a:rPr lang="en-US">
                <a:cs typeface="Times New Roman" pitchFamily="18" charset="0"/>
              </a:rPr>
              <a:t>)	(Hukum Identitas)</a:t>
            </a: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      </a:t>
            </a:r>
            <a:r>
              <a:rPr lang="en-US">
                <a:cs typeface="Times New Roman" pitchFamily="18" charset="0"/>
                <a:sym typeface="Symbol" pitchFamily="18" charset="2"/>
              </a:rPr>
              <a:t></a:t>
            </a:r>
            <a:r>
              <a:rPr lang="en-US">
                <a:cs typeface="Times New Roman" pitchFamily="18" charset="0"/>
              </a:rPr>
              <a:t> 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(F </a:t>
            </a:r>
            <a:r>
              <a:rPr lang="en-US">
                <a:cs typeface="Times New Roman" pitchFamily="18" charset="0"/>
                <a:sym typeface="Symbol" pitchFamily="18" charset="2"/>
              </a:rPr>
              <a:t>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q</a:t>
            </a:r>
            <a:r>
              <a:rPr lang="en-US">
                <a:cs typeface="Times New Roman" pitchFamily="18" charset="0"/>
              </a:rPr>
              <a:t>)		(Hukum distributif)</a:t>
            </a: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      </a:t>
            </a:r>
            <a:r>
              <a:rPr lang="en-US">
                <a:cs typeface="Times New Roman" pitchFamily="18" charset="0"/>
                <a:sym typeface="Symbol" pitchFamily="18" charset="2"/>
              </a:rPr>
              <a:t></a:t>
            </a:r>
            <a:r>
              <a:rPr lang="en-US">
                <a:cs typeface="Times New Roman" pitchFamily="18" charset="0"/>
              </a:rPr>
              <a:t> 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cs typeface="Times New Roman" pitchFamily="18" charset="0"/>
              </a:rPr>
              <a:t> F			(Hukum </a:t>
            </a:r>
            <a:r>
              <a:rPr lang="en-US" i="1">
                <a:cs typeface="Times New Roman" pitchFamily="18" charset="0"/>
              </a:rPr>
              <a:t>Null</a:t>
            </a:r>
            <a:r>
              <a:rPr lang="en-US"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       </a:t>
            </a:r>
            <a:r>
              <a:rPr lang="en-US">
                <a:cs typeface="Times New Roman" pitchFamily="18" charset="0"/>
                <a:sym typeface="Symbol" pitchFamily="18" charset="2"/>
              </a:rPr>
              <a:t></a:t>
            </a:r>
            <a:r>
              <a:rPr lang="en-US">
                <a:cs typeface="Times New Roman" pitchFamily="18" charset="0"/>
              </a:rPr>
              <a:t> 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			(Hukum Identitas)</a:t>
            </a:r>
            <a:r>
              <a:rPr lang="en-US" i="1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         </a:t>
            </a:r>
            <a:endParaRPr lang="en-US">
              <a:cs typeface="Times New Roman" pitchFamily="18" charset="0"/>
            </a:endParaRPr>
          </a:p>
          <a:p>
            <a:pPr>
              <a:buFontTx/>
              <a:buNone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886-269A-4F17-AD98-6E114F15FAFB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220</TotalTime>
  <Words>89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Corbel</vt:lpstr>
      <vt:lpstr>Symbol</vt:lpstr>
      <vt:lpstr>Times New Roman</vt:lpstr>
      <vt:lpstr>Wingdings 2</vt:lpstr>
      <vt:lpstr>Parallax</vt:lpstr>
      <vt:lpstr>Document</vt:lpstr>
      <vt:lpstr>Matematika diskrit  Tautologi dan Kontradiksi</vt:lpstr>
      <vt:lpstr>PowerPoint Presentation</vt:lpstr>
      <vt:lpstr>PowerPoint Presentation</vt:lpstr>
      <vt:lpstr>PowerPoint Presentation</vt:lpstr>
      <vt:lpstr>PowerPoint Presentation</vt:lpstr>
      <vt:lpstr>Hukum-hukum Logika</vt:lpstr>
      <vt:lpstr>PowerPoint Presentation</vt:lpstr>
      <vt:lpstr>PowerPoint Presentation</vt:lpstr>
      <vt:lpstr>PowerPoint Presentation</vt:lpstr>
      <vt:lpstr>Soal Latihan 1</vt:lpstr>
      <vt:lpstr>Penyelesaian Soal Latihan 1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Proposisi</dc:title>
  <dc:creator>User_</dc:creator>
  <cp:lastModifiedBy>Naya-Arka</cp:lastModifiedBy>
  <cp:revision>22</cp:revision>
  <dcterms:created xsi:type="dcterms:W3CDTF">2015-09-16T02:27:19Z</dcterms:created>
  <dcterms:modified xsi:type="dcterms:W3CDTF">2021-05-07T12:15:32Z</dcterms:modified>
</cp:coreProperties>
</file>