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987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01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11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21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31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089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19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39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49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60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70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880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2605405"/>
            <a:ext cx="8610600" cy="1143000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Pemrograman berorientasi obyek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Atribut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A50021"/>
                </a:solidFill>
              </a:rPr>
              <a:t>Instance variable</a:t>
            </a:r>
            <a:r>
              <a:rPr lang="en-US" altLang="en-US" sz="2400" dirty="0"/>
              <a:t>: adalah atribut untuk tiap obyek dari class yang sama.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Tiap obyek mempunyai dan menyimpan nilai atributnya sendiri.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Jadi tiap obyek dari class yang sama boleh mempunyai nilai yang sama atau beda.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A50021"/>
                </a:solidFill>
              </a:rPr>
              <a:t>Class variable</a:t>
            </a:r>
            <a:r>
              <a:rPr lang="en-US" altLang="en-US" sz="2400" dirty="0"/>
              <a:t>: adalah atribut untuk semua obyek yang dibuat dari class yang sama.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Semua obyek mempunyai nilai atribut yang sama.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Jadi semua obyek dari class yang sama mempunyai hanya satu nilai yang value nya sama.</a:t>
            </a:r>
            <a:endParaRPr lang="en-US" altLang="en-US" sz="2400" dirty="0"/>
          </a:p>
        </p:txBody>
      </p:sp>
      <p:sp>
        <p:nvSpPr>
          <p:cNvPr id="39940" name="Line 4"/>
          <p:cNvSpPr/>
          <p:nvPr/>
        </p:nvSpPr>
        <p:spPr>
          <a:xfrm>
            <a:off x="5029200" y="4038600"/>
            <a:ext cx="1752600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Tingkah Laku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pPr>
              <a:lnSpc>
                <a:spcPct val="80000"/>
              </a:lnSpc>
            </a:pPr>
            <a:r>
              <a:rPr lang="en-US" altLang="en-US" sz="2800" dirty="0"/>
              <a:t>Tingkah laku adalah hal – hal yang bisa dilakukan oleh obyek dari suatu class.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Tingkah laku dapat digunakan untuk mengubah nilai atribut suatu obyek, menerima informasi dari obyek lain, dan mengirim informasi ke obyek lain untuk melakukan suatu task.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Contoh: VolcanoRobot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Check current temperature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Begin a survey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Report its current location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Dalam class, tingkah laku disebut juga sebagai </a:t>
            </a:r>
            <a:r>
              <a:rPr lang="en-US" altLang="en-US" sz="2800" b="1" dirty="0">
                <a:solidFill>
                  <a:srgbClr val="A50021"/>
                </a:solidFill>
              </a:rPr>
              <a:t>method</a:t>
            </a:r>
            <a:r>
              <a:rPr lang="en-US" altLang="en-US" sz="2800" dirty="0"/>
              <a:t>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Tingkah Laku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Method: adalah serangkaian statements dalam suatu class yang menghandle suatu task tertentu.</a:t>
            </a:r>
            <a:endParaRPr lang="en-US" altLang="en-US" dirty="0"/>
          </a:p>
          <a:p>
            <a:r>
              <a:rPr lang="en-US" altLang="en-US" dirty="0"/>
              <a:t>Cara obyek </a:t>
            </a:r>
            <a:r>
              <a:rPr lang="en-US" altLang="en-US" dirty="0">
                <a:solidFill>
                  <a:srgbClr val="A50021"/>
                </a:solidFill>
              </a:rPr>
              <a:t>berkomunikasi</a:t>
            </a:r>
            <a:r>
              <a:rPr lang="en-US" altLang="en-US" dirty="0"/>
              <a:t> dengan obyek lain adalah dengan menggunakan </a:t>
            </a:r>
            <a:r>
              <a:rPr lang="en-US" altLang="en-US" dirty="0">
                <a:solidFill>
                  <a:srgbClr val="A50021"/>
                </a:solidFill>
              </a:rPr>
              <a:t>method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Contoh: class, object, attributtes, dan behavior </a:t>
            </a:r>
            <a:endParaRPr kumimoji="0" lang="en-US" altLang="en-US" sz="40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74800" y="1928813"/>
          <a:ext cx="7950200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562475" imgH="2495550" progId="Paint.Picture">
                  <p:embed/>
                </p:oleObj>
              </mc:Choice>
              <mc:Fallback>
                <p:oleObj name="" r:id="rId1" imgW="4562475" imgH="2495550" progId="Paint.Picture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574800" y="1928813"/>
                        <a:ext cx="7950200" cy="43481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6"/>
          <p:cNvSpPr txBox="1"/>
          <p:nvPr/>
        </p:nvSpPr>
        <p:spPr>
          <a:xfrm>
            <a:off x="6096000" y="1676400"/>
            <a:ext cx="1414780" cy="368300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en-US" b="1" dirty="0">
                <a:latin typeface="Arial" panose="020B0604020202020204" pitchFamily="34" charset="0"/>
              </a:rPr>
              <a:t>nama class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43013" name="Line 7"/>
          <p:cNvSpPr/>
          <p:nvPr/>
        </p:nvSpPr>
        <p:spPr>
          <a:xfrm flipV="1">
            <a:off x="3962400" y="1905000"/>
            <a:ext cx="1981200" cy="76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4" name="Text Box 8"/>
          <p:cNvSpPr txBox="1"/>
          <p:nvPr/>
        </p:nvSpPr>
        <p:spPr>
          <a:xfrm>
            <a:off x="6172200" y="2209800"/>
            <a:ext cx="2037080" cy="368300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en-US" b="1" dirty="0">
                <a:latin typeface="Arial" panose="020B0604020202020204" pitchFamily="34" charset="0"/>
              </a:rPr>
              <a:t>instance variable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43015" name="AutoShape 9"/>
          <p:cNvSpPr/>
          <p:nvPr/>
        </p:nvSpPr>
        <p:spPr>
          <a:xfrm>
            <a:off x="5105400" y="2286000"/>
            <a:ext cx="76200" cy="609600"/>
          </a:xfrm>
          <a:prstGeom prst="rightBrace">
            <a:avLst>
              <a:gd name="adj1" fmla="val 66666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16" name="Line 10"/>
          <p:cNvSpPr/>
          <p:nvPr/>
        </p:nvSpPr>
        <p:spPr>
          <a:xfrm flipV="1">
            <a:off x="5334000" y="2362200"/>
            <a:ext cx="685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7" name="Line 11"/>
          <p:cNvSpPr/>
          <p:nvPr/>
        </p:nvSpPr>
        <p:spPr>
          <a:xfrm flipV="1">
            <a:off x="5257800" y="2514600"/>
            <a:ext cx="762000" cy="76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8" name="AutoShape 12"/>
          <p:cNvSpPr/>
          <p:nvPr/>
        </p:nvSpPr>
        <p:spPr>
          <a:xfrm>
            <a:off x="7467600" y="3276600"/>
            <a:ext cx="76200" cy="1295400"/>
          </a:xfrm>
          <a:prstGeom prst="rightBrace">
            <a:avLst>
              <a:gd name="adj1" fmla="val 141666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19" name="AutoShape 13"/>
          <p:cNvSpPr/>
          <p:nvPr/>
        </p:nvSpPr>
        <p:spPr>
          <a:xfrm>
            <a:off x="9144000" y="4800600"/>
            <a:ext cx="76200" cy="1295400"/>
          </a:xfrm>
          <a:prstGeom prst="rightBrace">
            <a:avLst>
              <a:gd name="adj1" fmla="val 141666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20" name="Text Box 14"/>
          <p:cNvSpPr txBox="1"/>
          <p:nvPr/>
        </p:nvSpPr>
        <p:spPr>
          <a:xfrm>
            <a:off x="9521825" y="3352800"/>
            <a:ext cx="1135380" cy="368300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en-US" b="1" dirty="0">
                <a:latin typeface="Arial" panose="020B0604020202020204" pitchFamily="34" charset="0"/>
              </a:rPr>
              <a:t>methods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43021" name="Line 15"/>
          <p:cNvSpPr/>
          <p:nvPr/>
        </p:nvSpPr>
        <p:spPr>
          <a:xfrm flipV="1">
            <a:off x="7620000" y="3505200"/>
            <a:ext cx="1905000" cy="304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22" name="Line 16"/>
          <p:cNvSpPr/>
          <p:nvPr/>
        </p:nvSpPr>
        <p:spPr>
          <a:xfrm flipV="1">
            <a:off x="9220200" y="3733800"/>
            <a:ext cx="609600" cy="1600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Contoh: lanjutan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4035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1905000" y="1724025"/>
          <a:ext cx="842645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762500" imgH="2686050" progId="Paint.Picture">
                  <p:embed/>
                </p:oleObj>
              </mc:Choice>
              <mc:Fallback>
                <p:oleObj name="" r:id="rId1" imgW="4762500" imgH="2686050" progId="Paint.Picture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05000" y="1724025"/>
                        <a:ext cx="8426450" cy="4752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5" y="384175"/>
            <a:ext cx="7404100" cy="911225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Keuntungan OOP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3352800" y="2287588"/>
            <a:ext cx="5319713" cy="3433762"/>
          </a:xfrm>
        </p:spPr>
        <p:txBody>
          <a:bodyPr vert="horz" wrap="square" lIns="54864" tIns="91440" anchor="t" anchorCtr="0"/>
          <a:p>
            <a:r>
              <a:rPr lang="en-US" altLang="en-US" dirty="0"/>
              <a:t>Reusabilitas</a:t>
            </a:r>
            <a:endParaRPr lang="en-US" altLang="en-US" dirty="0"/>
          </a:p>
          <a:p>
            <a:r>
              <a:rPr lang="en-US" altLang="en-US" dirty="0"/>
              <a:t>Pembangunan program lebih cepat</a:t>
            </a:r>
            <a:endParaRPr lang="en-US" altLang="en-US" dirty="0"/>
          </a:p>
          <a:p>
            <a:r>
              <a:rPr lang="en-US" altLang="en-US" dirty="0"/>
              <a:t>Fleksibilitas lebih tinggi</a:t>
            </a:r>
            <a:endParaRPr lang="en-US" altLang="en-US" dirty="0"/>
          </a:p>
          <a:p>
            <a:r>
              <a:rPr lang="en-US" altLang="en-US" dirty="0"/>
              <a:t>Ekstensibilitas</a:t>
            </a:r>
            <a:endParaRPr lang="en-US" altLang="en-US" dirty="0"/>
          </a:p>
          <a:p>
            <a:r>
              <a:rPr lang="en-US" altLang="en-US" dirty="0"/>
              <a:t>Less maintenance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Pemrograman Berorientasi Obyek</a:t>
            </a:r>
            <a:endParaRPr kumimoji="0" lang="en-US" altLang="en-US" sz="40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Fungsi dan data </a:t>
            </a:r>
            <a:r>
              <a:rPr lang="en-US" altLang="en-US" u="sng" dirty="0"/>
              <a:t>bukan</a:t>
            </a:r>
            <a:r>
              <a:rPr lang="en-US" altLang="en-US" dirty="0"/>
              <a:t> menjadi dua hal yang terpisah.</a:t>
            </a:r>
            <a:endParaRPr lang="en-US" altLang="en-US" dirty="0"/>
          </a:p>
          <a:p>
            <a:r>
              <a:rPr lang="en-US" altLang="en-US" dirty="0"/>
              <a:t>Fungsi dan data menjadi satu kesatuan yang disebut sebagai </a:t>
            </a:r>
            <a:r>
              <a:rPr lang="en-US" altLang="en-US" u="sng" dirty="0"/>
              <a:t>obyek</a:t>
            </a:r>
            <a:r>
              <a:rPr lang="en-US" altLang="en-US" dirty="0"/>
              <a:t> aktif.</a:t>
            </a:r>
            <a:endParaRPr lang="en-US" altLang="en-US" dirty="0"/>
          </a:p>
          <a:p>
            <a:r>
              <a:rPr lang="en-US" altLang="en-US" dirty="0"/>
              <a:t>Cara pandang </a:t>
            </a:r>
            <a:r>
              <a:rPr lang="en-US" altLang="en-US" dirty="0">
                <a:sym typeface="Wingdings" panose="05000000000000000000" pitchFamily="2" charset="2"/>
              </a:rPr>
              <a:t> program adalah serangkaian obyek yang bekerjasama untuk menyelesaikan suatu problem.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543800" cy="1143000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Kata kunci OOP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2286000" y="1371600"/>
            <a:ext cx="8229600" cy="5181600"/>
          </a:xfrm>
        </p:spPr>
        <p:txBody>
          <a:bodyPr vert="horz" wrap="square" lIns="54864" tIns="91440" anchor="t" anchorCtr="0"/>
          <a:p>
            <a:pPr>
              <a:lnSpc>
                <a:spcPct val="90000"/>
              </a:lnSpc>
            </a:pPr>
            <a:r>
              <a:rPr lang="en-US" altLang="en-US" sz="2400" b="1" dirty="0"/>
              <a:t>Objek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dapat berupa Class atau Instances. Harus berasal dari entitas atau konsep dunia nyata.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Class </a:t>
            </a:r>
            <a:r>
              <a:rPr lang="en-US" altLang="en-US" sz="2400" b="1" dirty="0">
                <a:sym typeface="Wingdings" panose="05000000000000000000" pitchFamily="2" charset="2"/>
              </a:rPr>
              <a:t> </a:t>
            </a:r>
            <a:r>
              <a:rPr lang="en-US" altLang="en-US" sz="2400" dirty="0">
                <a:sym typeface="Wingdings" panose="05000000000000000000" pitchFamily="2" charset="2"/>
              </a:rPr>
              <a:t>template untuk membuat obyek</a:t>
            </a:r>
            <a:r>
              <a:rPr lang="en-US" altLang="en-US" sz="2400" b="1" dirty="0">
                <a:sym typeface="Wingdings" panose="05000000000000000000" pitchFamily="2" charset="2"/>
              </a:rPr>
              <a:t>.</a:t>
            </a: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Atribut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identitas unik dari obyek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Metode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fungsi untuk pengaksesan atribut atau tugas tertentu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ym typeface="Wingdings" panose="05000000000000000000" pitchFamily="2" charset="2"/>
              </a:rPr>
              <a:t>Enkapsulasi</a:t>
            </a:r>
            <a:r>
              <a:rPr lang="en-US" altLang="en-US" sz="2400" dirty="0">
                <a:sym typeface="Wingdings" panose="05000000000000000000" pitchFamily="2" charset="2"/>
              </a:rPr>
              <a:t>  menyembunyikan struktur data dan implementasi suatu class.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Inheritansi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merepresentasikan keterhubungan struktural antar class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ym typeface="Wingdings" panose="05000000000000000000" pitchFamily="2" charset="2"/>
              </a:rPr>
              <a:t>Polymorphism</a:t>
            </a:r>
            <a:r>
              <a:rPr lang="en-US" altLang="en-US" sz="2400" dirty="0">
                <a:sym typeface="Wingdings" panose="05000000000000000000" pitchFamily="2" charset="2"/>
              </a:rPr>
              <a:t>  kemampuan untuk merepresentasikan 2 bentuk obyek yang berbeda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Apakah Obyek?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Semua benda yang ada di dunia nyata dapat dianggap sebagai obyek.</a:t>
            </a:r>
            <a:endParaRPr lang="en-US" altLang="en-US" dirty="0"/>
          </a:p>
          <a:p>
            <a:r>
              <a:rPr lang="en-US" altLang="en-US" dirty="0"/>
              <a:t>Contoh : rumah, mobil, sepeda motor, gelas, komputer, meja dll. 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Karakteristik Obyek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sz="2800" dirty="0"/>
              <a:t>Setiap obyek memiliki state sebagai status (atribut).</a:t>
            </a:r>
            <a:endParaRPr lang="en-US" altLang="en-US" sz="2800" dirty="0"/>
          </a:p>
          <a:p>
            <a:r>
              <a:rPr lang="en-US" altLang="en-US" sz="2800" dirty="0"/>
              <a:t>Setiap obyek memiliki tingkah laku (method) </a:t>
            </a:r>
            <a:endParaRPr lang="en-US" altLang="en-US" sz="2800" dirty="0"/>
          </a:p>
          <a:p>
            <a:r>
              <a:rPr lang="en-US" altLang="en-US" sz="2800" dirty="0"/>
              <a:t>Contoh: obyek sepeda</a:t>
            </a:r>
            <a:endParaRPr lang="en-US" altLang="en-US" sz="2800" dirty="0"/>
          </a:p>
          <a:p>
            <a:pPr lvl="1"/>
            <a:r>
              <a:rPr lang="en-US" altLang="en-US" sz="2400" dirty="0"/>
              <a:t>Memiliki atribut  </a:t>
            </a:r>
            <a:r>
              <a:rPr lang="en-US" altLang="en-US" sz="2400" dirty="0">
                <a:sym typeface="Wingdings" panose="05000000000000000000" pitchFamily="2" charset="2"/>
              </a:rPr>
              <a:t>: pedal, roda, jeruji, warna, jumlah roda.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400" dirty="0">
                <a:sym typeface="Wingdings" panose="05000000000000000000" pitchFamily="2" charset="2"/>
              </a:rPr>
              <a:t>Memiliki method  : kecepatanya menaik, kecepatannya menurun, perpindahan gigi sepeda.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Karakteristik Obyek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Penggambaran pemrograman berorientasi obyek = penggambaran pada dunia nyata.</a:t>
            </a:r>
            <a:endParaRPr lang="en-US" altLang="en-US" dirty="0"/>
          </a:p>
          <a:p>
            <a:r>
              <a:rPr lang="en-US" altLang="en-US" dirty="0"/>
              <a:t>Pada pemrograman berorientasi obyek:</a:t>
            </a:r>
            <a:endParaRPr lang="en-US" altLang="en-US" dirty="0"/>
          </a:p>
          <a:p>
            <a:pPr lvl="1"/>
            <a:r>
              <a:rPr lang="en-US" altLang="en-US" dirty="0"/>
              <a:t>State disimpan pada </a:t>
            </a:r>
            <a:r>
              <a:rPr lang="en-US" altLang="en-US" dirty="0">
                <a:sym typeface="Wingdings" panose="05000000000000000000" pitchFamily="2" charset="2"/>
              </a:rPr>
              <a:t> variabel</a:t>
            </a:r>
            <a:r>
              <a:rPr lang="en-US" altLang="en-US" dirty="0"/>
              <a:t> </a:t>
            </a:r>
            <a:endParaRPr lang="en-US" altLang="en-US" dirty="0"/>
          </a:p>
          <a:p>
            <a:pPr lvl="1"/>
            <a:r>
              <a:rPr lang="en-US" altLang="en-US" dirty="0"/>
              <a:t>Tingkah laku disimpan pada </a:t>
            </a:r>
            <a:r>
              <a:rPr lang="en-US" altLang="en-US" dirty="0">
                <a:sym typeface="Wingdings" panose="05000000000000000000" pitchFamily="2" charset="2"/>
              </a:rPr>
              <a:t> method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Apakah Class?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pPr>
              <a:lnSpc>
                <a:spcPct val="90000"/>
              </a:lnSpc>
            </a:pPr>
            <a:r>
              <a:rPr lang="en-US" altLang="en-US" sz="2800" dirty="0"/>
              <a:t>Definisi class: merupakan template untuk membuat obyek.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Definisi class: merupakan prototipe / blue prints yang mendefinisikan variabel – variabel dan method – method secara umum.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Obyek merupakan hasil instansiasi dari suatu kelas.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Proses pembentukan obyek dari suatu class disebut dengan </a:t>
            </a:r>
            <a:r>
              <a:rPr lang="en-US" altLang="en-US" sz="2800" b="1" i="1" dirty="0"/>
              <a:t>instantiation</a:t>
            </a:r>
            <a:r>
              <a:rPr lang="en-US" altLang="en-US" sz="2800" dirty="0"/>
              <a:t>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Obyek disebut juga </a:t>
            </a:r>
            <a:r>
              <a:rPr lang="en-US" altLang="en-US" sz="2800" b="1" i="1" dirty="0"/>
              <a:t>instances.</a:t>
            </a:r>
            <a:endParaRPr lang="en-US" altLang="en-US" sz="28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Atribut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sz="2800" dirty="0"/>
              <a:t>Definisi atribut :  adalah </a:t>
            </a:r>
            <a:r>
              <a:rPr lang="en-US" altLang="en-US" sz="2800" b="1" dirty="0"/>
              <a:t>data</a:t>
            </a:r>
            <a:r>
              <a:rPr lang="en-US" altLang="en-US" sz="2800" dirty="0"/>
              <a:t> yang membedakan antara obyek satu dengan yang lain.</a:t>
            </a:r>
            <a:endParaRPr lang="en-US" altLang="en-US" sz="2800" dirty="0"/>
          </a:p>
          <a:p>
            <a:r>
              <a:rPr lang="en-US" altLang="en-US" sz="2800" dirty="0"/>
              <a:t>Contoh: VolcanoRobot </a:t>
            </a:r>
            <a:r>
              <a:rPr lang="en-US" altLang="en-US" sz="2800" dirty="0">
                <a:sym typeface="Wingdings" panose="05000000000000000000" pitchFamily="2" charset="2"/>
              </a:rPr>
              <a:t> A volcanic exploration vehicle, mempunyai atribut sebagai berikut: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400" dirty="0"/>
              <a:t>Status </a:t>
            </a:r>
            <a:r>
              <a:rPr lang="en-US" altLang="en-US" sz="2400" dirty="0">
                <a:sym typeface="Wingdings" panose="05000000000000000000" pitchFamily="2" charset="2"/>
              </a:rPr>
              <a:t> exploring, moving, returning home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400" dirty="0">
                <a:sym typeface="Wingdings" panose="05000000000000000000" pitchFamily="2" charset="2"/>
              </a:rPr>
              <a:t>Speed 1, 2, 3 dll  in miles per hour)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400" dirty="0">
                <a:sym typeface="Wingdings" panose="05000000000000000000" pitchFamily="2" charset="2"/>
              </a:rPr>
              <a:t>Temperature  100, 120, 130 dll (in Fahrenheit degrees)</a:t>
            </a:r>
            <a:endParaRPr lang="en-US" altLang="en-US" sz="2400" dirty="0"/>
          </a:p>
          <a:p>
            <a:r>
              <a:rPr lang="en-US" altLang="en-US" sz="2800" dirty="0"/>
              <a:t>Dalam class atribut disebut juga dengan </a:t>
            </a:r>
            <a:r>
              <a:rPr lang="en-US" altLang="en-US" sz="2800" b="1" dirty="0">
                <a:solidFill>
                  <a:srgbClr val="A50021"/>
                </a:solidFill>
              </a:rPr>
              <a:t>variabel</a:t>
            </a:r>
            <a:r>
              <a:rPr lang="en-US" altLang="en-US" sz="2800" dirty="0"/>
              <a:t>.</a:t>
            </a:r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3290</Words>
  <Application>WPS Presentation</Application>
  <PresentationFormat>Widescreen</PresentationFormat>
  <Paragraphs>99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Paint.Picture</vt:lpstr>
      <vt:lpstr>Paint.Picture</vt:lpstr>
      <vt:lpstr>Pemrograman berorientasi obyek</vt:lpstr>
      <vt:lpstr>Keuntungan OOP</vt:lpstr>
      <vt:lpstr>Pemrograman Berorientasi Obyek</vt:lpstr>
      <vt:lpstr>Kata kunci OOP</vt:lpstr>
      <vt:lpstr>Apakah Obyek?</vt:lpstr>
      <vt:lpstr>Karakteristik Obyek</vt:lpstr>
      <vt:lpstr>Karakteristik Obyek</vt:lpstr>
      <vt:lpstr>Apakah Class?</vt:lpstr>
      <vt:lpstr>Atribut</vt:lpstr>
      <vt:lpstr>Atribut</vt:lpstr>
      <vt:lpstr>Tingkah Laku</vt:lpstr>
      <vt:lpstr>Tingkah Laku</vt:lpstr>
      <vt:lpstr>Contoh: class, object, attributtes, dan behavior </vt:lpstr>
      <vt:lpstr>Contoh: lanjutan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obyek</dc:title>
  <dc:creator>LENOVO</dc:creator>
  <cp:lastModifiedBy>LENOVO</cp:lastModifiedBy>
  <cp:revision>7</cp:revision>
  <dcterms:created xsi:type="dcterms:W3CDTF">2021-08-09T09:57:00Z</dcterms:created>
  <dcterms:modified xsi:type="dcterms:W3CDTF">2022-09-19T01:59:55Z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5D5132C6499749C59016A2E5EA94FAAC</vt:lpwstr>
  </property>
  <property fmtid="{D5CDD505-2E9C-101B-9397-08002B2CF9AE}" pid="3" name="KSOProductBuildVer">
    <vt:lpwstr>1033-11.2.0.11306</vt:lpwstr>
  </property>
</Properties>
</file>