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8" r:id="rId1"/>
  </p:sldMasterIdLst>
  <p:notesMasterIdLst>
    <p:notesMasterId r:id="rId32"/>
  </p:notesMasterIdLst>
  <p:sldIdLst>
    <p:sldId id="260"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66" d="100"/>
          <a:sy n="66" d="100"/>
        </p:scale>
        <p:origin x="1253"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AEFE0-7DC5-48A1-AE6F-7FD71B7D442A}"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E64D1-3AEB-4AE0-80F3-64275F5D6037}" type="slidenum">
              <a:rPr lang="en-US" smtClean="0"/>
              <a:t>‹#›</a:t>
            </a:fld>
            <a:endParaRPr lang="en-US"/>
          </a:p>
        </p:txBody>
      </p:sp>
    </p:spTree>
    <p:extLst>
      <p:ext uri="{BB962C8B-B14F-4D97-AF65-F5344CB8AC3E}">
        <p14:creationId xmlns:p14="http://schemas.microsoft.com/office/powerpoint/2010/main" val="2946570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51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46C117F-5CCF-4837-BE5F-2B92066CAFAF}" type="datetimeFigureOut">
              <a:rPr lang="en-US" smtClean="0"/>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2444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0149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69133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6143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76746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599519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8819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62356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76917" y="2017713"/>
            <a:ext cx="10363200" cy="4114800"/>
          </a:xfrm>
        </p:spPr>
        <p:txBody>
          <a:bodyPr/>
          <a:lstStyle/>
          <a:p>
            <a:pPr lvl="0"/>
            <a:endParaRPr lang="en-US" noProof="0" smtClean="0"/>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r>
              <a:rPr lang="en-US"/>
              <a:t>Jim Michael Widi, S.Kom</a:t>
            </a:r>
          </a:p>
        </p:txBody>
      </p:sp>
      <p:sp>
        <p:nvSpPr>
          <p:cNvPr id="6" name="Rectangle 13"/>
          <p:cNvSpPr>
            <a:spLocks noGrp="1" noChangeArrowheads="1"/>
          </p:cNvSpPr>
          <p:nvPr>
            <p:ph type="sldNum" sz="quarter" idx="12"/>
          </p:nvPr>
        </p:nvSpPr>
        <p:spPr/>
        <p:txBody>
          <a:bodyPr/>
          <a:lstStyle>
            <a:lvl1pPr>
              <a:defRPr/>
            </a:lvl1pPr>
          </a:lstStyle>
          <a:p>
            <a:pPr>
              <a:defRPr/>
            </a:pPr>
            <a:fld id="{52A8601A-BDD4-4EDB-8750-A8D1A74EE197}" type="slidenum">
              <a:rPr lang="en-US"/>
              <a:pPr>
                <a:defRPr/>
              </a:pPr>
              <a:t>‹#›</a:t>
            </a:fld>
            <a:endParaRPr lang="en-US"/>
          </a:p>
        </p:txBody>
      </p:sp>
    </p:spTree>
    <p:extLst>
      <p:ext uri="{BB962C8B-B14F-4D97-AF65-F5344CB8AC3E}">
        <p14:creationId xmlns:p14="http://schemas.microsoft.com/office/powerpoint/2010/main" val="27200625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24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98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271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496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620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4/6/2022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948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635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687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D6E9DEC-419B-4CC5-A080-3B06BD5A8291}" type="datetimeFigureOut">
              <a:rPr lang="en-US" smtClean="0"/>
              <a:t>4/6/2022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0105100"/>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fif"/><Relationship Id="rId5" Type="http://schemas.openxmlformats.org/officeDocument/2006/relationships/image" Target="../media/image4.jp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13110" y="4597549"/>
            <a:ext cx="11115121" cy="2189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197331" y="1606819"/>
            <a:ext cx="1354240" cy="18206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8854" y="1477208"/>
            <a:ext cx="2450068" cy="2153091"/>
          </a:xfrm>
          <a:prstGeom prst="rect">
            <a:avLst/>
          </a:prstGeom>
        </p:spPr>
      </p:pic>
      <p:sp>
        <p:nvSpPr>
          <p:cNvPr id="6" name="Title 1"/>
          <p:cNvSpPr txBox="1">
            <a:spLocks/>
          </p:cNvSpPr>
          <p:nvPr/>
        </p:nvSpPr>
        <p:spPr>
          <a:xfrm>
            <a:off x="633051" y="600420"/>
            <a:ext cx="10535871" cy="885424"/>
          </a:xfrm>
          <a:prstGeom prst="rect">
            <a:avLst/>
          </a:prstGeom>
          <a:effectLst/>
        </p:spPr>
        <p:txBody>
          <a:bodyPr vert="horz" lIns="91440" tIns="45720" rIns="91440" bIns="45720" rtlCol="0" anchor="b">
            <a:normAutofit fontScale="775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rPr>
              <a:t>KOMUNIKASI DATA &amp; JARINGAN KOMPUTER</a:t>
            </a:r>
            <a:endParaRPr lang="en-US" b="1" dirty="0">
              <a:solidFill>
                <a:schemeClr val="bg1"/>
              </a:solidFill>
            </a:endParaRPr>
          </a:p>
        </p:txBody>
      </p:sp>
      <p:sp>
        <p:nvSpPr>
          <p:cNvPr id="7" name="Subtitle 2"/>
          <p:cNvSpPr txBox="1">
            <a:spLocks/>
          </p:cNvSpPr>
          <p:nvPr/>
        </p:nvSpPr>
        <p:spPr>
          <a:xfrm>
            <a:off x="851992" y="4667337"/>
            <a:ext cx="3797636" cy="45767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b="1" dirty="0" err="1" smtClean="0">
                <a:ln w="9525">
                  <a:solidFill>
                    <a:schemeClr val="bg1"/>
                  </a:solidFill>
                  <a:prstDash val="solid"/>
                </a:ln>
                <a:effectLst>
                  <a:outerShdw blurRad="12700" dist="38100" dir="2700000" algn="tl" rotWithShape="0">
                    <a:schemeClr val="bg1">
                      <a:lumMod val="50000"/>
                    </a:schemeClr>
                  </a:outerShdw>
                </a:effectLst>
              </a:rPr>
              <a:t>Pertemuan</a:t>
            </a:r>
            <a:r>
              <a:rPr lang="en-US" b="1" dirty="0" smtClean="0">
                <a:ln w="9525">
                  <a:solidFill>
                    <a:schemeClr val="bg1"/>
                  </a:solidFill>
                  <a:prstDash val="solid"/>
                </a:ln>
                <a:effectLst>
                  <a:outerShdw blurRad="12700" dist="38100" dir="2700000" algn="tl" rotWithShape="0">
                    <a:schemeClr val="bg1">
                      <a:lumMod val="50000"/>
                    </a:schemeClr>
                  </a:outerShdw>
                </a:effectLst>
              </a:rPr>
              <a:t> </a:t>
            </a:r>
            <a:r>
              <a:rPr lang="en-US" b="1" dirty="0" smtClean="0">
                <a:ln w="9525">
                  <a:solidFill>
                    <a:schemeClr val="bg1"/>
                  </a:solidFill>
                  <a:prstDash val="solid"/>
                </a:ln>
                <a:effectLst>
                  <a:outerShdw blurRad="12700" dist="38100" dir="2700000" algn="tl" rotWithShape="0">
                    <a:schemeClr val="bg1">
                      <a:lumMod val="50000"/>
                    </a:schemeClr>
                  </a:outerShdw>
                </a:effectLst>
              </a:rPr>
              <a:t>13:</a:t>
            </a:r>
            <a:endParaRPr lang="en-US" b="1" dirty="0">
              <a:ln w="9525">
                <a:solidFill>
                  <a:schemeClr val="bg1"/>
                </a:solidFill>
                <a:prstDash val="solid"/>
              </a:ln>
              <a:effectLst>
                <a:outerShdw blurRad="12700" dist="38100" dir="2700000" algn="tl" rotWithShape="0">
                  <a:schemeClr val="bg1">
                    <a:lumMod val="50000"/>
                  </a:schemeClr>
                </a:outerShdw>
              </a:effectLst>
            </a:endParaRPr>
          </a:p>
        </p:txBody>
      </p:sp>
      <p:pic>
        <p:nvPicPr>
          <p:cNvPr id="1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3110" y="1596763"/>
            <a:ext cx="5630746" cy="27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2" descr="data:image/jpeg;base64,/9j/4AAQSkZJRgABAQAAAQABAAD/2wCEAAkGBwgHBgkIBwgKCgkLDRYPDQwMDRsUFRAWIB0iIiAdHx8kKDQsJCYxJx8fLT0tMTU3Ojo6Iys/RD84QzQ5OjcBCgoKDQwNGg8PGjclHyU3Nzc3Nzc3Nzc3Nzc3Nzc3Nzc3Nzc3Nzc3Nzc3Nzc3Nzc3Nzc3Nzc3Nzc3Nzc3Nzc3N//AABEIAHcAdwMBEQACEQEDEQH/xAAbAAEBAAIDAQAAAAAAAAAAAAAEBgADAQIFB//EAEEQAAIABAIHBAYGCAcAAAAAAAECAAMEEQUSBiExQVFxkSIyUmETgZLB0eEUFSMzQqEWQ2JygrGy8AclNFSiwvH/xAAaAQEBAAMBAQAAAAAAAAAAAAAABQEDBAIG/8QAMxEAAgIAAgUKBQUBAAAAAAAAAAECAwQRBRIhMaETFBUyQVFSYXHRIiMzgeFCYrHB8JH/2gAMAwEAAhEDEQA/APsUAOOyAAjdADjsMABG0QA5u6YAEu0c4AY3dPKABr3hzgBj908oAGnfXnADH7jcoAGnfXmIAXM+7blAA4AdeAAwA4kWgAI2iAGk9kwAIbRADT3TygAS94c4Aa57J5QAJe8vOAGvrQjygAad9ecAMc9huUADTvrzEANvAAbeUAOJFoACAb7IAyuxSmpTkZiz+Fd3ONFmIhXse848RjqaNknmzyvrkX1SOr/KOd43uRwPTHdDibDpA1v9OPb+UY57+0x0w/Bx/Bq+ubfqB7fyhz1+EdMPwcfwbjpAxBH0ce38oc9/aOmH4OP4NIxkgg+gHtfKHPX4R0w/Bx/BtOkBIINONf7fyhz1+EdMPwcfwdJeMqGGaQbeT/KMrG98T0tML9UOJ61NiFPVy2EtrOBrVtRjqruhZ1SjRi6r+o9vccIO2ureI2nSLf7tgOEADt5QA644wAGx4QBxjNb9Eoyyd9zlXy840Yi3k4ZnJjb3TVmt7JEuSSSbk7Yjt5vafKttvNmZoZgzNAHeVLmTjaVLZz+yLx6jGUuqj3Cqc9kVmIGG1xF/or/lGzkLfCb+Y4nwmibJnSfvpTp+8seJQnHrI0zpsr68cjXmjwa8jM0MzB2lzWluHRsrKbgxmMnF5o9wnKElKO9FhRVX0uiWdsLKbjzi1VPXgpH1mGu5apTOEHbXVvjYbxlxAAbeUAOJHEQBL6RsQKdbeI/yifjn1URdLvqI8S8TyIYDc2G2BlLPYUGHYLLly/pGJEAAX9GTYD96KFOFSWtYWsNo6MY69/8Az3NlRj9NTj0dFJzgbD3Vj1LFwhsgjZZpOqv4ao5/wE/SWqv9zJt6/jGrns+45ulrfChMjSOTM7FXIyg/iXtDpG2ONi+ujfXpWEtlscuJzWYRT1kn6RhrKCdeUHst8DCzDQsWtWZvwFV0eUp3k6wZHKOpVlNiDuMTmmnkyHKLi2nvOLxg8lHo22alIte034RUwT+W/U+h0U/kteZ7zkejbXuMdhUB2PCAHXHEdYADY8IA8bTA2mUuvc/uidjv0kTS++H3J3NE/MjHv6M0KuWrp4GVDaXfjvMd+Dqz+ZIr6Mwyfzp9m4HjOKvXzzLlEiQpsqj8R4xpxF7slqrcc+Nxbvlqx6v8miqw2spKcT58rKhNtouOceJ0WQjrNbDTbg7qoa8lsB5o05nMZmhmBuF4lMw+eCCTKY/aJxHHnG+i91S8jqwmKlRPy7UexpFSS6ilTEaax1AsR+JePqjrxdalHlIlLSNEbK1dD/L8E1mibmQyp0TP+X1Gv9Yf6RFTA9R+p9Bon6T9fY9RAQ63G/hHaVBlxxHWAA5TwPSAG3BGoiAJDSwlWpeT+6JuP3xIml98PueBnieR8iuxRvq3RqXJTss6rL9ZFz74rXPksPkj6DEPkMGoryXueBgJR8YpRNtlzb+Njb87RwYbLlVmSsCk8RHMssaWQ2GVAqHCyyneO47vztFa5Rdb1j6DFKDpkp7j58HNohHyhmeAMzQGRW6LzBWYVPpJvaVCV/hYfG8VMHLXqcX2F7RsuUodcuwk3BluyNtUlT6omSWTaIUo6smio0TN6Rzwne4RUwPUfqXtFfSfr7FI5GRrHcY7SoDANthgBt14jrAA8p8J6QBPacN9rR2O5/dE3H74kXS2+P3JjPbbE9MkLeWGmNzhFMy930qk+yYp41fKTLmk1nRF+ZIy5rSnWYjZWUgg8DExNp5ohpuMlJdhbyZsjSPBmlswSaO8PA42HlFdSjiasj6KMoY2jJ7yNrKadRVDSKlCjjoRxHlEqyEq3lIgW1TqlqyMSkqnpzUpTzGkA2zgXEZVc3HWy2GVRZKGuo7DRnvsMeMzUVWgwJFY34boB+cUdH7pfYs6JWyb9CbrXBragjYZr26mOC1/GyVd9SXqyr0Ma+GVOv8AWn+kRSwPUZa0V9F+v9I9hAc63B2x3FQZmHEQALKeB6QAwsvEdYAitNLq9HcEan90TMfviRdLb4fcms0TsyOW9OBjminolN5yJl27HXZ11dYrx+fh8u0+gglisJq9v9kQbqSGFiNRB3RJ2rYyA01sYigr5+H1In0zWYbQdjDgY912yrlnE203TpnrQLGmxnCcakiTXLLSYfwTeP7Lf2YqQvqvWUi3XisPiY6ti2+f9HuSkk09OqSgqSUXUBsAjqSjFZLcd0VGMcluPnukdTTVGKzHognogACyCwZt5iLipxlZnDcfOY6dc7m4bikwtfqTRqZUTuzNdTMIPE6lH8o76lyFGcipRHmuF1pb95EZr6ydZiS3ntID8yw0L10Mw2P3/DyEVcB9Nl3RX036+xUuwKMLjZHcVAmU+E9IAZnXiOsACyt4T0gCZ/xAYelorcH/AOsTNIb4kXS2+P3JLNE0kFvocoo8DqK2bqVmZ/4VH/sVsGtSpyZe0cuToc2SEuVV4hOeZJkTZzOxYlEJ1mJurOyWaRGULLZNxTZocNLdkmKVdTYqRYiPDTTyZraaeT3nXNGDGR3DuVEvMzLsCXJ/KM5vces5P4Sp0b0bfOtZiaZJa9pJTbT5twHlFHDYR9eZVweAafKW9nYE0rxtcQnimpWvSyjfMPxtx5CNWLv13qR3I04/FK16kdyJ+8cROLjQUj6pqRv9Mf6RFfAfTfqXtF/Sfr7HuoCHU2O2O4pi8y+IdYAHlbwnpADM6kamHWAIfTyWypRTCCAC636H3RN0gtkWSNKrZFkjm4bYmEbLM+iycUwfC8KkUVRVSn9HLCvLXt3O/UPOLStqqrUZM+ijdRTWoSYCp04pZVlo6KY6je7BB6gLxpekILqo0S0nBbIRN311o5jKgV6Iky1vt1sRyYfGPSxGHuXxHrnOEvXx7/M4GEaKkZhPk5eH0s/GHIYXv4mObYHv4nZcT0YwYXoxKeYNQ9CpdvaPxhyuGp6p65fB0dTLPy2snsb0nqsTUyZY9BTHaim5b94+7+ccd+LnZsWxE/EY6y5ZLYjw80cpwmZowC70GlsMLZyNTTyQbbgAPdFnALKrPzL2jFlS35lU7KUYAi9uMdpSCZW8J6QAzOviHWAB5G8J6QBo0iw1MWwyZTK6rNBzyyTsYf3aNOIq5WDic+JoV1bifKp8qbTznkT5bS5iGzIwsRECScXkz5mUZQerJZM1hrR52HkzPGcwZmhmZMzRgGZ4zmDM8MwZmhmBFBST8QqkpqVC8xuijifKPdcJWS1Y7z3VVK2WpA+r4bRysPw2VSSmBEtLX8R3nrH0FcFXFRR9RVWqoKC7DuisHUlSBfhHs2Cs6+IdYAHkbwnpADC6eIdYAGEbwnpAGvFMJw7FABWSZbsNjg2YciI1WUws2SRptw9dqymiebQfD2PZm1ijhmB90cr0fV2NnG9GU9jZ3OgmGf7yq9tfhGOjq+98PYx0XV3vh7Gr9BqHfPrB61+EOjq+98PYz0XV3vh7G06CYZrtWVXtL8IdHV974exjourvfD2NY0Gobj7es/4/CHR1fe/99jPRdXe+HsbDoJhltVZVE7u0vwh0dX3vh7GOi6u98PY4k6EYargzHq3G8FgB+Qj0tH1Le2eloylb2yhoMOocOkNKopMuWCNdtZbmdpjqrqhWsoo7a6YVLKCyNiqwZdR2jdGw2CHZSjAML24wAXI3hPSAGZ08S9YAHkfwt0gBZdLamHWACBG1dlukALLpY9pesAFCMDfK3SAFF1sRmHWAChWuDlbbwgBTOhU2YbOMAFVWDC6n1iAEu6lSAwJtxgAyqwYEqwF+EAJd1KEBgTbjAB0Vg4JVrX22gBWdPEvWABQA4wAEQA47DAARtEAOPdMABXaOcAObunlAAk7w5wAx+6eUADTvDnADH7jcoAGnfXmIAY/3bcjAAY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32843" t="26329" r="32702" b="27250"/>
          <a:stretch/>
        </p:blipFill>
        <p:spPr>
          <a:xfrm>
            <a:off x="5616215" y="5929056"/>
            <a:ext cx="529441" cy="39011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4431" y="5024586"/>
            <a:ext cx="529441" cy="531805"/>
          </a:xfrm>
          <a:prstGeom prst="rect">
            <a:avLst/>
          </a:prstGeom>
        </p:spPr>
      </p:pic>
      <p:sp>
        <p:nvSpPr>
          <p:cNvPr id="14" name="Subtitle 2"/>
          <p:cNvSpPr txBox="1">
            <a:spLocks/>
          </p:cNvSpPr>
          <p:nvPr/>
        </p:nvSpPr>
        <p:spPr>
          <a:xfrm>
            <a:off x="6224470" y="5864944"/>
            <a:ext cx="4988768" cy="563605"/>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50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3000" b="1" dirty="0" smtClean="0">
                <a:solidFill>
                  <a:schemeClr val="tx1"/>
                </a:solidFill>
              </a:rPr>
              <a:t>danang@stekom.ac.id</a:t>
            </a:r>
            <a:endParaRPr lang="en-US" sz="3000" b="1" dirty="0">
              <a:solidFill>
                <a:schemeClr val="tx1"/>
              </a:solidFill>
            </a:endParaRPr>
          </a:p>
        </p:txBody>
      </p:sp>
      <p:sp>
        <p:nvSpPr>
          <p:cNvPr id="15" name="Subtitle 2"/>
          <p:cNvSpPr txBox="1">
            <a:spLocks/>
          </p:cNvSpPr>
          <p:nvPr/>
        </p:nvSpPr>
        <p:spPr>
          <a:xfrm>
            <a:off x="6180154" y="4956626"/>
            <a:ext cx="4988768" cy="563605"/>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50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3200" b="1" dirty="0" smtClean="0">
                <a:solidFill>
                  <a:schemeClr val="tx1"/>
                </a:solidFill>
              </a:rPr>
              <a:t>085 885 852 706</a:t>
            </a:r>
            <a:endParaRPr lang="en-US" sz="3200" b="1" dirty="0">
              <a:solidFill>
                <a:schemeClr val="tx1"/>
              </a:solidFill>
            </a:endParaRPr>
          </a:p>
        </p:txBody>
      </p:sp>
      <p:sp>
        <p:nvSpPr>
          <p:cNvPr id="16" name="Rounded Rectangle 15"/>
          <p:cNvSpPr/>
          <p:nvPr/>
        </p:nvSpPr>
        <p:spPr>
          <a:xfrm>
            <a:off x="7114554" y="3508682"/>
            <a:ext cx="3980129" cy="7754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Subtitle 2"/>
          <p:cNvSpPr txBox="1">
            <a:spLocks/>
          </p:cNvSpPr>
          <p:nvPr/>
        </p:nvSpPr>
        <p:spPr>
          <a:xfrm>
            <a:off x="7197332" y="3565172"/>
            <a:ext cx="3128578" cy="31625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50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800" b="1" dirty="0" err="1" smtClean="0">
                <a:solidFill>
                  <a:schemeClr val="accent2">
                    <a:lumMod val="50000"/>
                  </a:schemeClr>
                </a:solidFill>
              </a:rPr>
              <a:t>Oleh</a:t>
            </a:r>
            <a:r>
              <a:rPr lang="en-US" sz="1800" b="1" dirty="0" smtClean="0">
                <a:solidFill>
                  <a:schemeClr val="accent2">
                    <a:lumMod val="50000"/>
                  </a:schemeClr>
                </a:solidFill>
              </a:rPr>
              <a:t>: </a:t>
            </a:r>
            <a:r>
              <a:rPr lang="en-US" sz="1800" b="1" dirty="0" err="1" smtClean="0">
                <a:solidFill>
                  <a:schemeClr val="accent2">
                    <a:lumMod val="50000"/>
                  </a:schemeClr>
                </a:solidFill>
              </a:rPr>
              <a:t>Danang</a:t>
            </a:r>
            <a:r>
              <a:rPr lang="en-US" sz="1800" b="1" dirty="0" smtClean="0">
                <a:solidFill>
                  <a:schemeClr val="accent2">
                    <a:lumMod val="50000"/>
                  </a:schemeClr>
                </a:solidFill>
              </a:rPr>
              <a:t>, </a:t>
            </a:r>
            <a:r>
              <a:rPr lang="en-US" sz="1800" b="1" dirty="0" err="1" smtClean="0">
                <a:solidFill>
                  <a:schemeClr val="accent2">
                    <a:lumMod val="50000"/>
                  </a:schemeClr>
                </a:solidFill>
              </a:rPr>
              <a:t>S.Kom</a:t>
            </a:r>
            <a:r>
              <a:rPr lang="en-US" sz="1800" b="1" dirty="0" smtClean="0">
                <a:solidFill>
                  <a:schemeClr val="accent2">
                    <a:lumMod val="50000"/>
                  </a:schemeClr>
                </a:solidFill>
              </a:rPr>
              <a:t>., M.T</a:t>
            </a:r>
            <a:endParaRPr lang="en-US" sz="1800" b="1" dirty="0">
              <a:solidFill>
                <a:schemeClr val="accent2">
                  <a:lumMod val="50000"/>
                </a:schemeClr>
              </a:solidFill>
            </a:endParaRPr>
          </a:p>
        </p:txBody>
      </p:sp>
      <p:sp>
        <p:nvSpPr>
          <p:cNvPr id="19" name="Subtitle 2"/>
          <p:cNvSpPr txBox="1">
            <a:spLocks/>
          </p:cNvSpPr>
          <p:nvPr/>
        </p:nvSpPr>
        <p:spPr>
          <a:xfrm>
            <a:off x="7197332" y="3955354"/>
            <a:ext cx="4382675" cy="409939"/>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b="1" u="sng" dirty="0" smtClean="0">
                <a:solidFill>
                  <a:srgbClr val="00B0F0"/>
                </a:solidFill>
              </a:rPr>
              <a:t>UNIVERSITAS SAINS DAN TEKNOLOGI KOMPUTER</a:t>
            </a:r>
            <a:endParaRPr lang="en-US" b="1" u="sng" dirty="0">
              <a:solidFill>
                <a:srgbClr val="00B0F0"/>
              </a:solidFill>
            </a:endParaRPr>
          </a:p>
        </p:txBody>
      </p:sp>
      <p:sp>
        <p:nvSpPr>
          <p:cNvPr id="17" name="Title 1"/>
          <p:cNvSpPr txBox="1">
            <a:spLocks/>
          </p:cNvSpPr>
          <p:nvPr/>
        </p:nvSpPr>
        <p:spPr>
          <a:xfrm>
            <a:off x="851992" y="5125014"/>
            <a:ext cx="4668853" cy="1460981"/>
          </a:xfrm>
          <a:prstGeom prst="rect">
            <a:avLst/>
          </a:prstGeom>
          <a:effectLst/>
        </p:spPr>
        <p:txBody>
          <a:bodyPr vert="horz" lIns="91440" tIns="45720" rIns="91440" bIns="45720" rtlCol="0" anchor="b">
            <a:normAutofit fontScale="77500" lnSpcReduction="200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Instal</a:t>
            </a:r>
            <a:r>
              <a:rPr lang="en-US"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Active Directory </a:t>
            </a:r>
            <a:r>
              <a:rPr lang="en-US" b="1" cap="none"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dan</a:t>
            </a:r>
            <a:r>
              <a:rPr lang="en-US"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b="1" cap="none" dirty="0"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Manajemen</a:t>
            </a:r>
            <a:r>
              <a:rPr lang="en-US"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User</a:t>
            </a:r>
            <a:endPar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0" name="Subtitle 2"/>
          <p:cNvSpPr txBox="1">
            <a:spLocks/>
          </p:cNvSpPr>
          <p:nvPr/>
        </p:nvSpPr>
        <p:spPr>
          <a:xfrm>
            <a:off x="658809" y="478570"/>
            <a:ext cx="3797636" cy="45767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b="1" dirty="0" err="1" smtClean="0"/>
              <a:t>Matakuliah</a:t>
            </a:r>
            <a:r>
              <a:rPr lang="en-US" b="1" dirty="0" smtClean="0"/>
              <a:t>:</a:t>
            </a:r>
            <a:endParaRPr lang="en-US" b="1" dirty="0"/>
          </a:p>
        </p:txBody>
      </p:sp>
    </p:spTree>
    <p:extLst>
      <p:ext uri="{BB962C8B-B14F-4D97-AF65-F5344CB8AC3E}">
        <p14:creationId xmlns:p14="http://schemas.microsoft.com/office/powerpoint/2010/main" val="2682106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5880" y="314577"/>
            <a:ext cx="8534400" cy="1507067"/>
          </a:xfrm>
        </p:spPr>
        <p:txBody>
          <a:bodyPr/>
          <a:lstStyle/>
          <a:p>
            <a:pPr eaLnBrk="1" hangingPunct="1"/>
            <a:r>
              <a:rPr lang="en-US" dirty="0" err="1" smtClean="0"/>
              <a:t>Perangkat</a:t>
            </a:r>
            <a:r>
              <a:rPr lang="en-US" dirty="0" smtClean="0"/>
              <a:t> </a:t>
            </a:r>
            <a:r>
              <a:rPr lang="en-US" dirty="0" err="1" smtClean="0"/>
              <a:t>Keras</a:t>
            </a:r>
            <a:r>
              <a:rPr lang="en-US" dirty="0" smtClean="0"/>
              <a:t> </a:t>
            </a:r>
            <a:r>
              <a:rPr lang="en-US" dirty="0" err="1" smtClean="0"/>
              <a:t>Jaringan</a:t>
            </a:r>
            <a:endParaRPr lang="en-US" dirty="0" smtClean="0"/>
          </a:p>
        </p:txBody>
      </p:sp>
      <p:sp>
        <p:nvSpPr>
          <p:cNvPr id="30723" name="Rectangle 3"/>
          <p:cNvSpPr>
            <a:spLocks noGrp="1" noChangeArrowheads="1"/>
          </p:cNvSpPr>
          <p:nvPr>
            <p:ph idx="1"/>
          </p:nvPr>
        </p:nvSpPr>
        <p:spPr>
          <a:xfrm>
            <a:off x="825880" y="1600200"/>
            <a:ext cx="8534400" cy="3615267"/>
          </a:xfrm>
        </p:spPr>
        <p:txBody>
          <a:bodyPr>
            <a:normAutofit fontScale="92500" lnSpcReduction="20000"/>
          </a:bodyPr>
          <a:lstStyle/>
          <a:p>
            <a:pPr eaLnBrk="1" hangingPunct="1">
              <a:lnSpc>
                <a:spcPct val="80000"/>
              </a:lnSpc>
            </a:pPr>
            <a:r>
              <a:rPr lang="en-US" sz="2400" dirty="0" smtClean="0"/>
              <a:t>Multi I/O</a:t>
            </a:r>
          </a:p>
          <a:p>
            <a:pPr eaLnBrk="1" hangingPunct="1">
              <a:lnSpc>
                <a:spcPct val="80000"/>
              </a:lnSpc>
            </a:pPr>
            <a:r>
              <a:rPr lang="en-US" sz="2400" dirty="0" smtClean="0"/>
              <a:t>NIC (Network Interface Card)</a:t>
            </a:r>
          </a:p>
          <a:p>
            <a:pPr eaLnBrk="1" hangingPunct="1">
              <a:lnSpc>
                <a:spcPct val="80000"/>
              </a:lnSpc>
            </a:pPr>
            <a:r>
              <a:rPr lang="en-US" sz="2400" dirty="0" smtClean="0"/>
              <a:t>Router</a:t>
            </a:r>
          </a:p>
          <a:p>
            <a:pPr eaLnBrk="1" hangingPunct="1">
              <a:lnSpc>
                <a:spcPct val="80000"/>
              </a:lnSpc>
            </a:pPr>
            <a:r>
              <a:rPr lang="en-US" sz="2400" dirty="0" smtClean="0"/>
              <a:t>Bridge</a:t>
            </a:r>
          </a:p>
          <a:p>
            <a:pPr eaLnBrk="1" hangingPunct="1">
              <a:lnSpc>
                <a:spcPct val="80000"/>
              </a:lnSpc>
            </a:pPr>
            <a:r>
              <a:rPr lang="en-US" sz="2400" dirty="0" smtClean="0"/>
              <a:t>Gateway</a:t>
            </a:r>
          </a:p>
          <a:p>
            <a:pPr eaLnBrk="1" hangingPunct="1">
              <a:lnSpc>
                <a:spcPct val="80000"/>
              </a:lnSpc>
            </a:pPr>
            <a:r>
              <a:rPr lang="en-US" sz="2400" dirty="0" smtClean="0"/>
              <a:t>Repeater</a:t>
            </a:r>
          </a:p>
          <a:p>
            <a:pPr eaLnBrk="1" hangingPunct="1">
              <a:lnSpc>
                <a:spcPct val="80000"/>
              </a:lnSpc>
            </a:pPr>
            <a:r>
              <a:rPr lang="en-US" sz="2400" dirty="0" smtClean="0"/>
              <a:t>Modem</a:t>
            </a:r>
          </a:p>
          <a:p>
            <a:pPr eaLnBrk="1" hangingPunct="1">
              <a:lnSpc>
                <a:spcPct val="80000"/>
              </a:lnSpc>
            </a:pPr>
            <a:r>
              <a:rPr lang="en-US" sz="2400" dirty="0" smtClean="0"/>
              <a:t>Media (</a:t>
            </a:r>
            <a:r>
              <a:rPr lang="en-US" sz="2400" dirty="0" err="1" smtClean="0"/>
              <a:t>kabel</a:t>
            </a:r>
            <a:r>
              <a:rPr lang="en-US" sz="2400" dirty="0" smtClean="0"/>
              <a:t>, </a:t>
            </a:r>
            <a:r>
              <a:rPr lang="en-US" sz="2400" dirty="0" err="1" smtClean="0"/>
              <a:t>Gelombang</a:t>
            </a:r>
            <a:r>
              <a:rPr lang="en-US" sz="2400" dirty="0" smtClean="0"/>
              <a:t> Radio)</a:t>
            </a:r>
          </a:p>
          <a:p>
            <a:pPr eaLnBrk="1" hangingPunct="1">
              <a:lnSpc>
                <a:spcPct val="80000"/>
              </a:lnSpc>
            </a:pPr>
            <a:r>
              <a:rPr lang="en-US" sz="2400" dirty="0" smtClean="0"/>
              <a:t>HUB</a:t>
            </a:r>
          </a:p>
          <a:p>
            <a:pPr eaLnBrk="1" hangingPunct="1">
              <a:lnSpc>
                <a:spcPct val="80000"/>
              </a:lnSpc>
            </a:pPr>
            <a:r>
              <a:rPr lang="en-US" sz="2400" dirty="0" err="1" smtClean="0"/>
              <a:t>Swicth</a:t>
            </a:r>
            <a:r>
              <a:rPr lang="en-US" sz="2400" dirty="0" smtClean="0"/>
              <a:t> Hub</a:t>
            </a:r>
          </a:p>
        </p:txBody>
      </p:sp>
      <p:sp>
        <p:nvSpPr>
          <p:cNvPr id="307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14CECE22-946B-4CA9-A384-E20CB9A3D8F5}" type="slidenum">
              <a:rPr lang="en-US" sz="1000" smtClean="0">
                <a:latin typeface="Tahoma" panose="020B0604030504040204" pitchFamily="34" charset="0"/>
              </a:rPr>
              <a:pPr algn="r">
                <a:spcBef>
                  <a:spcPct val="0"/>
                </a:spcBef>
                <a:buClrTx/>
                <a:buSzTx/>
                <a:buFontTx/>
                <a:buNone/>
              </a:pPr>
              <a:t>10</a:t>
            </a:fld>
            <a:endParaRPr lang="en-US" sz="1000" smtClean="0">
              <a:latin typeface="Tahoma" panose="020B0604030504040204" pitchFamily="34" charset="0"/>
            </a:endParaRPr>
          </a:p>
        </p:txBody>
      </p:sp>
    </p:spTree>
    <p:extLst>
      <p:ext uri="{BB962C8B-B14F-4D97-AF65-F5344CB8AC3E}">
        <p14:creationId xmlns:p14="http://schemas.microsoft.com/office/powerpoint/2010/main" val="2349916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13000" y="211546"/>
            <a:ext cx="8534400" cy="1507067"/>
          </a:xfrm>
        </p:spPr>
        <p:txBody>
          <a:bodyPr/>
          <a:lstStyle/>
          <a:p>
            <a:pPr eaLnBrk="1" hangingPunct="1"/>
            <a:r>
              <a:rPr lang="en-US" sz="3600" dirty="0" err="1" smtClean="0"/>
              <a:t>Klasifikasi</a:t>
            </a:r>
            <a:r>
              <a:rPr lang="en-US" sz="3600" dirty="0" smtClean="0"/>
              <a:t> </a:t>
            </a:r>
            <a:r>
              <a:rPr lang="en-US" sz="3600" dirty="0" err="1" smtClean="0"/>
              <a:t>Jaringan</a:t>
            </a:r>
            <a:r>
              <a:rPr lang="en-US" sz="3600" dirty="0" smtClean="0"/>
              <a:t> </a:t>
            </a:r>
            <a:r>
              <a:rPr lang="en-US" sz="3600" dirty="0" err="1" smtClean="0"/>
              <a:t>Komputer</a:t>
            </a:r>
            <a:r>
              <a:rPr lang="en-US" sz="3600" dirty="0" smtClean="0"/>
              <a:t/>
            </a:r>
            <a:br>
              <a:rPr lang="en-US" sz="3600" dirty="0" smtClean="0"/>
            </a:br>
            <a:r>
              <a:rPr lang="en-US" sz="3600" dirty="0" err="1" smtClean="0"/>
              <a:t>Berdasarkan</a:t>
            </a:r>
            <a:r>
              <a:rPr lang="en-US" sz="3600" dirty="0" smtClean="0"/>
              <a:t> </a:t>
            </a:r>
            <a:r>
              <a:rPr lang="en-US" sz="3600" dirty="0" err="1" smtClean="0"/>
              <a:t>Metode</a:t>
            </a:r>
            <a:r>
              <a:rPr lang="en-US" sz="3600" dirty="0" smtClean="0"/>
              <a:t> </a:t>
            </a:r>
            <a:r>
              <a:rPr lang="en-US" sz="3600" dirty="0" err="1" smtClean="0"/>
              <a:t>Transmisi</a:t>
            </a:r>
            <a:endParaRPr lang="en-US" sz="3600" dirty="0" smtClean="0"/>
          </a:p>
        </p:txBody>
      </p:sp>
      <p:sp>
        <p:nvSpPr>
          <p:cNvPr id="31747" name="Rectangle 3"/>
          <p:cNvSpPr>
            <a:spLocks noGrp="1" noChangeArrowheads="1"/>
          </p:cNvSpPr>
          <p:nvPr>
            <p:ph idx="1"/>
          </p:nvPr>
        </p:nvSpPr>
        <p:spPr>
          <a:xfrm>
            <a:off x="956257" y="1931830"/>
            <a:ext cx="8534400" cy="2034385"/>
          </a:xfrm>
        </p:spPr>
        <p:txBody>
          <a:bodyPr/>
          <a:lstStyle/>
          <a:p>
            <a:pPr eaLnBrk="1" hangingPunct="1"/>
            <a:r>
              <a:rPr lang="en-US" dirty="0" smtClean="0"/>
              <a:t>Broadcast</a:t>
            </a:r>
          </a:p>
          <a:p>
            <a:pPr eaLnBrk="1" hangingPunct="1"/>
            <a:r>
              <a:rPr lang="en-US" dirty="0" smtClean="0"/>
              <a:t>Point to Point</a:t>
            </a:r>
          </a:p>
        </p:txBody>
      </p:sp>
      <p:sp>
        <p:nvSpPr>
          <p:cNvPr id="317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DAEBEA78-9D98-4846-82C6-014B80463B4F}" type="slidenum">
              <a:rPr lang="en-US" sz="1000" smtClean="0">
                <a:latin typeface="Tahoma" panose="020B0604030504040204" pitchFamily="34" charset="0"/>
              </a:rPr>
              <a:pPr algn="r">
                <a:spcBef>
                  <a:spcPct val="0"/>
                </a:spcBef>
                <a:buClrTx/>
                <a:buSzTx/>
                <a:buFontTx/>
                <a:buNone/>
              </a:pPr>
              <a:t>11</a:t>
            </a:fld>
            <a:endParaRPr lang="en-US" sz="1000" smtClean="0">
              <a:latin typeface="Tahoma" panose="020B0604030504040204" pitchFamily="34" charset="0"/>
            </a:endParaRPr>
          </a:p>
        </p:txBody>
      </p:sp>
      <p:sp>
        <p:nvSpPr>
          <p:cNvPr id="31749" name="Text Box 4"/>
          <p:cNvSpPr txBox="1">
            <a:spLocks noChangeArrowheads="1"/>
          </p:cNvSpPr>
          <p:nvPr/>
        </p:nvSpPr>
        <p:spPr bwMode="auto">
          <a:xfrm>
            <a:off x="8763000" y="55626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Next</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3755008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Broadcast</a:t>
            </a: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en-US" sz="2800" smtClean="0"/>
              <a:t>Jaringan broadcast memiliki saluran komunikasi tunggal yang dipakai bersama-sama oleh semua mesin yang ada pada jaringan tersebut. </a:t>
            </a:r>
          </a:p>
          <a:p>
            <a:pPr eaLnBrk="1" hangingPunct="1">
              <a:lnSpc>
                <a:spcPct val="90000"/>
              </a:lnSpc>
            </a:pPr>
            <a:r>
              <a:rPr lang="en-US" sz="2800" smtClean="0"/>
              <a:t>Pesan-pesan berukuran kecil, disebut paket, yang dikirimkan oleh suatu mesin akan diterima oleh mesin-mesin lainnya. </a:t>
            </a:r>
            <a:r>
              <a:rPr lang="en-US" sz="2800" i="1" smtClean="0"/>
              <a:t>Field </a:t>
            </a:r>
            <a:r>
              <a:rPr lang="en-US" sz="2800" smtClean="0"/>
              <a:t>alamat pada sebuah paket berisi keterangan tentang kepada siapa paket tersebut ditujukan.</a:t>
            </a:r>
          </a:p>
        </p:txBody>
      </p:sp>
      <p:sp>
        <p:nvSpPr>
          <p:cNvPr id="327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8FFA6277-F163-48D4-8584-173712C87CDD}" type="slidenum">
              <a:rPr lang="en-US" sz="1000" smtClean="0">
                <a:latin typeface="Tahoma" panose="020B0604030504040204" pitchFamily="34" charset="0"/>
              </a:rPr>
              <a:pPr algn="r">
                <a:spcBef>
                  <a:spcPct val="0"/>
                </a:spcBef>
                <a:buClrTx/>
                <a:buSzTx/>
                <a:buFontTx/>
                <a:buNone/>
              </a:pPr>
              <a:t>12</a:t>
            </a:fld>
            <a:endParaRPr lang="en-US" sz="1000" smtClean="0">
              <a:latin typeface="Tahoma" panose="020B0604030504040204" pitchFamily="34" charset="0"/>
            </a:endParaRPr>
          </a:p>
        </p:txBody>
      </p:sp>
      <p:sp>
        <p:nvSpPr>
          <p:cNvPr id="32773" name="Text Box 4"/>
          <p:cNvSpPr txBox="1">
            <a:spLocks noChangeArrowheads="1"/>
          </p:cNvSpPr>
          <p:nvPr/>
        </p:nvSpPr>
        <p:spPr bwMode="auto">
          <a:xfrm>
            <a:off x="8763000" y="60198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Back</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96685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Point to Point</a:t>
            </a:r>
          </a:p>
        </p:txBody>
      </p:sp>
      <p:sp>
        <p:nvSpPr>
          <p:cNvPr id="33795" name="Rectangle 3"/>
          <p:cNvSpPr>
            <a:spLocks noGrp="1" noChangeArrowheads="1"/>
          </p:cNvSpPr>
          <p:nvPr>
            <p:ph idx="1"/>
          </p:nvPr>
        </p:nvSpPr>
        <p:spPr>
          <a:xfrm>
            <a:off x="684212" y="540913"/>
            <a:ext cx="10378740" cy="4114800"/>
          </a:xfrm>
        </p:spPr>
        <p:txBody>
          <a:bodyPr>
            <a:normAutofit/>
          </a:bodyPr>
          <a:lstStyle/>
          <a:p>
            <a:pPr eaLnBrk="1" hangingPunct="1">
              <a:lnSpc>
                <a:spcPct val="90000"/>
              </a:lnSpc>
            </a:pPr>
            <a:r>
              <a:rPr lang="en-US" sz="2800" dirty="0" err="1" smtClean="0"/>
              <a:t>Terdiri</a:t>
            </a:r>
            <a:r>
              <a:rPr lang="en-US" sz="2800" dirty="0" smtClean="0"/>
              <a:t> </a:t>
            </a:r>
            <a:r>
              <a:rPr lang="en-US" sz="2800" dirty="0" err="1" smtClean="0"/>
              <a:t>dari</a:t>
            </a:r>
            <a:r>
              <a:rPr lang="en-US" sz="2800" dirty="0" smtClean="0"/>
              <a:t> </a:t>
            </a:r>
            <a:r>
              <a:rPr lang="en-US" sz="2800" dirty="0" err="1" smtClean="0"/>
              <a:t>beberapa</a:t>
            </a:r>
            <a:r>
              <a:rPr lang="en-US" sz="2800" dirty="0" smtClean="0"/>
              <a:t> </a:t>
            </a:r>
            <a:r>
              <a:rPr lang="en-US" sz="2800" dirty="0" err="1" smtClean="0"/>
              <a:t>koneksi</a:t>
            </a:r>
            <a:r>
              <a:rPr lang="en-US" sz="2800" dirty="0" smtClean="0"/>
              <a:t> </a:t>
            </a:r>
            <a:r>
              <a:rPr lang="en-US" sz="2800" dirty="0" err="1" smtClean="0"/>
              <a:t>pasangan</a:t>
            </a:r>
            <a:r>
              <a:rPr lang="en-US" sz="2800" dirty="0" smtClean="0"/>
              <a:t> </a:t>
            </a:r>
            <a:r>
              <a:rPr lang="en-US" sz="2800" dirty="0" err="1" smtClean="0"/>
              <a:t>individu</a:t>
            </a:r>
            <a:r>
              <a:rPr lang="en-US" sz="2800" dirty="0" smtClean="0"/>
              <a:t> </a:t>
            </a:r>
            <a:r>
              <a:rPr lang="en-US" sz="2800" dirty="0" err="1" smtClean="0"/>
              <a:t>dari</a:t>
            </a:r>
            <a:r>
              <a:rPr lang="en-US" sz="2800" dirty="0" smtClean="0"/>
              <a:t> </a:t>
            </a:r>
            <a:r>
              <a:rPr lang="en-US" sz="2800" dirty="0" err="1" smtClean="0"/>
              <a:t>mesin-mesin</a:t>
            </a:r>
            <a:r>
              <a:rPr lang="en-US" sz="2800" dirty="0" smtClean="0"/>
              <a:t>. </a:t>
            </a:r>
          </a:p>
          <a:p>
            <a:pPr eaLnBrk="1" hangingPunct="1">
              <a:lnSpc>
                <a:spcPct val="90000"/>
              </a:lnSpc>
            </a:pPr>
            <a:r>
              <a:rPr lang="en-US" sz="2800" dirty="0" err="1" smtClean="0"/>
              <a:t>Untuk</a:t>
            </a:r>
            <a:r>
              <a:rPr lang="en-US" sz="2800" dirty="0" smtClean="0"/>
              <a:t> </a:t>
            </a:r>
            <a:r>
              <a:rPr lang="en-US" sz="2800" dirty="0" err="1" smtClean="0"/>
              <a:t>pergi</a:t>
            </a:r>
            <a:r>
              <a:rPr lang="en-US" sz="2800" dirty="0" smtClean="0"/>
              <a:t> </a:t>
            </a:r>
            <a:r>
              <a:rPr lang="en-US" sz="2800" dirty="0" err="1" smtClean="0"/>
              <a:t>dari</a:t>
            </a:r>
            <a:r>
              <a:rPr lang="en-US" sz="2800" dirty="0" smtClean="0"/>
              <a:t> </a:t>
            </a:r>
            <a:r>
              <a:rPr lang="en-US" sz="2800" dirty="0" err="1" smtClean="0"/>
              <a:t>sumber</a:t>
            </a:r>
            <a:r>
              <a:rPr lang="en-US" sz="2800" dirty="0" smtClean="0"/>
              <a:t> </a:t>
            </a:r>
            <a:r>
              <a:rPr lang="en-US" sz="2800" dirty="0" err="1" smtClean="0"/>
              <a:t>ke</a:t>
            </a:r>
            <a:r>
              <a:rPr lang="en-US" sz="2800" dirty="0" smtClean="0"/>
              <a:t> </a:t>
            </a:r>
            <a:r>
              <a:rPr lang="en-US" sz="2800" dirty="0" err="1" smtClean="0"/>
              <a:t>tempat</a:t>
            </a:r>
            <a:r>
              <a:rPr lang="en-US" sz="2800" dirty="0" smtClean="0"/>
              <a:t> </a:t>
            </a:r>
            <a:r>
              <a:rPr lang="en-US" sz="2800" dirty="0" err="1" smtClean="0"/>
              <a:t>tujuan</a:t>
            </a:r>
            <a:r>
              <a:rPr lang="en-US" sz="2800" dirty="0" smtClean="0"/>
              <a:t>, </a:t>
            </a:r>
            <a:r>
              <a:rPr lang="en-US" sz="2800" dirty="0" err="1" smtClean="0"/>
              <a:t>sebuah</a:t>
            </a:r>
            <a:r>
              <a:rPr lang="en-US" sz="2800" dirty="0" smtClean="0"/>
              <a:t> </a:t>
            </a:r>
            <a:r>
              <a:rPr lang="en-US" sz="2800" dirty="0" err="1" smtClean="0"/>
              <a:t>paket</a:t>
            </a:r>
            <a:r>
              <a:rPr lang="en-US" sz="2800" dirty="0" smtClean="0"/>
              <a:t> </a:t>
            </a:r>
            <a:r>
              <a:rPr lang="en-US" sz="2800" dirty="0" err="1" smtClean="0"/>
              <a:t>pada</a:t>
            </a:r>
            <a:r>
              <a:rPr lang="en-US" sz="2800" dirty="0" smtClean="0"/>
              <a:t> </a:t>
            </a:r>
            <a:r>
              <a:rPr lang="en-US" sz="2800" dirty="0" err="1" smtClean="0"/>
              <a:t>jaringan</a:t>
            </a:r>
            <a:r>
              <a:rPr lang="en-US" sz="2800" dirty="0" smtClean="0"/>
              <a:t> </a:t>
            </a:r>
            <a:r>
              <a:rPr lang="en-US" sz="2800" dirty="0" err="1" smtClean="0"/>
              <a:t>jenis</a:t>
            </a:r>
            <a:r>
              <a:rPr lang="en-US" sz="2800" dirty="0" smtClean="0"/>
              <a:t> </a:t>
            </a:r>
            <a:r>
              <a:rPr lang="en-US" sz="2800" dirty="0" err="1" smtClean="0"/>
              <a:t>ini</a:t>
            </a:r>
            <a:r>
              <a:rPr lang="en-US" sz="2800" dirty="0" smtClean="0"/>
              <a:t> </a:t>
            </a:r>
            <a:r>
              <a:rPr lang="en-US" sz="2800" dirty="0" err="1" smtClean="0"/>
              <a:t>mungkin</a:t>
            </a:r>
            <a:r>
              <a:rPr lang="en-US" sz="2800" dirty="0" smtClean="0"/>
              <a:t> </a:t>
            </a:r>
            <a:r>
              <a:rPr lang="en-US" sz="2800" dirty="0" err="1" smtClean="0"/>
              <a:t>harus</a:t>
            </a:r>
            <a:r>
              <a:rPr lang="en-US" sz="2800" dirty="0" smtClean="0"/>
              <a:t> </a:t>
            </a:r>
            <a:r>
              <a:rPr lang="en-US" sz="2800" dirty="0" err="1" smtClean="0"/>
              <a:t>melalui</a:t>
            </a:r>
            <a:r>
              <a:rPr lang="en-US" sz="2800" dirty="0" smtClean="0"/>
              <a:t> </a:t>
            </a:r>
            <a:r>
              <a:rPr lang="en-US" sz="2800" dirty="0" err="1" smtClean="0"/>
              <a:t>satu</a:t>
            </a:r>
            <a:r>
              <a:rPr lang="en-US" sz="2800" dirty="0" smtClean="0"/>
              <a:t> </a:t>
            </a:r>
            <a:r>
              <a:rPr lang="en-US" sz="2800" dirty="0" err="1" smtClean="0"/>
              <a:t>atau</a:t>
            </a:r>
            <a:r>
              <a:rPr lang="en-US" sz="2800" dirty="0" smtClean="0"/>
              <a:t> </a:t>
            </a:r>
            <a:r>
              <a:rPr lang="en-US" sz="2800" dirty="0" err="1" smtClean="0"/>
              <a:t>lebih</a:t>
            </a:r>
            <a:r>
              <a:rPr lang="en-US" sz="2800" dirty="0" smtClean="0"/>
              <a:t> </a:t>
            </a:r>
            <a:r>
              <a:rPr lang="en-US" sz="2800" dirty="0" err="1" smtClean="0"/>
              <a:t>mesin-mesin</a:t>
            </a:r>
            <a:r>
              <a:rPr lang="en-US" sz="2800" dirty="0" smtClean="0"/>
              <a:t> </a:t>
            </a:r>
            <a:r>
              <a:rPr lang="en-US" sz="2800" dirty="0" err="1" smtClean="0"/>
              <a:t>perantara</a:t>
            </a:r>
            <a:r>
              <a:rPr lang="en-US" sz="2800" dirty="0" smtClean="0"/>
              <a:t>. </a:t>
            </a:r>
          </a:p>
          <a:p>
            <a:pPr eaLnBrk="1" hangingPunct="1">
              <a:lnSpc>
                <a:spcPct val="90000"/>
              </a:lnSpc>
            </a:pPr>
            <a:r>
              <a:rPr lang="en-US" sz="2800" dirty="0" err="1" smtClean="0"/>
              <a:t>Seringkali</a:t>
            </a:r>
            <a:r>
              <a:rPr lang="en-US" sz="2800" dirty="0" smtClean="0"/>
              <a:t> </a:t>
            </a:r>
            <a:r>
              <a:rPr lang="en-US" sz="2800" dirty="0" err="1" smtClean="0"/>
              <a:t>harus</a:t>
            </a:r>
            <a:r>
              <a:rPr lang="en-US" sz="2800" dirty="0" smtClean="0"/>
              <a:t> </a:t>
            </a:r>
            <a:r>
              <a:rPr lang="en-US" sz="2800" dirty="0" err="1" smtClean="0"/>
              <a:t>melalui</a:t>
            </a:r>
            <a:r>
              <a:rPr lang="en-US" sz="2800" dirty="0" smtClean="0"/>
              <a:t> </a:t>
            </a:r>
            <a:r>
              <a:rPr lang="en-US" sz="2800" dirty="0" err="1" smtClean="0"/>
              <a:t>banyak</a:t>
            </a:r>
            <a:r>
              <a:rPr lang="en-US" sz="2800" dirty="0" smtClean="0"/>
              <a:t> route yang </a:t>
            </a:r>
            <a:r>
              <a:rPr lang="en-US" sz="2800" dirty="0" err="1" smtClean="0"/>
              <a:t>mungkin</a:t>
            </a:r>
            <a:r>
              <a:rPr lang="en-US" sz="2800" dirty="0" smtClean="0"/>
              <a:t> </a:t>
            </a:r>
            <a:r>
              <a:rPr lang="en-US" sz="2800" dirty="0" err="1" smtClean="0"/>
              <a:t>berbeda</a:t>
            </a:r>
            <a:r>
              <a:rPr lang="en-US" sz="2800" dirty="0" smtClean="0"/>
              <a:t> </a:t>
            </a:r>
            <a:r>
              <a:rPr lang="en-US" sz="2800" dirty="0" err="1" smtClean="0"/>
              <a:t>jaraknya</a:t>
            </a:r>
            <a:r>
              <a:rPr lang="en-US" sz="2800" dirty="0" smtClean="0"/>
              <a:t>. </a:t>
            </a:r>
            <a:r>
              <a:rPr lang="en-US" sz="2800" dirty="0" err="1" smtClean="0"/>
              <a:t>Karena</a:t>
            </a:r>
            <a:r>
              <a:rPr lang="en-US" sz="2800" dirty="0" smtClean="0"/>
              <a:t> </a:t>
            </a:r>
            <a:r>
              <a:rPr lang="en-US" sz="2800" dirty="0" err="1" smtClean="0"/>
              <a:t>itu</a:t>
            </a:r>
            <a:r>
              <a:rPr lang="en-US" sz="2800" dirty="0" smtClean="0"/>
              <a:t> </a:t>
            </a:r>
            <a:r>
              <a:rPr lang="en-US" sz="2800" dirty="0" err="1" smtClean="0"/>
              <a:t>algoritma</a:t>
            </a:r>
            <a:r>
              <a:rPr lang="en-US" sz="2800" dirty="0" smtClean="0"/>
              <a:t> routing </a:t>
            </a:r>
            <a:r>
              <a:rPr lang="en-US" sz="2800" dirty="0" err="1" smtClean="0"/>
              <a:t>memegang</a:t>
            </a:r>
            <a:r>
              <a:rPr lang="en-US" sz="2800" dirty="0" smtClean="0"/>
              <a:t> </a:t>
            </a:r>
            <a:r>
              <a:rPr lang="en-US" sz="2800" dirty="0" err="1" smtClean="0"/>
              <a:t>peranan</a:t>
            </a:r>
            <a:r>
              <a:rPr lang="en-US" sz="2800" dirty="0" smtClean="0"/>
              <a:t> </a:t>
            </a:r>
            <a:r>
              <a:rPr lang="en-US" sz="2800" dirty="0" err="1" smtClean="0"/>
              <a:t>penting</a:t>
            </a:r>
            <a:r>
              <a:rPr lang="en-US" sz="2800" dirty="0" smtClean="0"/>
              <a:t> </a:t>
            </a:r>
            <a:r>
              <a:rPr lang="en-US" sz="2800" dirty="0" err="1" smtClean="0"/>
              <a:t>pada</a:t>
            </a:r>
            <a:r>
              <a:rPr lang="en-US" sz="2800" dirty="0" smtClean="0"/>
              <a:t> </a:t>
            </a:r>
            <a:r>
              <a:rPr lang="en-US" sz="2800" dirty="0" err="1" smtClean="0"/>
              <a:t>jaringan</a:t>
            </a:r>
            <a:r>
              <a:rPr lang="en-US" sz="2800" dirty="0" smtClean="0"/>
              <a:t> point-to-point. </a:t>
            </a:r>
          </a:p>
        </p:txBody>
      </p:sp>
      <p:sp>
        <p:nvSpPr>
          <p:cNvPr id="337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27E64E4E-0841-40D5-A42E-77564F22B0A9}" type="slidenum">
              <a:rPr lang="en-US" sz="1000" smtClean="0">
                <a:latin typeface="Tahoma" panose="020B0604030504040204" pitchFamily="34" charset="0"/>
              </a:rPr>
              <a:pPr algn="r">
                <a:spcBef>
                  <a:spcPct val="0"/>
                </a:spcBef>
                <a:buClrTx/>
                <a:buSzTx/>
                <a:buFontTx/>
                <a:buNone/>
              </a:pPr>
              <a:t>13</a:t>
            </a:fld>
            <a:endParaRPr lang="en-US" sz="1000" smtClean="0">
              <a:latin typeface="Tahoma" panose="020B0604030504040204" pitchFamily="34" charset="0"/>
            </a:endParaRPr>
          </a:p>
        </p:txBody>
      </p:sp>
      <p:sp>
        <p:nvSpPr>
          <p:cNvPr id="33797" name="Text Box 4"/>
          <p:cNvSpPr txBox="1">
            <a:spLocks noChangeArrowheads="1"/>
          </p:cNvSpPr>
          <p:nvPr/>
        </p:nvSpPr>
        <p:spPr bwMode="auto">
          <a:xfrm>
            <a:off x="8991600" y="6172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Back</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1915626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87243" y="263062"/>
            <a:ext cx="8534400" cy="1507067"/>
          </a:xfrm>
        </p:spPr>
        <p:txBody>
          <a:bodyPr/>
          <a:lstStyle/>
          <a:p>
            <a:pPr eaLnBrk="1" hangingPunct="1"/>
            <a:r>
              <a:rPr lang="en-US" sz="4000" b="1" dirty="0" err="1" smtClean="0">
                <a:solidFill>
                  <a:srgbClr val="FFFF00"/>
                </a:solidFill>
              </a:rPr>
              <a:t>Klasifikasi</a:t>
            </a:r>
            <a:r>
              <a:rPr lang="en-US" sz="4000" b="1" dirty="0" smtClean="0">
                <a:solidFill>
                  <a:srgbClr val="FFFF00"/>
                </a:solidFill>
              </a:rPr>
              <a:t> </a:t>
            </a:r>
            <a:r>
              <a:rPr lang="en-US" sz="4000" b="1" dirty="0" err="1" smtClean="0">
                <a:solidFill>
                  <a:srgbClr val="FFFF00"/>
                </a:solidFill>
              </a:rPr>
              <a:t>Jaringan</a:t>
            </a:r>
            <a:r>
              <a:rPr lang="en-US" sz="4000" b="1" dirty="0" smtClean="0">
                <a:solidFill>
                  <a:srgbClr val="FFFF00"/>
                </a:solidFill>
              </a:rPr>
              <a:t> </a:t>
            </a:r>
            <a:r>
              <a:rPr lang="en-US" sz="4000" b="1" dirty="0" err="1" smtClean="0">
                <a:solidFill>
                  <a:srgbClr val="FFFF00"/>
                </a:solidFill>
              </a:rPr>
              <a:t>Komputer</a:t>
            </a:r>
            <a:r>
              <a:rPr lang="en-US" sz="4000" b="1" dirty="0" smtClean="0">
                <a:solidFill>
                  <a:srgbClr val="FFFF00"/>
                </a:solidFill>
              </a:rPr>
              <a:t/>
            </a:r>
            <a:br>
              <a:rPr lang="en-US" sz="4000" b="1" dirty="0" smtClean="0">
                <a:solidFill>
                  <a:srgbClr val="FFFF00"/>
                </a:solidFill>
              </a:rPr>
            </a:br>
            <a:r>
              <a:rPr lang="en-US" sz="4000" b="1" dirty="0" err="1" smtClean="0">
                <a:solidFill>
                  <a:srgbClr val="FFFF00"/>
                </a:solidFill>
              </a:rPr>
              <a:t>Berdasarkan</a:t>
            </a:r>
            <a:r>
              <a:rPr lang="en-US" sz="4000" b="1" dirty="0" smtClean="0">
                <a:solidFill>
                  <a:srgbClr val="FFFF00"/>
                </a:solidFill>
              </a:rPr>
              <a:t> </a:t>
            </a:r>
            <a:r>
              <a:rPr lang="en-US" sz="4000" b="1" dirty="0" err="1" smtClean="0">
                <a:solidFill>
                  <a:srgbClr val="FFFF00"/>
                </a:solidFill>
              </a:rPr>
              <a:t>Geografis</a:t>
            </a:r>
            <a:endParaRPr lang="en-US" sz="4000" b="1" dirty="0" smtClean="0">
              <a:solidFill>
                <a:srgbClr val="FFFF00"/>
              </a:solidFill>
            </a:endParaRPr>
          </a:p>
        </p:txBody>
      </p:sp>
      <p:sp>
        <p:nvSpPr>
          <p:cNvPr id="34819" name="Rectangle 3"/>
          <p:cNvSpPr>
            <a:spLocks noGrp="1" noChangeArrowheads="1"/>
          </p:cNvSpPr>
          <p:nvPr>
            <p:ph idx="1"/>
          </p:nvPr>
        </p:nvSpPr>
        <p:spPr>
          <a:xfrm>
            <a:off x="787243" y="1664594"/>
            <a:ext cx="10121163" cy="3615267"/>
          </a:xfrm>
        </p:spPr>
        <p:txBody>
          <a:bodyPr/>
          <a:lstStyle/>
          <a:p>
            <a:pPr eaLnBrk="1" hangingPunct="1">
              <a:lnSpc>
                <a:spcPct val="90000"/>
              </a:lnSpc>
            </a:pPr>
            <a:r>
              <a:rPr lang="en-US" sz="2800" dirty="0" smtClean="0"/>
              <a:t>Local Area Network (LAN)  (10m – 1 km)</a:t>
            </a:r>
          </a:p>
          <a:p>
            <a:pPr eaLnBrk="1" hangingPunct="1">
              <a:lnSpc>
                <a:spcPct val="90000"/>
              </a:lnSpc>
            </a:pPr>
            <a:r>
              <a:rPr lang="en-US" sz="2800" dirty="0" smtClean="0"/>
              <a:t>Metropolitan Area Network (MAN)  (10 km)</a:t>
            </a:r>
          </a:p>
          <a:p>
            <a:pPr eaLnBrk="1" hangingPunct="1">
              <a:lnSpc>
                <a:spcPct val="90000"/>
              </a:lnSpc>
            </a:pPr>
            <a:r>
              <a:rPr lang="en-US" sz="2800" dirty="0" smtClean="0"/>
              <a:t>Wide Area Network (WAN)  (100 – 1000 km)</a:t>
            </a:r>
          </a:p>
          <a:p>
            <a:pPr eaLnBrk="1" hangingPunct="1">
              <a:lnSpc>
                <a:spcPct val="90000"/>
              </a:lnSpc>
            </a:pPr>
            <a:r>
              <a:rPr lang="en-US" sz="2800" dirty="0" err="1" smtClean="0"/>
              <a:t>Jaringan</a:t>
            </a:r>
            <a:r>
              <a:rPr lang="en-US" sz="2800" dirty="0" smtClean="0"/>
              <a:t> </a:t>
            </a:r>
            <a:r>
              <a:rPr lang="en-US" sz="2800" dirty="0" err="1" smtClean="0"/>
              <a:t>Tanpa</a:t>
            </a:r>
            <a:r>
              <a:rPr lang="en-US" sz="2800" dirty="0" smtClean="0"/>
              <a:t> </a:t>
            </a:r>
            <a:r>
              <a:rPr lang="en-US" sz="2800" dirty="0" err="1" smtClean="0"/>
              <a:t>Kabel</a:t>
            </a:r>
            <a:endParaRPr lang="en-US" sz="2800" dirty="0" smtClean="0"/>
          </a:p>
          <a:p>
            <a:pPr eaLnBrk="1" hangingPunct="1">
              <a:lnSpc>
                <a:spcPct val="90000"/>
              </a:lnSpc>
            </a:pPr>
            <a:r>
              <a:rPr lang="en-US" sz="2800" dirty="0" smtClean="0"/>
              <a:t>Internetwork (10.000 Km)</a:t>
            </a:r>
          </a:p>
        </p:txBody>
      </p:sp>
      <p:sp>
        <p:nvSpPr>
          <p:cNvPr id="348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3F912183-3DFE-4CC1-996C-6075026C1457}" type="slidenum">
              <a:rPr lang="en-US" sz="1000" smtClean="0">
                <a:latin typeface="Tahoma" panose="020B0604030504040204" pitchFamily="34" charset="0"/>
              </a:rPr>
              <a:pPr algn="r">
                <a:spcBef>
                  <a:spcPct val="0"/>
                </a:spcBef>
                <a:buClrTx/>
                <a:buSzTx/>
                <a:buFontTx/>
                <a:buNone/>
              </a:pPr>
              <a:t>14</a:t>
            </a:fld>
            <a:endParaRPr lang="en-US" sz="1000" smtClean="0">
              <a:latin typeface="Tahoma" panose="020B0604030504040204" pitchFamily="34" charset="0"/>
            </a:endParaRPr>
          </a:p>
        </p:txBody>
      </p:sp>
      <p:sp>
        <p:nvSpPr>
          <p:cNvPr id="34821" name="Text Box 4"/>
          <p:cNvSpPr txBox="1">
            <a:spLocks noChangeArrowheads="1"/>
          </p:cNvSpPr>
          <p:nvPr/>
        </p:nvSpPr>
        <p:spPr bwMode="auto">
          <a:xfrm>
            <a:off x="8153400" y="5800725"/>
            <a:ext cx="592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0"/>
              </a:spcBef>
              <a:buClrTx/>
              <a:buSzTx/>
              <a:buFontTx/>
              <a:buNone/>
            </a:pPr>
            <a:r>
              <a:rPr lang="en-US" sz="1600">
                <a:latin typeface="Bauhaus 93" panose="04030905020B02020C02" pitchFamily="82" charset="0"/>
                <a:hlinkClick r:id="rId2" action="ppaction://hlinksldjump"/>
              </a:rPr>
              <a:t>Next</a:t>
            </a:r>
            <a:endParaRPr lang="en-US" sz="1600">
              <a:latin typeface="Bauhaus 93" panose="04030905020B02020C02" pitchFamily="82" charset="0"/>
            </a:endParaRPr>
          </a:p>
        </p:txBody>
      </p:sp>
    </p:spTree>
    <p:extLst>
      <p:ext uri="{BB962C8B-B14F-4D97-AF65-F5344CB8AC3E}">
        <p14:creationId xmlns:p14="http://schemas.microsoft.com/office/powerpoint/2010/main" val="3794738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4212" y="507760"/>
            <a:ext cx="8534400" cy="1507067"/>
          </a:xfrm>
        </p:spPr>
        <p:txBody>
          <a:bodyPr/>
          <a:lstStyle/>
          <a:p>
            <a:pPr eaLnBrk="1" hangingPunct="1"/>
            <a:r>
              <a:rPr lang="en-US" sz="4000" dirty="0" smtClean="0"/>
              <a:t>Local Area Network (LAN)</a:t>
            </a:r>
          </a:p>
        </p:txBody>
      </p:sp>
      <p:sp>
        <p:nvSpPr>
          <p:cNvPr id="35843" name="Rectangle 3"/>
          <p:cNvSpPr>
            <a:spLocks noGrp="1" noChangeArrowheads="1"/>
          </p:cNvSpPr>
          <p:nvPr>
            <p:ph idx="1"/>
          </p:nvPr>
        </p:nvSpPr>
        <p:spPr>
          <a:xfrm>
            <a:off x="684212" y="1754746"/>
            <a:ext cx="10674954" cy="3615267"/>
          </a:xfrm>
        </p:spPr>
        <p:txBody>
          <a:bodyPr>
            <a:normAutofit/>
          </a:bodyPr>
          <a:lstStyle/>
          <a:p>
            <a:pPr eaLnBrk="1" hangingPunct="1"/>
            <a:r>
              <a:rPr lang="en-US" sz="2400" dirty="0" err="1" smtClean="0"/>
              <a:t>Ukuran</a:t>
            </a:r>
            <a:r>
              <a:rPr lang="en-US" sz="2400" dirty="0" smtClean="0"/>
              <a:t>: LAN </a:t>
            </a:r>
            <a:r>
              <a:rPr lang="en-US" sz="2400" dirty="0" err="1" smtClean="0"/>
              <a:t>mempunyai</a:t>
            </a:r>
            <a:r>
              <a:rPr lang="en-US" sz="2400" dirty="0" smtClean="0"/>
              <a:t> </a:t>
            </a:r>
            <a:r>
              <a:rPr lang="en-US" sz="2400" dirty="0" err="1" smtClean="0"/>
              <a:t>keterbatasan</a:t>
            </a:r>
            <a:r>
              <a:rPr lang="en-US" sz="2400" dirty="0" smtClean="0"/>
              <a:t>  </a:t>
            </a:r>
            <a:r>
              <a:rPr lang="en-US" sz="2400" dirty="0" err="1" smtClean="0"/>
              <a:t>ukuran</a:t>
            </a:r>
            <a:endParaRPr lang="en-US" sz="2400" dirty="0" smtClean="0"/>
          </a:p>
          <a:p>
            <a:pPr eaLnBrk="1" hangingPunct="1"/>
            <a:r>
              <a:rPr lang="en-US" sz="2400" dirty="0" err="1" smtClean="0"/>
              <a:t>Teknologi</a:t>
            </a:r>
            <a:r>
              <a:rPr lang="en-US" sz="2400" dirty="0" smtClean="0"/>
              <a:t> </a:t>
            </a:r>
            <a:r>
              <a:rPr lang="en-US" sz="2400" dirty="0" err="1" smtClean="0"/>
              <a:t>transmisi</a:t>
            </a:r>
            <a:r>
              <a:rPr lang="en-US" sz="2400" dirty="0" smtClean="0"/>
              <a:t>: LAN </a:t>
            </a:r>
            <a:r>
              <a:rPr lang="en-US" sz="2400" dirty="0" err="1" smtClean="0"/>
              <a:t>tradisional</a:t>
            </a:r>
            <a:r>
              <a:rPr lang="en-US" sz="2400" dirty="0" smtClean="0"/>
              <a:t> </a:t>
            </a:r>
            <a:r>
              <a:rPr lang="en-US" sz="2400" dirty="0" err="1" smtClean="0"/>
              <a:t>mempunyai</a:t>
            </a:r>
            <a:r>
              <a:rPr lang="en-US" sz="2400" dirty="0" smtClean="0"/>
              <a:t> </a:t>
            </a:r>
            <a:r>
              <a:rPr lang="en-US" sz="2400" dirty="0" err="1" smtClean="0"/>
              <a:t>kecepatan</a:t>
            </a:r>
            <a:r>
              <a:rPr lang="en-US" sz="2400" dirty="0" smtClean="0"/>
              <a:t> </a:t>
            </a:r>
            <a:r>
              <a:rPr lang="en-US" sz="2400" dirty="0" err="1" smtClean="0"/>
              <a:t>mulai</a:t>
            </a:r>
            <a:r>
              <a:rPr lang="en-US" sz="2400" dirty="0" smtClean="0"/>
              <a:t> 1 </a:t>
            </a:r>
            <a:r>
              <a:rPr lang="en-US" sz="2400" dirty="0" err="1" smtClean="0"/>
              <a:t>sampai</a:t>
            </a:r>
            <a:r>
              <a:rPr lang="en-US" sz="2400" dirty="0" smtClean="0"/>
              <a:t> 100 Mbps. LAN modern </a:t>
            </a:r>
            <a:r>
              <a:rPr lang="en-US" sz="2400" dirty="0" err="1" smtClean="0"/>
              <a:t>mempunyai</a:t>
            </a:r>
            <a:r>
              <a:rPr lang="en-US" sz="2400" dirty="0" smtClean="0"/>
              <a:t> </a:t>
            </a:r>
            <a:r>
              <a:rPr lang="en-US" sz="2400" dirty="0" err="1" smtClean="0"/>
              <a:t>kecepatan</a:t>
            </a:r>
            <a:r>
              <a:rPr lang="en-US" sz="2400" dirty="0" smtClean="0"/>
              <a:t> </a:t>
            </a:r>
            <a:r>
              <a:rPr lang="en-US" sz="2400" dirty="0" err="1" smtClean="0"/>
              <a:t>sampai</a:t>
            </a:r>
            <a:r>
              <a:rPr lang="en-US" sz="2400" dirty="0" smtClean="0"/>
              <a:t> </a:t>
            </a:r>
            <a:r>
              <a:rPr lang="en-US" sz="2400" dirty="0" err="1" smtClean="0"/>
              <a:t>ratusan</a:t>
            </a:r>
            <a:r>
              <a:rPr lang="en-US" sz="2400" dirty="0" smtClean="0"/>
              <a:t> Mbps</a:t>
            </a:r>
          </a:p>
          <a:p>
            <a:pPr eaLnBrk="1" hangingPunct="1"/>
            <a:r>
              <a:rPr lang="en-US" sz="2400" dirty="0" err="1" smtClean="0"/>
              <a:t>Topologi</a:t>
            </a:r>
            <a:r>
              <a:rPr lang="en-US" sz="2400" dirty="0" smtClean="0"/>
              <a:t>:</a:t>
            </a:r>
          </a:p>
          <a:p>
            <a:pPr lvl="1" eaLnBrk="1" hangingPunct="1"/>
            <a:r>
              <a:rPr lang="en-US" sz="2400" dirty="0" smtClean="0"/>
              <a:t>Bus/Linear, </a:t>
            </a:r>
            <a:r>
              <a:rPr lang="en-US" sz="2400" dirty="0" err="1" smtClean="0"/>
              <a:t>mekanisme</a:t>
            </a:r>
            <a:r>
              <a:rPr lang="en-US" sz="2400" dirty="0" smtClean="0"/>
              <a:t> yang </a:t>
            </a:r>
            <a:r>
              <a:rPr lang="en-US" sz="2400" dirty="0" err="1" smtClean="0"/>
              <a:t>digunakan</a:t>
            </a:r>
            <a:r>
              <a:rPr lang="en-US" sz="2400" dirty="0" smtClean="0"/>
              <a:t> </a:t>
            </a:r>
            <a:r>
              <a:rPr lang="en-US" sz="2400" dirty="0" err="1" smtClean="0"/>
              <a:t>untuk</a:t>
            </a:r>
            <a:r>
              <a:rPr lang="en-US" sz="2400" dirty="0" smtClean="0"/>
              <a:t> </a:t>
            </a:r>
            <a:r>
              <a:rPr lang="en-US" sz="2400" dirty="0" err="1" smtClean="0"/>
              <a:t>mengatur</a:t>
            </a:r>
            <a:r>
              <a:rPr lang="en-US" sz="2400" dirty="0" smtClean="0"/>
              <a:t> </a:t>
            </a:r>
            <a:r>
              <a:rPr lang="en-US" sz="2400" dirty="0" err="1" smtClean="0"/>
              <a:t>pengiriman</a:t>
            </a:r>
            <a:r>
              <a:rPr lang="en-US" sz="2400" dirty="0" smtClean="0"/>
              <a:t> </a:t>
            </a:r>
            <a:r>
              <a:rPr lang="en-US" sz="2400" dirty="0" err="1" smtClean="0"/>
              <a:t>pesan</a:t>
            </a:r>
            <a:r>
              <a:rPr lang="en-US" sz="2400" dirty="0" smtClean="0"/>
              <a:t> </a:t>
            </a:r>
            <a:r>
              <a:rPr lang="en-US" sz="2400" dirty="0" err="1" smtClean="0"/>
              <a:t>disebut</a:t>
            </a:r>
            <a:r>
              <a:rPr lang="en-US" sz="2400" dirty="0" smtClean="0"/>
              <a:t> IEEE 802.3 </a:t>
            </a:r>
            <a:r>
              <a:rPr lang="en-US" sz="2400" dirty="0" err="1" smtClean="0"/>
              <a:t>atau</a:t>
            </a:r>
            <a:r>
              <a:rPr lang="en-US" sz="2400" dirty="0" smtClean="0"/>
              <a:t> Ethernet.</a:t>
            </a:r>
          </a:p>
          <a:p>
            <a:pPr lvl="1" eaLnBrk="1" hangingPunct="1"/>
            <a:r>
              <a:rPr lang="en-US" sz="2400" dirty="0" smtClean="0"/>
              <a:t>Ring </a:t>
            </a:r>
            <a:r>
              <a:rPr lang="en-US" sz="2400" dirty="0" smtClean="0">
                <a:sym typeface="Wingdings" panose="05000000000000000000" pitchFamily="2" charset="2"/>
              </a:rPr>
              <a:t></a:t>
            </a:r>
            <a:r>
              <a:rPr lang="en-US" sz="2400" dirty="0" smtClean="0"/>
              <a:t> IEEE 802.5 (token ring IBM)</a:t>
            </a:r>
          </a:p>
        </p:txBody>
      </p:sp>
      <p:sp>
        <p:nvSpPr>
          <p:cNvPr id="358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E042C53A-5BD7-4CFC-9FB3-B12AD4B51DBA}" type="slidenum">
              <a:rPr lang="en-US" sz="1000" smtClean="0">
                <a:latin typeface="Tahoma" panose="020B0604030504040204" pitchFamily="34" charset="0"/>
              </a:rPr>
              <a:pPr algn="r">
                <a:spcBef>
                  <a:spcPct val="0"/>
                </a:spcBef>
                <a:buClrTx/>
                <a:buSzTx/>
                <a:buFontTx/>
                <a:buNone/>
              </a:pPr>
              <a:t>15</a:t>
            </a:fld>
            <a:endParaRPr lang="en-US" sz="1000" smtClean="0">
              <a:latin typeface="Tahoma" panose="020B0604030504040204" pitchFamily="34" charset="0"/>
            </a:endParaRPr>
          </a:p>
        </p:txBody>
      </p:sp>
      <p:sp>
        <p:nvSpPr>
          <p:cNvPr id="35845" name="Text Box 5"/>
          <p:cNvSpPr txBox="1">
            <a:spLocks noChangeArrowheads="1"/>
          </p:cNvSpPr>
          <p:nvPr/>
        </p:nvSpPr>
        <p:spPr bwMode="auto">
          <a:xfrm>
            <a:off x="8991600" y="6172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Back</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48459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2" y="366092"/>
            <a:ext cx="8534400" cy="1507067"/>
          </a:xfrm>
        </p:spPr>
        <p:txBody>
          <a:bodyPr/>
          <a:lstStyle/>
          <a:p>
            <a:pPr eaLnBrk="1" hangingPunct="1"/>
            <a:r>
              <a:rPr lang="en-US" sz="4000" dirty="0" smtClean="0"/>
              <a:t>Metropolitan Area Network</a:t>
            </a:r>
          </a:p>
        </p:txBody>
      </p:sp>
      <p:sp>
        <p:nvSpPr>
          <p:cNvPr id="36867" name="Rectangle 3"/>
          <p:cNvSpPr>
            <a:spLocks noGrp="1" noChangeArrowheads="1"/>
          </p:cNvSpPr>
          <p:nvPr>
            <p:ph idx="1"/>
          </p:nvPr>
        </p:nvSpPr>
        <p:spPr>
          <a:xfrm>
            <a:off x="684212" y="1873159"/>
            <a:ext cx="8534400" cy="2427908"/>
          </a:xfrm>
        </p:spPr>
        <p:txBody>
          <a:bodyPr/>
          <a:lstStyle/>
          <a:p>
            <a:pPr eaLnBrk="1" hangingPunct="1"/>
            <a:r>
              <a:rPr lang="en-US" dirty="0" err="1" smtClean="0"/>
              <a:t>Seperti</a:t>
            </a:r>
            <a:r>
              <a:rPr lang="en-US" dirty="0" smtClean="0"/>
              <a:t> LAN, </a:t>
            </a:r>
            <a:r>
              <a:rPr lang="en-US" dirty="0" err="1" smtClean="0"/>
              <a:t>cuma</a:t>
            </a:r>
            <a:r>
              <a:rPr lang="en-US" dirty="0" smtClean="0"/>
              <a:t> </a:t>
            </a:r>
            <a:r>
              <a:rPr lang="en-US" dirty="0" err="1" smtClean="0"/>
              <a:t>ukurannya</a:t>
            </a:r>
            <a:r>
              <a:rPr lang="en-US" dirty="0" smtClean="0"/>
              <a:t> </a:t>
            </a:r>
            <a:r>
              <a:rPr lang="en-US" dirty="0" err="1" smtClean="0"/>
              <a:t>lebih</a:t>
            </a:r>
            <a:r>
              <a:rPr lang="en-US" dirty="0" smtClean="0"/>
              <a:t> </a:t>
            </a:r>
            <a:r>
              <a:rPr lang="en-US" dirty="0" err="1" smtClean="0"/>
              <a:t>besar</a:t>
            </a:r>
            <a:endParaRPr lang="en-US" dirty="0" smtClean="0"/>
          </a:p>
          <a:p>
            <a:pPr eaLnBrk="1" hangingPunct="1"/>
            <a:r>
              <a:rPr lang="en-US" dirty="0" err="1" smtClean="0"/>
              <a:t>Biasanya</a:t>
            </a:r>
            <a:r>
              <a:rPr lang="en-US" dirty="0" smtClean="0"/>
              <a:t> </a:t>
            </a:r>
            <a:r>
              <a:rPr lang="en-US" dirty="0" err="1" smtClean="0"/>
              <a:t>digunakan</a:t>
            </a:r>
            <a:r>
              <a:rPr lang="en-US" dirty="0" smtClean="0"/>
              <a:t> </a:t>
            </a:r>
            <a:r>
              <a:rPr lang="en-US" dirty="0" err="1" smtClean="0"/>
              <a:t>oleh</a:t>
            </a:r>
            <a:r>
              <a:rPr lang="en-US" dirty="0" smtClean="0"/>
              <a:t> </a:t>
            </a:r>
            <a:r>
              <a:rPr lang="en-US" dirty="0" err="1" smtClean="0"/>
              <a:t>perusahaan-perusahaan</a:t>
            </a:r>
            <a:endParaRPr lang="en-US" dirty="0" smtClean="0"/>
          </a:p>
          <a:p>
            <a:pPr eaLnBrk="1" hangingPunct="1"/>
            <a:r>
              <a:rPr lang="en-US" dirty="0" err="1" smtClean="0"/>
              <a:t>Lingkungan</a:t>
            </a:r>
            <a:r>
              <a:rPr lang="en-US" dirty="0" smtClean="0"/>
              <a:t> </a:t>
            </a:r>
            <a:r>
              <a:rPr lang="en-US" dirty="0" err="1" smtClean="0"/>
              <a:t>dalam</a:t>
            </a:r>
            <a:r>
              <a:rPr lang="en-US" dirty="0" smtClean="0"/>
              <a:t> 1 </a:t>
            </a:r>
            <a:r>
              <a:rPr lang="en-US" dirty="0" err="1" smtClean="0"/>
              <a:t>kota</a:t>
            </a:r>
            <a:endParaRPr lang="en-US" dirty="0" smtClean="0"/>
          </a:p>
        </p:txBody>
      </p:sp>
      <p:sp>
        <p:nvSpPr>
          <p:cNvPr id="368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7903E69A-2229-4A01-B219-C0AE56DFC65A}" type="slidenum">
              <a:rPr lang="en-US" sz="1000" smtClean="0">
                <a:latin typeface="Tahoma" panose="020B0604030504040204" pitchFamily="34" charset="0"/>
              </a:rPr>
              <a:pPr algn="r">
                <a:spcBef>
                  <a:spcPct val="0"/>
                </a:spcBef>
                <a:buClrTx/>
                <a:buSzTx/>
                <a:buFontTx/>
                <a:buNone/>
              </a:pPr>
              <a:t>16</a:t>
            </a:fld>
            <a:endParaRPr lang="en-US" sz="1000" smtClean="0">
              <a:latin typeface="Tahoma" panose="020B0604030504040204" pitchFamily="34" charset="0"/>
            </a:endParaRPr>
          </a:p>
        </p:txBody>
      </p:sp>
      <p:sp>
        <p:nvSpPr>
          <p:cNvPr id="36869" name="Text Box 4"/>
          <p:cNvSpPr txBox="1">
            <a:spLocks noChangeArrowheads="1"/>
          </p:cNvSpPr>
          <p:nvPr/>
        </p:nvSpPr>
        <p:spPr bwMode="auto">
          <a:xfrm>
            <a:off x="8991600" y="6172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Back</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2588174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35904" y="353483"/>
            <a:ext cx="8534400" cy="1507067"/>
          </a:xfrm>
        </p:spPr>
        <p:txBody>
          <a:bodyPr/>
          <a:lstStyle/>
          <a:p>
            <a:pPr eaLnBrk="1" hangingPunct="1"/>
            <a:r>
              <a:rPr lang="en-US" dirty="0" smtClean="0"/>
              <a:t>Wide Area Network</a:t>
            </a:r>
          </a:p>
        </p:txBody>
      </p:sp>
      <p:sp>
        <p:nvSpPr>
          <p:cNvPr id="37891" name="Rectangle 3"/>
          <p:cNvSpPr>
            <a:spLocks noGrp="1" noChangeArrowheads="1"/>
          </p:cNvSpPr>
          <p:nvPr>
            <p:ph idx="1"/>
          </p:nvPr>
        </p:nvSpPr>
        <p:spPr>
          <a:xfrm>
            <a:off x="2706688" y="1860550"/>
            <a:ext cx="7772400" cy="4311650"/>
          </a:xfrm>
        </p:spPr>
        <p:txBody>
          <a:bodyPr>
            <a:normAutofit lnSpcReduction="10000"/>
          </a:bodyPr>
          <a:lstStyle/>
          <a:p>
            <a:pPr eaLnBrk="1" hangingPunct="1">
              <a:lnSpc>
                <a:spcPct val="90000"/>
              </a:lnSpc>
            </a:pPr>
            <a:r>
              <a:rPr lang="en-US" sz="2400" dirty="0" err="1" smtClean="0"/>
              <a:t>Lingkungan</a:t>
            </a:r>
            <a:r>
              <a:rPr lang="en-US" sz="2400" dirty="0" smtClean="0"/>
              <a:t> </a:t>
            </a:r>
            <a:r>
              <a:rPr lang="en-US" sz="2400" dirty="0" err="1" smtClean="0"/>
              <a:t>dalam</a:t>
            </a:r>
            <a:r>
              <a:rPr lang="en-US" sz="2400" dirty="0" smtClean="0"/>
              <a:t> </a:t>
            </a:r>
            <a:r>
              <a:rPr lang="en-US" sz="2400" dirty="0" err="1" smtClean="0"/>
              <a:t>negara</a:t>
            </a:r>
            <a:r>
              <a:rPr lang="en-US" sz="2400" dirty="0" smtClean="0"/>
              <a:t> </a:t>
            </a:r>
            <a:r>
              <a:rPr lang="en-US" sz="2400" dirty="0" err="1" smtClean="0"/>
              <a:t>atau</a:t>
            </a:r>
            <a:r>
              <a:rPr lang="en-US" sz="2400" dirty="0" smtClean="0"/>
              <a:t> </a:t>
            </a:r>
            <a:r>
              <a:rPr lang="en-US" sz="2400" dirty="0" err="1" smtClean="0"/>
              <a:t>benua</a:t>
            </a:r>
            <a:endParaRPr lang="en-US" sz="2400" dirty="0" smtClean="0"/>
          </a:p>
          <a:p>
            <a:pPr eaLnBrk="1" hangingPunct="1">
              <a:lnSpc>
                <a:spcPct val="90000"/>
              </a:lnSpc>
            </a:pPr>
            <a:r>
              <a:rPr lang="en-US" sz="2400" dirty="0" smtClean="0"/>
              <a:t>Host </a:t>
            </a:r>
            <a:r>
              <a:rPr lang="en-US" sz="2400" dirty="0" err="1" smtClean="0"/>
              <a:t>dihubungkan</a:t>
            </a:r>
            <a:r>
              <a:rPr lang="en-US" sz="2400" dirty="0" smtClean="0"/>
              <a:t> </a:t>
            </a:r>
            <a:r>
              <a:rPr lang="en-US" sz="2400" dirty="0" err="1" smtClean="0"/>
              <a:t>dengan</a:t>
            </a:r>
            <a:r>
              <a:rPr lang="en-US" sz="2400" dirty="0" smtClean="0"/>
              <a:t> </a:t>
            </a:r>
            <a:r>
              <a:rPr lang="en-US" sz="2400" dirty="0" err="1" smtClean="0"/>
              <a:t>sebuah</a:t>
            </a:r>
            <a:r>
              <a:rPr lang="en-US" sz="2400" dirty="0" smtClean="0"/>
              <a:t> subnet</a:t>
            </a:r>
          </a:p>
          <a:p>
            <a:pPr eaLnBrk="1" hangingPunct="1">
              <a:lnSpc>
                <a:spcPct val="90000"/>
              </a:lnSpc>
            </a:pPr>
            <a:r>
              <a:rPr lang="en-US" sz="2400" dirty="0" err="1" smtClean="0"/>
              <a:t>Tugas</a:t>
            </a:r>
            <a:r>
              <a:rPr lang="en-US" sz="2400" dirty="0" smtClean="0"/>
              <a:t> subnet: </a:t>
            </a:r>
            <a:r>
              <a:rPr lang="en-US" sz="2400" dirty="0" err="1" smtClean="0"/>
              <a:t>pembawa</a:t>
            </a:r>
            <a:r>
              <a:rPr lang="en-US" sz="2400" dirty="0" smtClean="0"/>
              <a:t> </a:t>
            </a:r>
            <a:r>
              <a:rPr lang="en-US" sz="2400" dirty="0" err="1" smtClean="0"/>
              <a:t>pesan</a:t>
            </a:r>
            <a:r>
              <a:rPr lang="en-US" sz="2400" dirty="0" smtClean="0"/>
              <a:t> </a:t>
            </a:r>
            <a:r>
              <a:rPr lang="en-US" sz="2400" dirty="0" err="1" smtClean="0"/>
              <a:t>dari</a:t>
            </a:r>
            <a:r>
              <a:rPr lang="en-US" sz="2400" dirty="0" smtClean="0"/>
              <a:t> </a:t>
            </a:r>
            <a:r>
              <a:rPr lang="en-US" sz="2400" dirty="0" err="1" smtClean="0"/>
              <a:t>satu</a:t>
            </a:r>
            <a:r>
              <a:rPr lang="en-US" sz="2400" dirty="0" smtClean="0"/>
              <a:t> host </a:t>
            </a:r>
            <a:r>
              <a:rPr lang="en-US" sz="2400" dirty="0" err="1" smtClean="0"/>
              <a:t>ke</a:t>
            </a:r>
            <a:r>
              <a:rPr lang="en-US" sz="2400" dirty="0" smtClean="0"/>
              <a:t> host </a:t>
            </a:r>
            <a:r>
              <a:rPr lang="en-US" sz="2400" dirty="0" err="1" smtClean="0"/>
              <a:t>lainnya</a:t>
            </a:r>
            <a:endParaRPr lang="en-US" sz="2400" dirty="0" smtClean="0"/>
          </a:p>
          <a:p>
            <a:pPr eaLnBrk="1" hangingPunct="1">
              <a:lnSpc>
                <a:spcPct val="90000"/>
              </a:lnSpc>
            </a:pPr>
            <a:r>
              <a:rPr lang="en-US" sz="2400" dirty="0" err="1" smtClean="0"/>
              <a:t>Komponen</a:t>
            </a:r>
            <a:r>
              <a:rPr lang="en-US" sz="2400" dirty="0" smtClean="0"/>
              <a:t> subnet: </a:t>
            </a:r>
            <a:r>
              <a:rPr lang="en-US" sz="2400" dirty="0" err="1" smtClean="0"/>
              <a:t>kabel</a:t>
            </a:r>
            <a:r>
              <a:rPr lang="en-US" sz="2400" dirty="0" smtClean="0"/>
              <a:t> </a:t>
            </a:r>
            <a:r>
              <a:rPr lang="en-US" sz="2400" dirty="0" err="1" smtClean="0"/>
              <a:t>transmisi</a:t>
            </a:r>
            <a:r>
              <a:rPr lang="en-US" sz="2400" dirty="0" smtClean="0"/>
              <a:t> </a:t>
            </a:r>
            <a:r>
              <a:rPr lang="en-US" sz="2400" dirty="0" err="1" smtClean="0"/>
              <a:t>dan</a:t>
            </a:r>
            <a:r>
              <a:rPr lang="en-US" sz="2400" dirty="0" smtClean="0"/>
              <a:t> </a:t>
            </a:r>
            <a:r>
              <a:rPr lang="en-US" sz="2400" i="1" dirty="0" smtClean="0"/>
              <a:t>element switching</a:t>
            </a:r>
          </a:p>
          <a:p>
            <a:pPr eaLnBrk="1" hangingPunct="1">
              <a:lnSpc>
                <a:spcPct val="90000"/>
              </a:lnSpc>
              <a:buFont typeface="Wingdings" panose="05000000000000000000" pitchFamily="2" charset="2"/>
              <a:buNone/>
            </a:pPr>
            <a:r>
              <a:rPr lang="en-US" sz="2400" dirty="0" smtClean="0"/>
              <a:t>	Element Switching </a:t>
            </a:r>
            <a:r>
              <a:rPr lang="en-US" sz="2400" dirty="0" err="1" smtClean="0"/>
              <a:t>sering</a:t>
            </a:r>
            <a:r>
              <a:rPr lang="en-US" sz="2400" dirty="0" smtClean="0"/>
              <a:t> </a:t>
            </a:r>
            <a:r>
              <a:rPr lang="en-US" sz="2400" dirty="0" err="1" smtClean="0"/>
              <a:t>juga</a:t>
            </a:r>
            <a:r>
              <a:rPr lang="en-US" sz="2400" dirty="0" smtClean="0"/>
              <a:t> </a:t>
            </a:r>
            <a:r>
              <a:rPr lang="en-US" sz="2400" dirty="0" err="1" smtClean="0"/>
              <a:t>disebut</a:t>
            </a:r>
            <a:r>
              <a:rPr lang="en-US" sz="2400" dirty="0" smtClean="0"/>
              <a:t> </a:t>
            </a:r>
            <a:r>
              <a:rPr lang="en-US" sz="2400" dirty="0" err="1" smtClean="0"/>
              <a:t>sebagai</a:t>
            </a:r>
            <a:r>
              <a:rPr lang="en-US" sz="2400" dirty="0" smtClean="0"/>
              <a:t>:</a:t>
            </a:r>
          </a:p>
          <a:p>
            <a:pPr lvl="2" eaLnBrk="1" hangingPunct="1">
              <a:lnSpc>
                <a:spcPct val="90000"/>
              </a:lnSpc>
            </a:pPr>
            <a:r>
              <a:rPr lang="en-US" dirty="0" smtClean="0"/>
              <a:t>Packet switching node</a:t>
            </a:r>
          </a:p>
          <a:p>
            <a:pPr lvl="2" eaLnBrk="1" hangingPunct="1">
              <a:lnSpc>
                <a:spcPct val="90000"/>
              </a:lnSpc>
            </a:pPr>
            <a:r>
              <a:rPr lang="en-US" dirty="0" smtClean="0"/>
              <a:t>Intermediate system</a:t>
            </a:r>
          </a:p>
          <a:p>
            <a:pPr lvl="2" eaLnBrk="1" hangingPunct="1">
              <a:lnSpc>
                <a:spcPct val="90000"/>
              </a:lnSpc>
            </a:pPr>
            <a:r>
              <a:rPr lang="en-US" dirty="0" smtClean="0"/>
              <a:t>Data switching exchange</a:t>
            </a:r>
          </a:p>
          <a:p>
            <a:pPr lvl="2" eaLnBrk="1" hangingPunct="1">
              <a:lnSpc>
                <a:spcPct val="90000"/>
              </a:lnSpc>
            </a:pPr>
            <a:r>
              <a:rPr lang="en-US" dirty="0" smtClean="0"/>
              <a:t>Router</a:t>
            </a:r>
          </a:p>
        </p:txBody>
      </p:sp>
      <p:sp>
        <p:nvSpPr>
          <p:cNvPr id="378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9D7A46E7-491C-4D62-A881-8E516DC2CE71}" type="slidenum">
              <a:rPr lang="en-US" sz="1000" smtClean="0">
                <a:latin typeface="Tahoma" panose="020B0604030504040204" pitchFamily="34" charset="0"/>
              </a:rPr>
              <a:pPr algn="r">
                <a:spcBef>
                  <a:spcPct val="0"/>
                </a:spcBef>
                <a:buClrTx/>
                <a:buSzTx/>
                <a:buFontTx/>
                <a:buNone/>
              </a:pPr>
              <a:t>17</a:t>
            </a:fld>
            <a:endParaRPr lang="en-US" sz="1000" smtClean="0">
              <a:latin typeface="Tahoma" panose="020B0604030504040204" pitchFamily="34" charset="0"/>
            </a:endParaRPr>
          </a:p>
        </p:txBody>
      </p:sp>
      <p:sp>
        <p:nvSpPr>
          <p:cNvPr id="37893" name="Text Box 4"/>
          <p:cNvSpPr txBox="1">
            <a:spLocks noChangeArrowheads="1"/>
          </p:cNvSpPr>
          <p:nvPr/>
        </p:nvSpPr>
        <p:spPr bwMode="auto">
          <a:xfrm>
            <a:off x="8991600" y="6172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Back</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3305730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2" y="443366"/>
            <a:ext cx="8534400" cy="1507067"/>
          </a:xfrm>
        </p:spPr>
        <p:txBody>
          <a:bodyPr/>
          <a:lstStyle/>
          <a:p>
            <a:pPr eaLnBrk="1" hangingPunct="1"/>
            <a:r>
              <a:rPr lang="en-US" dirty="0" err="1" smtClean="0"/>
              <a:t>Jaringan</a:t>
            </a:r>
            <a:r>
              <a:rPr lang="en-US" dirty="0" smtClean="0"/>
              <a:t> </a:t>
            </a:r>
            <a:r>
              <a:rPr lang="en-US" dirty="0" err="1" smtClean="0"/>
              <a:t>Tanpa</a:t>
            </a:r>
            <a:r>
              <a:rPr lang="en-US" dirty="0" smtClean="0"/>
              <a:t> </a:t>
            </a:r>
            <a:r>
              <a:rPr lang="en-US" dirty="0" err="1" smtClean="0"/>
              <a:t>Kabel</a:t>
            </a:r>
            <a:endParaRPr lang="en-US" dirty="0" smtClean="0"/>
          </a:p>
        </p:txBody>
      </p:sp>
      <p:sp>
        <p:nvSpPr>
          <p:cNvPr id="38915" name="Rectangle 3"/>
          <p:cNvSpPr>
            <a:spLocks noGrp="1" noChangeArrowheads="1"/>
          </p:cNvSpPr>
          <p:nvPr>
            <p:ph idx="1"/>
          </p:nvPr>
        </p:nvSpPr>
        <p:spPr>
          <a:xfrm>
            <a:off x="684212" y="1558344"/>
            <a:ext cx="8534400" cy="2742723"/>
          </a:xfrm>
        </p:spPr>
        <p:txBody>
          <a:bodyPr/>
          <a:lstStyle/>
          <a:p>
            <a:pPr eaLnBrk="1" hangingPunct="1"/>
            <a:r>
              <a:rPr lang="en-US" dirty="0" err="1" smtClean="0"/>
              <a:t>Manfaatnya</a:t>
            </a:r>
            <a:r>
              <a:rPr lang="en-US" dirty="0" smtClean="0"/>
              <a:t>: </a:t>
            </a:r>
            <a:r>
              <a:rPr lang="en-US" dirty="0" err="1" smtClean="0"/>
              <a:t>kantor</a:t>
            </a:r>
            <a:r>
              <a:rPr lang="en-US" dirty="0" smtClean="0"/>
              <a:t> portable, armada </a:t>
            </a:r>
            <a:r>
              <a:rPr lang="en-US" dirty="0" err="1" smtClean="0"/>
              <a:t>truk</a:t>
            </a:r>
            <a:r>
              <a:rPr lang="en-US" dirty="0" smtClean="0"/>
              <a:t>, </a:t>
            </a:r>
            <a:r>
              <a:rPr lang="en-US" dirty="0" err="1" smtClean="0"/>
              <a:t>taksi</a:t>
            </a:r>
            <a:r>
              <a:rPr lang="en-US" dirty="0" smtClean="0"/>
              <a:t>, </a:t>
            </a:r>
            <a:r>
              <a:rPr lang="en-US" dirty="0" err="1" smtClean="0"/>
              <a:t>bis</a:t>
            </a:r>
            <a:r>
              <a:rPr lang="en-US" dirty="0" smtClean="0"/>
              <a:t>, </a:t>
            </a:r>
            <a:r>
              <a:rPr lang="en-US" dirty="0" err="1" smtClean="0"/>
              <a:t>kepentingan</a:t>
            </a:r>
            <a:r>
              <a:rPr lang="en-US" dirty="0" smtClean="0"/>
              <a:t> </a:t>
            </a:r>
            <a:r>
              <a:rPr lang="en-US" dirty="0" err="1" smtClean="0"/>
              <a:t>militer</a:t>
            </a:r>
            <a:r>
              <a:rPr lang="en-US" dirty="0" smtClean="0"/>
              <a:t> di </a:t>
            </a:r>
            <a:r>
              <a:rPr lang="en-US" dirty="0" err="1" smtClean="0"/>
              <a:t>medan</a:t>
            </a:r>
            <a:r>
              <a:rPr lang="en-US" dirty="0" smtClean="0"/>
              <a:t> </a:t>
            </a:r>
            <a:r>
              <a:rPr lang="en-US" dirty="0" err="1" smtClean="0"/>
              <a:t>perang</a:t>
            </a:r>
            <a:r>
              <a:rPr lang="en-US" dirty="0" smtClean="0"/>
              <a:t>.</a:t>
            </a:r>
          </a:p>
          <a:p>
            <a:pPr eaLnBrk="1" hangingPunct="1"/>
            <a:r>
              <a:rPr lang="en-US" dirty="0" err="1" smtClean="0"/>
              <a:t>Kelemahannya</a:t>
            </a:r>
            <a:r>
              <a:rPr lang="en-US" dirty="0" smtClean="0"/>
              <a:t>: </a:t>
            </a:r>
            <a:r>
              <a:rPr lang="en-US" dirty="0" err="1" smtClean="0"/>
              <a:t>lambat</a:t>
            </a:r>
            <a:r>
              <a:rPr lang="en-US" dirty="0" smtClean="0"/>
              <a:t> </a:t>
            </a:r>
            <a:r>
              <a:rPr lang="en-US" dirty="0" err="1" smtClean="0"/>
              <a:t>daripada</a:t>
            </a:r>
            <a:r>
              <a:rPr lang="en-US" dirty="0" smtClean="0"/>
              <a:t> </a:t>
            </a:r>
            <a:r>
              <a:rPr lang="en-US" dirty="0" err="1" smtClean="0"/>
              <a:t>kabel</a:t>
            </a:r>
            <a:r>
              <a:rPr lang="en-US" dirty="0" smtClean="0"/>
              <a:t> (</a:t>
            </a:r>
            <a:r>
              <a:rPr lang="en-US" dirty="0" err="1" smtClean="0"/>
              <a:t>umumnya</a:t>
            </a:r>
            <a:r>
              <a:rPr lang="en-US" dirty="0" smtClean="0"/>
              <a:t> 2 Mbps), </a:t>
            </a:r>
            <a:r>
              <a:rPr lang="en-US" dirty="0" err="1" smtClean="0"/>
              <a:t>laju</a:t>
            </a:r>
            <a:r>
              <a:rPr lang="en-US" dirty="0" smtClean="0"/>
              <a:t> </a:t>
            </a:r>
            <a:r>
              <a:rPr lang="en-US" dirty="0" err="1" smtClean="0"/>
              <a:t>kesalahan</a:t>
            </a:r>
            <a:r>
              <a:rPr lang="en-US" dirty="0" smtClean="0"/>
              <a:t> </a:t>
            </a:r>
            <a:r>
              <a:rPr lang="en-US" dirty="0" err="1" smtClean="0"/>
              <a:t>lebih</a:t>
            </a:r>
            <a:r>
              <a:rPr lang="en-US" dirty="0" smtClean="0"/>
              <a:t> </a:t>
            </a:r>
            <a:r>
              <a:rPr lang="en-US" dirty="0" err="1" smtClean="0"/>
              <a:t>besar</a:t>
            </a:r>
            <a:r>
              <a:rPr lang="en-US" dirty="0" smtClean="0"/>
              <a:t>, </a:t>
            </a:r>
            <a:r>
              <a:rPr lang="en-US" dirty="0" err="1" smtClean="0"/>
              <a:t>transimisi</a:t>
            </a:r>
            <a:r>
              <a:rPr lang="en-US" dirty="0" smtClean="0"/>
              <a:t>  yang </a:t>
            </a:r>
            <a:r>
              <a:rPr lang="en-US" dirty="0" err="1" smtClean="0"/>
              <a:t>berbeda</a:t>
            </a:r>
            <a:r>
              <a:rPr lang="en-US" dirty="0" smtClean="0"/>
              <a:t> </a:t>
            </a:r>
            <a:r>
              <a:rPr lang="en-US" dirty="0" err="1" smtClean="0"/>
              <a:t>dapat</a:t>
            </a:r>
            <a:r>
              <a:rPr lang="en-US" dirty="0" smtClean="0"/>
              <a:t> </a:t>
            </a:r>
            <a:r>
              <a:rPr lang="en-US" dirty="0" err="1" smtClean="0"/>
              <a:t>mengganggu</a:t>
            </a:r>
            <a:r>
              <a:rPr lang="en-US" dirty="0" smtClean="0"/>
              <a:t>.</a:t>
            </a:r>
          </a:p>
        </p:txBody>
      </p:sp>
      <p:sp>
        <p:nvSpPr>
          <p:cNvPr id="389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412F5F6E-0F41-479F-94C4-3628CB188EB2}" type="slidenum">
              <a:rPr lang="en-US" sz="1000" smtClean="0">
                <a:latin typeface="Tahoma" panose="020B0604030504040204" pitchFamily="34" charset="0"/>
              </a:rPr>
              <a:pPr algn="r">
                <a:spcBef>
                  <a:spcPct val="0"/>
                </a:spcBef>
                <a:buClrTx/>
                <a:buSzTx/>
                <a:buFontTx/>
                <a:buNone/>
              </a:pPr>
              <a:t>18</a:t>
            </a:fld>
            <a:endParaRPr lang="en-US" sz="1000" smtClean="0">
              <a:latin typeface="Tahoma" panose="020B0604030504040204" pitchFamily="34" charset="0"/>
            </a:endParaRPr>
          </a:p>
        </p:txBody>
      </p:sp>
      <p:sp>
        <p:nvSpPr>
          <p:cNvPr id="38917" name="Text Box 4"/>
          <p:cNvSpPr txBox="1">
            <a:spLocks noChangeArrowheads="1"/>
          </p:cNvSpPr>
          <p:nvPr/>
        </p:nvSpPr>
        <p:spPr bwMode="auto">
          <a:xfrm>
            <a:off x="8991600" y="6172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Back</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3852733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13001" y="482002"/>
            <a:ext cx="8534400" cy="1507067"/>
          </a:xfrm>
        </p:spPr>
        <p:txBody>
          <a:bodyPr/>
          <a:lstStyle/>
          <a:p>
            <a:pPr eaLnBrk="1" hangingPunct="1"/>
            <a:r>
              <a:rPr lang="en-US" dirty="0" smtClean="0"/>
              <a:t>Internetwork</a:t>
            </a:r>
          </a:p>
        </p:txBody>
      </p:sp>
      <p:sp>
        <p:nvSpPr>
          <p:cNvPr id="39939" name="Rectangle 3"/>
          <p:cNvSpPr>
            <a:spLocks noGrp="1" noChangeArrowheads="1"/>
          </p:cNvSpPr>
          <p:nvPr>
            <p:ph idx="1"/>
          </p:nvPr>
        </p:nvSpPr>
        <p:spPr>
          <a:xfrm>
            <a:off x="813001" y="1690352"/>
            <a:ext cx="8534400" cy="3615267"/>
          </a:xfrm>
        </p:spPr>
        <p:txBody>
          <a:bodyPr>
            <a:normAutofit lnSpcReduction="10000"/>
          </a:bodyPr>
          <a:lstStyle/>
          <a:p>
            <a:pPr eaLnBrk="1" hangingPunct="1">
              <a:lnSpc>
                <a:spcPct val="90000"/>
              </a:lnSpc>
            </a:pPr>
            <a:r>
              <a:rPr lang="en-US" sz="2400" dirty="0" smtClean="0"/>
              <a:t>Kumpulan </a:t>
            </a:r>
            <a:r>
              <a:rPr lang="en-US" sz="2400" dirty="0" err="1" smtClean="0"/>
              <a:t>jaringan</a:t>
            </a:r>
            <a:r>
              <a:rPr lang="en-US" sz="2400" dirty="0" smtClean="0"/>
              <a:t> yang </a:t>
            </a:r>
            <a:r>
              <a:rPr lang="en-US" sz="2400" dirty="0" err="1" smtClean="0"/>
              <a:t>terinterkoneksi</a:t>
            </a:r>
            <a:r>
              <a:rPr lang="en-US" sz="2400" dirty="0" smtClean="0"/>
              <a:t> </a:t>
            </a:r>
            <a:r>
              <a:rPr lang="en-US" sz="2400" dirty="0" err="1" smtClean="0"/>
              <a:t>disebut</a:t>
            </a:r>
            <a:r>
              <a:rPr lang="en-US" sz="2400" dirty="0" smtClean="0"/>
              <a:t> Internetwork </a:t>
            </a:r>
            <a:r>
              <a:rPr lang="en-US" sz="2400" dirty="0" err="1" smtClean="0"/>
              <a:t>atau</a:t>
            </a:r>
            <a:r>
              <a:rPr lang="en-US" sz="2400" dirty="0" smtClean="0"/>
              <a:t> Internet.</a:t>
            </a:r>
          </a:p>
          <a:p>
            <a:pPr eaLnBrk="1" hangingPunct="1">
              <a:lnSpc>
                <a:spcPct val="90000"/>
              </a:lnSpc>
            </a:pPr>
            <a:r>
              <a:rPr lang="en-US" sz="2400" dirty="0" err="1" smtClean="0"/>
              <a:t>Bentuk</a:t>
            </a:r>
            <a:r>
              <a:rPr lang="en-US" sz="2400" dirty="0" smtClean="0"/>
              <a:t> internet yang </a:t>
            </a:r>
            <a:r>
              <a:rPr lang="en-US" sz="2400" dirty="0" err="1" smtClean="0"/>
              <a:t>umum</a:t>
            </a:r>
            <a:r>
              <a:rPr lang="en-US" sz="2400" dirty="0" smtClean="0"/>
              <a:t> </a:t>
            </a:r>
            <a:r>
              <a:rPr lang="en-US" sz="2400" dirty="0" err="1" smtClean="0"/>
              <a:t>adalah</a:t>
            </a:r>
            <a:r>
              <a:rPr lang="en-US" sz="2400" dirty="0" smtClean="0"/>
              <a:t> </a:t>
            </a:r>
            <a:r>
              <a:rPr lang="en-US" sz="2400" dirty="0" err="1" smtClean="0"/>
              <a:t>kumpulan</a:t>
            </a:r>
            <a:r>
              <a:rPr lang="en-US" sz="2400" dirty="0" smtClean="0"/>
              <a:t> </a:t>
            </a:r>
            <a:r>
              <a:rPr lang="en-US" sz="2400" dirty="0" err="1" smtClean="0"/>
              <a:t>dari</a:t>
            </a:r>
            <a:r>
              <a:rPr lang="en-US" sz="2400" dirty="0" smtClean="0"/>
              <a:t> LAN yang </a:t>
            </a:r>
            <a:r>
              <a:rPr lang="en-US" sz="2400" dirty="0" err="1" smtClean="0"/>
              <a:t>dihubungkan</a:t>
            </a:r>
            <a:r>
              <a:rPr lang="en-US" sz="2400" dirty="0" smtClean="0"/>
              <a:t> </a:t>
            </a:r>
            <a:r>
              <a:rPr lang="en-US" sz="2400" dirty="0" err="1" smtClean="0"/>
              <a:t>oleh</a:t>
            </a:r>
            <a:r>
              <a:rPr lang="en-US" sz="2400" dirty="0" smtClean="0"/>
              <a:t> WAN. </a:t>
            </a:r>
          </a:p>
          <a:p>
            <a:pPr eaLnBrk="1" hangingPunct="1">
              <a:lnSpc>
                <a:spcPct val="90000"/>
              </a:lnSpc>
            </a:pPr>
            <a:r>
              <a:rPr lang="en-US" sz="2400" dirty="0" err="1" smtClean="0"/>
              <a:t>Perbedaan</a:t>
            </a:r>
            <a:r>
              <a:rPr lang="en-US" sz="2400" dirty="0" smtClean="0"/>
              <a:t> yang </a:t>
            </a:r>
            <a:r>
              <a:rPr lang="en-US" sz="2400" dirty="0" err="1" smtClean="0"/>
              <a:t>nyata</a:t>
            </a:r>
            <a:r>
              <a:rPr lang="en-US" sz="2400" dirty="0" smtClean="0"/>
              <a:t> </a:t>
            </a:r>
            <a:r>
              <a:rPr lang="en-US" sz="2400" dirty="0" err="1" smtClean="0"/>
              <a:t>antara</a:t>
            </a:r>
            <a:r>
              <a:rPr lang="en-US" sz="2400" dirty="0" smtClean="0"/>
              <a:t> subnet </a:t>
            </a:r>
            <a:r>
              <a:rPr lang="en-US" sz="2400" dirty="0" err="1" smtClean="0"/>
              <a:t>dan</a:t>
            </a:r>
            <a:r>
              <a:rPr lang="en-US" sz="2400" dirty="0" smtClean="0"/>
              <a:t> WAN </a:t>
            </a:r>
            <a:r>
              <a:rPr lang="en-US" sz="2400" dirty="0" err="1" smtClean="0"/>
              <a:t>dalam</a:t>
            </a:r>
            <a:r>
              <a:rPr lang="en-US" sz="2400" dirty="0" smtClean="0"/>
              <a:t> </a:t>
            </a:r>
            <a:r>
              <a:rPr lang="en-US" sz="2400" dirty="0" err="1" smtClean="0"/>
              <a:t>kasus</a:t>
            </a:r>
            <a:r>
              <a:rPr lang="en-US" sz="2400" dirty="0" smtClean="0"/>
              <a:t> </a:t>
            </a:r>
            <a:r>
              <a:rPr lang="en-US" sz="2400" dirty="0" err="1" smtClean="0"/>
              <a:t>ini</a:t>
            </a:r>
            <a:r>
              <a:rPr lang="en-US" sz="2400" dirty="0" smtClean="0"/>
              <a:t> </a:t>
            </a:r>
            <a:r>
              <a:rPr lang="en-US" sz="2400" dirty="0" err="1" smtClean="0"/>
              <a:t>adalah</a:t>
            </a:r>
            <a:r>
              <a:rPr lang="en-US" sz="2400" dirty="0" smtClean="0"/>
              <a:t> </a:t>
            </a:r>
            <a:r>
              <a:rPr lang="en-US" sz="2400" dirty="0" err="1" smtClean="0"/>
              <a:t>keberadaan</a:t>
            </a:r>
            <a:r>
              <a:rPr lang="en-US" sz="2400" dirty="0" smtClean="0"/>
              <a:t> host.</a:t>
            </a:r>
          </a:p>
          <a:p>
            <a:pPr lvl="1" eaLnBrk="1" hangingPunct="1">
              <a:lnSpc>
                <a:spcPct val="90000"/>
              </a:lnSpc>
            </a:pPr>
            <a:r>
              <a:rPr lang="en-US" sz="2400" dirty="0" err="1" smtClean="0"/>
              <a:t>Bila</a:t>
            </a:r>
            <a:r>
              <a:rPr lang="en-US" sz="2400" dirty="0" smtClean="0"/>
              <a:t> di </a:t>
            </a:r>
            <a:r>
              <a:rPr lang="en-US" sz="2400" dirty="0" err="1" smtClean="0"/>
              <a:t>dalam</a:t>
            </a:r>
            <a:r>
              <a:rPr lang="en-US" sz="2400" dirty="0" smtClean="0"/>
              <a:t> </a:t>
            </a:r>
            <a:r>
              <a:rPr lang="en-US" sz="2400" dirty="0" err="1" smtClean="0"/>
              <a:t>sistem</a:t>
            </a:r>
            <a:r>
              <a:rPr lang="en-US" sz="2400" dirty="0" smtClean="0"/>
              <a:t> </a:t>
            </a:r>
            <a:r>
              <a:rPr lang="en-US" sz="2400" dirty="0" err="1" smtClean="0"/>
              <a:t>terdapat</a:t>
            </a:r>
            <a:r>
              <a:rPr lang="en-US" sz="2400" dirty="0" smtClean="0"/>
              <a:t> </a:t>
            </a:r>
            <a:r>
              <a:rPr lang="en-US" sz="2400" dirty="0" err="1" smtClean="0"/>
              <a:t>kurva</a:t>
            </a:r>
            <a:r>
              <a:rPr lang="en-US" sz="2400" dirty="0" smtClean="0"/>
              <a:t> </a:t>
            </a:r>
            <a:r>
              <a:rPr lang="en-US" sz="2400" dirty="0" err="1" smtClean="0"/>
              <a:t>tertutup</a:t>
            </a:r>
            <a:r>
              <a:rPr lang="en-US" sz="2400" dirty="0" smtClean="0"/>
              <a:t> yang </a:t>
            </a:r>
            <a:r>
              <a:rPr lang="en-US" sz="2400" dirty="0" err="1" smtClean="0"/>
              <a:t>hanya</a:t>
            </a:r>
            <a:r>
              <a:rPr lang="en-US" sz="2400" dirty="0" smtClean="0"/>
              <a:t> </a:t>
            </a:r>
            <a:r>
              <a:rPr lang="en-US" sz="2400" dirty="0" err="1" smtClean="0"/>
              <a:t>terdiri</a:t>
            </a:r>
            <a:r>
              <a:rPr lang="en-US" sz="2400" dirty="0" smtClean="0"/>
              <a:t> </a:t>
            </a:r>
            <a:r>
              <a:rPr lang="en-US" sz="2400" dirty="0" err="1" smtClean="0"/>
              <a:t>dari</a:t>
            </a:r>
            <a:r>
              <a:rPr lang="en-US" sz="2400" dirty="0" smtClean="0"/>
              <a:t> router-router, </a:t>
            </a:r>
            <a:r>
              <a:rPr lang="en-US" sz="2400" dirty="0" err="1" smtClean="0"/>
              <a:t>maka</a:t>
            </a:r>
            <a:r>
              <a:rPr lang="en-US" sz="2400" dirty="0" smtClean="0"/>
              <a:t> </a:t>
            </a:r>
            <a:r>
              <a:rPr lang="en-US" sz="2400" dirty="0" err="1" smtClean="0"/>
              <a:t>itulah</a:t>
            </a:r>
            <a:r>
              <a:rPr lang="en-US" sz="2400" dirty="0" smtClean="0"/>
              <a:t> subnet.</a:t>
            </a:r>
          </a:p>
          <a:p>
            <a:pPr lvl="1" eaLnBrk="1" hangingPunct="1">
              <a:lnSpc>
                <a:spcPct val="90000"/>
              </a:lnSpc>
            </a:pPr>
            <a:r>
              <a:rPr lang="en-US" sz="2400" dirty="0" err="1" smtClean="0"/>
              <a:t>Bila</a:t>
            </a:r>
            <a:r>
              <a:rPr lang="en-US" sz="2400" dirty="0" smtClean="0"/>
              <a:t> </a:t>
            </a:r>
            <a:r>
              <a:rPr lang="en-US" sz="2400" dirty="0" err="1" smtClean="0"/>
              <a:t>sistemnya</a:t>
            </a:r>
            <a:r>
              <a:rPr lang="en-US" sz="2400" dirty="0" smtClean="0"/>
              <a:t> </a:t>
            </a:r>
            <a:r>
              <a:rPr lang="en-US" sz="2400" dirty="0" err="1" smtClean="0"/>
              <a:t>terdiri</a:t>
            </a:r>
            <a:r>
              <a:rPr lang="en-US" sz="2400" dirty="0" smtClean="0"/>
              <a:t> </a:t>
            </a:r>
            <a:r>
              <a:rPr lang="en-US" sz="2400" dirty="0" err="1" smtClean="0"/>
              <a:t>dari</a:t>
            </a:r>
            <a:r>
              <a:rPr lang="en-US" sz="2400" dirty="0" smtClean="0"/>
              <a:t> router </a:t>
            </a:r>
            <a:r>
              <a:rPr lang="en-US" sz="2400" dirty="0" err="1" smtClean="0"/>
              <a:t>dan</a:t>
            </a:r>
            <a:r>
              <a:rPr lang="en-US" sz="2400" dirty="0" smtClean="0"/>
              <a:t> host, </a:t>
            </a:r>
            <a:r>
              <a:rPr lang="en-US" sz="2400" dirty="0" err="1" smtClean="0"/>
              <a:t>maka</a:t>
            </a:r>
            <a:r>
              <a:rPr lang="en-US" sz="2400" dirty="0" smtClean="0"/>
              <a:t> </a:t>
            </a:r>
            <a:r>
              <a:rPr lang="en-US" sz="2400" dirty="0" err="1" smtClean="0"/>
              <a:t>itulah</a:t>
            </a:r>
            <a:r>
              <a:rPr lang="en-US" sz="2400" dirty="0" smtClean="0"/>
              <a:t> WAN.</a:t>
            </a:r>
          </a:p>
        </p:txBody>
      </p:sp>
      <p:sp>
        <p:nvSpPr>
          <p:cNvPr id="399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CCCE4669-7D6E-40DB-ACD0-EF2D16108FCE}" type="slidenum">
              <a:rPr lang="en-US" sz="1000" smtClean="0">
                <a:latin typeface="Tahoma" panose="020B0604030504040204" pitchFamily="34" charset="0"/>
              </a:rPr>
              <a:pPr algn="r">
                <a:spcBef>
                  <a:spcPct val="0"/>
                </a:spcBef>
                <a:buClrTx/>
                <a:buSzTx/>
                <a:buFontTx/>
                <a:buNone/>
              </a:pPr>
              <a:t>19</a:t>
            </a:fld>
            <a:endParaRPr lang="en-US" sz="1000" smtClean="0">
              <a:latin typeface="Tahoma" panose="020B0604030504040204" pitchFamily="34" charset="0"/>
            </a:endParaRPr>
          </a:p>
        </p:txBody>
      </p:sp>
      <p:sp>
        <p:nvSpPr>
          <p:cNvPr id="39941" name="Text Box 4"/>
          <p:cNvSpPr txBox="1">
            <a:spLocks noChangeArrowheads="1"/>
          </p:cNvSpPr>
          <p:nvPr/>
        </p:nvSpPr>
        <p:spPr bwMode="auto">
          <a:xfrm>
            <a:off x="8991600" y="6172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Back</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3967257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2" y="381743"/>
            <a:ext cx="8060544" cy="1296176"/>
          </a:xfrm>
        </p:spPr>
        <p:txBody>
          <a:bodyPr/>
          <a:lstStyle/>
          <a:p>
            <a:pPr eaLnBrk="1" hangingPunct="1"/>
            <a:r>
              <a:rPr lang="en-US" sz="4000" dirty="0" err="1" smtClean="0"/>
              <a:t>Definisi</a:t>
            </a:r>
            <a:r>
              <a:rPr lang="en-US" sz="4000" dirty="0" smtClean="0"/>
              <a:t> </a:t>
            </a:r>
            <a:r>
              <a:rPr lang="en-US" sz="4000" dirty="0" err="1" smtClean="0"/>
              <a:t>Jaringan</a:t>
            </a:r>
            <a:r>
              <a:rPr lang="en-US" sz="4000" dirty="0" smtClean="0"/>
              <a:t> </a:t>
            </a:r>
            <a:r>
              <a:rPr lang="en-US" sz="4000" dirty="0" err="1" smtClean="0"/>
              <a:t>Komputer</a:t>
            </a:r>
            <a:endParaRPr lang="en-US" sz="4000" dirty="0" smtClean="0"/>
          </a:p>
        </p:txBody>
      </p:sp>
      <p:sp>
        <p:nvSpPr>
          <p:cNvPr id="22531" name="Rectangle 3"/>
          <p:cNvSpPr>
            <a:spLocks noGrp="1" noChangeArrowheads="1"/>
          </p:cNvSpPr>
          <p:nvPr>
            <p:ph idx="1"/>
          </p:nvPr>
        </p:nvSpPr>
        <p:spPr>
          <a:xfrm>
            <a:off x="684212" y="1793382"/>
            <a:ext cx="10456013" cy="3615267"/>
          </a:xfrm>
        </p:spPr>
        <p:txBody>
          <a:bodyPr>
            <a:normAutofit/>
          </a:bodyPr>
          <a:lstStyle/>
          <a:p>
            <a:pPr marL="350838" indent="-350838" eaLnBrk="1" hangingPunct="1">
              <a:lnSpc>
                <a:spcPct val="90000"/>
              </a:lnSpc>
            </a:pPr>
            <a:r>
              <a:rPr lang="en-US" sz="2400" dirty="0" err="1" smtClean="0"/>
              <a:t>Jaringan</a:t>
            </a:r>
            <a:r>
              <a:rPr lang="en-US" sz="2400" dirty="0" smtClean="0"/>
              <a:t> </a:t>
            </a:r>
            <a:r>
              <a:rPr lang="en-US" sz="2400" dirty="0" err="1" smtClean="0"/>
              <a:t>komputer</a:t>
            </a:r>
            <a:r>
              <a:rPr lang="en-US" sz="2400" dirty="0" smtClean="0"/>
              <a:t> </a:t>
            </a:r>
            <a:r>
              <a:rPr lang="en-US" sz="2400" dirty="0" err="1" smtClean="0"/>
              <a:t>merupakan</a:t>
            </a:r>
            <a:r>
              <a:rPr lang="en-US" sz="2400" dirty="0" smtClean="0"/>
              <a:t> </a:t>
            </a:r>
            <a:r>
              <a:rPr lang="en-US" sz="2400" dirty="0" err="1" smtClean="0"/>
              <a:t>sekelompok</a:t>
            </a:r>
            <a:r>
              <a:rPr lang="en-US" sz="2400" dirty="0" smtClean="0"/>
              <a:t> </a:t>
            </a:r>
            <a:r>
              <a:rPr lang="en-US" sz="2400" dirty="0" err="1" smtClean="0"/>
              <a:t>komputer</a:t>
            </a:r>
            <a:r>
              <a:rPr lang="en-US" sz="2400" dirty="0" smtClean="0"/>
              <a:t> </a:t>
            </a:r>
            <a:r>
              <a:rPr lang="en-US" sz="2400" dirty="0" err="1" smtClean="0"/>
              <a:t>otonom</a:t>
            </a:r>
            <a:r>
              <a:rPr lang="en-US" sz="2400" dirty="0" smtClean="0"/>
              <a:t> yang </a:t>
            </a:r>
            <a:r>
              <a:rPr lang="en-US" sz="2400" dirty="0" err="1" smtClean="0"/>
              <a:t>saling</a:t>
            </a:r>
            <a:r>
              <a:rPr lang="en-US" sz="2400" dirty="0" smtClean="0"/>
              <a:t> </a:t>
            </a:r>
            <a:r>
              <a:rPr lang="en-US" sz="2400" dirty="0" err="1" smtClean="0"/>
              <a:t>berhubungan</a:t>
            </a:r>
            <a:r>
              <a:rPr lang="en-US" sz="2400" dirty="0" smtClean="0"/>
              <a:t> </a:t>
            </a:r>
            <a:r>
              <a:rPr lang="en-US" sz="2400" dirty="0" err="1" smtClean="0"/>
              <a:t>antara</a:t>
            </a:r>
            <a:r>
              <a:rPr lang="en-US" sz="2400" dirty="0" smtClean="0"/>
              <a:t> </a:t>
            </a:r>
            <a:r>
              <a:rPr lang="en-US" sz="2400" dirty="0" err="1" smtClean="0"/>
              <a:t>satu</a:t>
            </a:r>
            <a:r>
              <a:rPr lang="en-US" sz="2400" dirty="0" smtClean="0"/>
              <a:t> </a:t>
            </a:r>
            <a:r>
              <a:rPr lang="en-US" sz="2400" dirty="0" err="1" smtClean="0"/>
              <a:t>dan</a:t>
            </a:r>
            <a:r>
              <a:rPr lang="en-US" sz="2400" dirty="0" smtClean="0"/>
              <a:t> </a:t>
            </a:r>
            <a:r>
              <a:rPr lang="en-US" sz="2400" dirty="0" err="1" smtClean="0"/>
              <a:t>lainnya</a:t>
            </a:r>
            <a:r>
              <a:rPr lang="en-US" sz="2400" dirty="0" smtClean="0"/>
              <a:t> </a:t>
            </a:r>
            <a:r>
              <a:rPr lang="en-US" sz="2400" dirty="0" err="1" smtClean="0"/>
              <a:t>menggunakan</a:t>
            </a:r>
            <a:r>
              <a:rPr lang="en-US" sz="2400" dirty="0" smtClean="0"/>
              <a:t> </a:t>
            </a:r>
            <a:r>
              <a:rPr lang="en-US" sz="2400" dirty="0" err="1" smtClean="0"/>
              <a:t>protokol</a:t>
            </a:r>
            <a:r>
              <a:rPr lang="en-US" sz="2400" dirty="0" smtClean="0"/>
              <a:t> </a:t>
            </a:r>
            <a:r>
              <a:rPr lang="en-US" sz="2400" dirty="0" err="1" smtClean="0"/>
              <a:t>komunikasi</a:t>
            </a:r>
            <a:r>
              <a:rPr lang="en-US" sz="2400" dirty="0" smtClean="0"/>
              <a:t> </a:t>
            </a:r>
            <a:r>
              <a:rPr lang="en-US" sz="2400" dirty="0" err="1" smtClean="0"/>
              <a:t>melalui</a:t>
            </a:r>
            <a:r>
              <a:rPr lang="en-US" sz="2400" dirty="0" smtClean="0"/>
              <a:t> media </a:t>
            </a:r>
            <a:r>
              <a:rPr lang="en-US" sz="2400" dirty="0" err="1" smtClean="0"/>
              <a:t>komunikasi</a:t>
            </a:r>
            <a:r>
              <a:rPr lang="en-US" sz="2400" dirty="0" smtClean="0"/>
              <a:t> </a:t>
            </a:r>
            <a:r>
              <a:rPr lang="en-US" sz="2400" dirty="0" err="1" smtClean="0"/>
              <a:t>sehingga</a:t>
            </a:r>
            <a:r>
              <a:rPr lang="en-US" sz="2400" dirty="0" smtClean="0"/>
              <a:t> </a:t>
            </a:r>
            <a:r>
              <a:rPr lang="en-US" sz="2400" dirty="0" err="1" smtClean="0"/>
              <a:t>dapat</a:t>
            </a:r>
            <a:r>
              <a:rPr lang="en-US" sz="2400" dirty="0" smtClean="0"/>
              <a:t> </a:t>
            </a:r>
            <a:r>
              <a:rPr lang="en-US" sz="2400" dirty="0" err="1" smtClean="0"/>
              <a:t>saling</a:t>
            </a:r>
            <a:r>
              <a:rPr lang="en-US" sz="2400" dirty="0" smtClean="0"/>
              <a:t> </a:t>
            </a:r>
            <a:r>
              <a:rPr lang="en-US" sz="2400" dirty="0" err="1" smtClean="0"/>
              <a:t>berbagi</a:t>
            </a:r>
            <a:r>
              <a:rPr lang="en-US" sz="2400" dirty="0" smtClean="0"/>
              <a:t> </a:t>
            </a:r>
            <a:r>
              <a:rPr lang="en-US" sz="2400" dirty="0" err="1" smtClean="0"/>
              <a:t>informasi</a:t>
            </a:r>
            <a:r>
              <a:rPr lang="en-US" sz="2400" dirty="0" smtClean="0"/>
              <a:t>, program-program, </a:t>
            </a:r>
            <a:r>
              <a:rPr lang="en-US" sz="2400" dirty="0" err="1" smtClean="0"/>
              <a:t>penggunaan</a:t>
            </a:r>
            <a:r>
              <a:rPr lang="en-US" sz="2400" dirty="0" smtClean="0"/>
              <a:t> </a:t>
            </a:r>
            <a:r>
              <a:rPr lang="en-US" sz="2400" dirty="0" err="1" smtClean="0"/>
              <a:t>perangkat</a:t>
            </a:r>
            <a:r>
              <a:rPr lang="en-US" sz="2400" dirty="0" smtClean="0"/>
              <a:t> </a:t>
            </a:r>
            <a:r>
              <a:rPr lang="en-US" sz="2400" dirty="0" err="1" smtClean="0"/>
              <a:t>keras</a:t>
            </a:r>
            <a:r>
              <a:rPr lang="en-US" sz="2400" dirty="0" smtClean="0"/>
              <a:t> </a:t>
            </a:r>
            <a:r>
              <a:rPr lang="en-US" sz="2400" dirty="0" err="1" smtClean="0"/>
              <a:t>secara</a:t>
            </a:r>
            <a:r>
              <a:rPr lang="en-US" sz="2400" dirty="0" smtClean="0"/>
              <a:t> </a:t>
            </a:r>
            <a:r>
              <a:rPr lang="en-US" sz="2400" dirty="0" err="1" smtClean="0"/>
              <a:t>bersama</a:t>
            </a:r>
            <a:r>
              <a:rPr lang="en-US" sz="2400" dirty="0" smtClean="0"/>
              <a:t> (</a:t>
            </a:r>
            <a:r>
              <a:rPr lang="en-US" sz="2400" dirty="0" err="1" smtClean="0"/>
              <a:t>interkoneksi</a:t>
            </a:r>
            <a:r>
              <a:rPr lang="en-US" sz="2400" dirty="0" smtClean="0"/>
              <a:t> </a:t>
            </a:r>
            <a:r>
              <a:rPr lang="en-US" sz="2400" dirty="0" err="1" smtClean="0"/>
              <a:t>sejumlah</a:t>
            </a:r>
            <a:r>
              <a:rPr lang="en-US" sz="2400" dirty="0" smtClean="0"/>
              <a:t> </a:t>
            </a:r>
            <a:r>
              <a:rPr lang="en-US" sz="2400" dirty="0" err="1" smtClean="0"/>
              <a:t>komputer</a:t>
            </a:r>
            <a:r>
              <a:rPr lang="en-US" sz="2400" dirty="0" smtClean="0"/>
              <a:t>).</a:t>
            </a:r>
          </a:p>
          <a:p>
            <a:pPr marL="350838" indent="-350838" eaLnBrk="1" hangingPunct="1">
              <a:lnSpc>
                <a:spcPct val="90000"/>
              </a:lnSpc>
            </a:pPr>
            <a:r>
              <a:rPr lang="en-US" sz="2400" dirty="0" err="1" smtClean="0"/>
              <a:t>Jaringan</a:t>
            </a:r>
            <a:r>
              <a:rPr lang="en-US" sz="2400" dirty="0" smtClean="0"/>
              <a:t> </a:t>
            </a:r>
            <a:r>
              <a:rPr lang="en-US" sz="2400" dirty="0" err="1" smtClean="0"/>
              <a:t>komputer</a:t>
            </a:r>
            <a:r>
              <a:rPr lang="en-US" sz="2400" dirty="0" smtClean="0"/>
              <a:t> </a:t>
            </a:r>
            <a:r>
              <a:rPr lang="en-US" sz="2400" dirty="0" err="1" smtClean="0"/>
              <a:t>merupakan</a:t>
            </a:r>
            <a:r>
              <a:rPr lang="en-US" sz="2400" dirty="0" smtClean="0"/>
              <a:t> </a:t>
            </a:r>
            <a:r>
              <a:rPr lang="en-US" sz="2400" dirty="0" err="1" smtClean="0"/>
              <a:t>kumpulan</a:t>
            </a:r>
            <a:r>
              <a:rPr lang="en-US" sz="2400" dirty="0" smtClean="0"/>
              <a:t> </a:t>
            </a:r>
            <a:r>
              <a:rPr lang="en-US" sz="2400" dirty="0" err="1" smtClean="0"/>
              <a:t>sejumlah</a:t>
            </a:r>
            <a:r>
              <a:rPr lang="en-US" sz="2400" dirty="0" smtClean="0"/>
              <a:t> terminal </a:t>
            </a:r>
            <a:r>
              <a:rPr lang="en-US" sz="2400" dirty="0" err="1" smtClean="0"/>
              <a:t>komunikasi</a:t>
            </a:r>
            <a:r>
              <a:rPr lang="en-US" sz="2400" dirty="0" smtClean="0"/>
              <a:t> yang </a:t>
            </a:r>
            <a:r>
              <a:rPr lang="en-US" sz="2400" dirty="0" err="1" smtClean="0"/>
              <a:t>berada</a:t>
            </a:r>
            <a:r>
              <a:rPr lang="en-US" sz="2400" dirty="0" smtClean="0"/>
              <a:t> di </a:t>
            </a:r>
            <a:r>
              <a:rPr lang="en-US" sz="2400" dirty="0" err="1" smtClean="0"/>
              <a:t>berbagai</a:t>
            </a:r>
            <a:r>
              <a:rPr lang="en-US" sz="2400" dirty="0" smtClean="0"/>
              <a:t> </a:t>
            </a:r>
            <a:r>
              <a:rPr lang="en-US" sz="2400" dirty="0" err="1" smtClean="0"/>
              <a:t>lokasi</a:t>
            </a:r>
            <a:r>
              <a:rPr lang="en-US" sz="2400" dirty="0" smtClean="0"/>
              <a:t> yang </a:t>
            </a:r>
            <a:r>
              <a:rPr lang="en-US" sz="2400" dirty="0" err="1" smtClean="0"/>
              <a:t>terdiri</a:t>
            </a:r>
            <a:r>
              <a:rPr lang="en-US" sz="2400" dirty="0" smtClean="0"/>
              <a:t> </a:t>
            </a:r>
            <a:r>
              <a:rPr lang="en-US" sz="2400" dirty="0" err="1" smtClean="0"/>
              <a:t>dari</a:t>
            </a:r>
            <a:r>
              <a:rPr lang="en-US" sz="2400" dirty="0" smtClean="0"/>
              <a:t> </a:t>
            </a:r>
            <a:r>
              <a:rPr lang="en-US" sz="2400" dirty="0" err="1" smtClean="0"/>
              <a:t>lebih</a:t>
            </a:r>
            <a:r>
              <a:rPr lang="en-US" sz="2400" dirty="0" smtClean="0"/>
              <a:t> </a:t>
            </a:r>
            <a:r>
              <a:rPr lang="en-US" sz="2400" dirty="0" err="1" smtClean="0"/>
              <a:t>satu</a:t>
            </a:r>
            <a:r>
              <a:rPr lang="en-US" sz="2400" dirty="0" smtClean="0"/>
              <a:t> </a:t>
            </a:r>
            <a:r>
              <a:rPr lang="en-US" sz="2400" dirty="0" err="1" smtClean="0"/>
              <a:t>komputer</a:t>
            </a:r>
            <a:r>
              <a:rPr lang="en-US" sz="2400" dirty="0" smtClean="0"/>
              <a:t> yang </a:t>
            </a:r>
            <a:r>
              <a:rPr lang="en-US" sz="2400" dirty="0" err="1" smtClean="0"/>
              <a:t>saling</a:t>
            </a:r>
            <a:r>
              <a:rPr lang="en-US" sz="2400" dirty="0" smtClean="0"/>
              <a:t> </a:t>
            </a:r>
            <a:r>
              <a:rPr lang="en-US" sz="2400" dirty="0" err="1" smtClean="0"/>
              <a:t>berhubungan</a:t>
            </a:r>
            <a:r>
              <a:rPr lang="en-US" sz="2400" dirty="0" smtClean="0"/>
              <a:t>.</a:t>
            </a:r>
          </a:p>
        </p:txBody>
      </p:sp>
      <p:sp>
        <p:nvSpPr>
          <p:cNvPr id="225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4FF32150-8497-410E-B76B-C2D9FA11F3A0}" type="slidenum">
              <a:rPr lang="en-US" sz="1000" smtClean="0">
                <a:latin typeface="Tahoma" panose="020B0604030504040204" pitchFamily="34" charset="0"/>
              </a:rPr>
              <a:pPr algn="r">
                <a:spcBef>
                  <a:spcPct val="0"/>
                </a:spcBef>
                <a:buClrTx/>
                <a:buSzTx/>
                <a:buFontTx/>
                <a:buNone/>
              </a:pPr>
              <a:t>2</a:t>
            </a:fld>
            <a:endParaRPr lang="en-US" sz="1000" smtClean="0">
              <a:latin typeface="Tahoma" panose="020B0604030504040204" pitchFamily="34" charset="0"/>
            </a:endParaRPr>
          </a:p>
        </p:txBody>
      </p:sp>
    </p:spTree>
    <p:extLst>
      <p:ext uri="{BB962C8B-B14F-4D97-AF65-F5344CB8AC3E}">
        <p14:creationId xmlns:p14="http://schemas.microsoft.com/office/powerpoint/2010/main" val="3066281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366713"/>
            <a:ext cx="9858375" cy="1462087"/>
          </a:xfrm>
        </p:spPr>
        <p:txBody>
          <a:bodyPr/>
          <a:lstStyle/>
          <a:p>
            <a:pPr eaLnBrk="1" hangingPunct="1"/>
            <a:r>
              <a:rPr lang="en-US" smtClean="0"/>
              <a:t>Sistem Koneksi</a:t>
            </a:r>
            <a:br>
              <a:rPr lang="en-US" smtClean="0"/>
            </a:br>
            <a:r>
              <a:rPr lang="en-US" smtClean="0"/>
              <a:t>dalam Jaringan Komputer</a:t>
            </a:r>
          </a:p>
        </p:txBody>
      </p:sp>
      <p:sp>
        <p:nvSpPr>
          <p:cNvPr id="40963" name="Rectangle 3"/>
          <p:cNvSpPr>
            <a:spLocks noGrp="1" noChangeArrowheads="1"/>
          </p:cNvSpPr>
          <p:nvPr>
            <p:ph idx="1"/>
          </p:nvPr>
        </p:nvSpPr>
        <p:spPr>
          <a:xfrm>
            <a:off x="684212" y="1828800"/>
            <a:ext cx="8534400" cy="2472267"/>
          </a:xfrm>
        </p:spPr>
        <p:txBody>
          <a:bodyPr/>
          <a:lstStyle/>
          <a:p>
            <a:pPr eaLnBrk="1" hangingPunct="1"/>
            <a:r>
              <a:rPr lang="en-US" dirty="0" smtClean="0"/>
              <a:t>Peer to Peer</a:t>
            </a:r>
          </a:p>
          <a:p>
            <a:pPr eaLnBrk="1" hangingPunct="1"/>
            <a:r>
              <a:rPr lang="en-US" dirty="0" smtClean="0"/>
              <a:t>Client - Server</a:t>
            </a:r>
          </a:p>
        </p:txBody>
      </p:sp>
      <p:sp>
        <p:nvSpPr>
          <p:cNvPr id="409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76808CB2-8CA1-4FE7-98FB-846063BD9884}" type="slidenum">
              <a:rPr lang="en-US" sz="1000" smtClean="0">
                <a:latin typeface="Tahoma" panose="020B0604030504040204" pitchFamily="34" charset="0"/>
              </a:rPr>
              <a:pPr algn="r">
                <a:spcBef>
                  <a:spcPct val="0"/>
                </a:spcBef>
                <a:buClrTx/>
                <a:buSzTx/>
                <a:buFontTx/>
                <a:buNone/>
              </a:pPr>
              <a:t>20</a:t>
            </a:fld>
            <a:endParaRPr lang="en-US" sz="1000" smtClean="0">
              <a:latin typeface="Tahoma" panose="020B0604030504040204" pitchFamily="34" charset="0"/>
            </a:endParaRPr>
          </a:p>
        </p:txBody>
      </p:sp>
      <p:sp>
        <p:nvSpPr>
          <p:cNvPr id="40965" name="Text Box 4"/>
          <p:cNvSpPr txBox="1">
            <a:spLocks noChangeArrowheads="1"/>
          </p:cNvSpPr>
          <p:nvPr/>
        </p:nvSpPr>
        <p:spPr bwMode="auto">
          <a:xfrm>
            <a:off x="8153400" y="5800725"/>
            <a:ext cx="592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0"/>
              </a:spcBef>
              <a:buClrTx/>
              <a:buSzTx/>
              <a:buFontTx/>
              <a:buNone/>
            </a:pPr>
            <a:r>
              <a:rPr lang="en-US" sz="1600">
                <a:latin typeface="Bauhaus 93" panose="04030905020B02020C02" pitchFamily="82" charset="0"/>
                <a:hlinkClick r:id="rId2" action="ppaction://hlinksldjump"/>
              </a:rPr>
              <a:t>Next</a:t>
            </a:r>
            <a:endParaRPr lang="en-US" sz="1600">
              <a:latin typeface="Bauhaus 93" panose="04030905020B02020C02" pitchFamily="82" charset="0"/>
            </a:endParaRPr>
          </a:p>
        </p:txBody>
      </p:sp>
    </p:spTree>
    <p:extLst>
      <p:ext uri="{BB962C8B-B14F-4D97-AF65-F5344CB8AC3E}">
        <p14:creationId xmlns:p14="http://schemas.microsoft.com/office/powerpoint/2010/main" val="140447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Peer to Peer</a:t>
            </a:r>
          </a:p>
        </p:txBody>
      </p:sp>
      <p:sp>
        <p:nvSpPr>
          <p:cNvPr id="41987" name="Rectangle 3"/>
          <p:cNvSpPr>
            <a:spLocks noGrp="1" noChangeArrowheads="1"/>
          </p:cNvSpPr>
          <p:nvPr>
            <p:ph idx="1"/>
          </p:nvPr>
        </p:nvSpPr>
        <p:spPr/>
        <p:txBody>
          <a:bodyPr>
            <a:normAutofit lnSpcReduction="10000"/>
          </a:bodyPr>
          <a:lstStyle/>
          <a:p>
            <a:pPr eaLnBrk="1" hangingPunct="1">
              <a:lnSpc>
                <a:spcPct val="80000"/>
              </a:lnSpc>
            </a:pPr>
            <a:r>
              <a:rPr lang="en-US" sz="2800" smtClean="0"/>
              <a:t>Peer artinya rekan sekerja</a:t>
            </a:r>
          </a:p>
          <a:p>
            <a:pPr eaLnBrk="1" hangingPunct="1">
              <a:lnSpc>
                <a:spcPct val="80000"/>
              </a:lnSpc>
            </a:pPr>
            <a:r>
              <a:rPr lang="en-US" sz="2800" smtClean="0"/>
              <a:t>Adalah jaringan komputer yang terdiri dari beberapa komputer.</a:t>
            </a:r>
          </a:p>
          <a:p>
            <a:pPr eaLnBrk="1" hangingPunct="1">
              <a:lnSpc>
                <a:spcPct val="80000"/>
              </a:lnSpc>
            </a:pPr>
            <a:r>
              <a:rPr lang="en-US" sz="2800" smtClean="0"/>
              <a:t>Adalah suatu model di mana setiap PC dapat memakai resource pada PC lain atau memberikan resourcenya untuk dipakai PC lain.</a:t>
            </a:r>
          </a:p>
          <a:p>
            <a:pPr eaLnBrk="1" hangingPunct="1">
              <a:lnSpc>
                <a:spcPct val="80000"/>
              </a:lnSpc>
            </a:pPr>
            <a:r>
              <a:rPr lang="en-US" sz="2800" smtClean="0"/>
              <a:t>Dikenal sebagai workgroup. Dimana setiap komputer dalam satu jaringan dikelompokkan dalam satu kelompok kerja</a:t>
            </a:r>
          </a:p>
        </p:txBody>
      </p:sp>
      <p:sp>
        <p:nvSpPr>
          <p:cNvPr id="419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1E3E23FE-7EB9-40CA-A3DC-66DBFF6D4258}" type="slidenum">
              <a:rPr lang="en-US" sz="1000" smtClean="0">
                <a:latin typeface="Tahoma" panose="020B0604030504040204" pitchFamily="34" charset="0"/>
              </a:rPr>
              <a:pPr algn="r">
                <a:spcBef>
                  <a:spcPct val="0"/>
                </a:spcBef>
                <a:buClrTx/>
                <a:buSzTx/>
                <a:buFontTx/>
                <a:buNone/>
              </a:pPr>
              <a:t>21</a:t>
            </a:fld>
            <a:endParaRPr lang="en-US" sz="1000" smtClean="0">
              <a:latin typeface="Tahoma" panose="020B0604030504040204" pitchFamily="34" charset="0"/>
            </a:endParaRPr>
          </a:p>
        </p:txBody>
      </p:sp>
    </p:spTree>
    <p:extLst>
      <p:ext uri="{BB962C8B-B14F-4D97-AF65-F5344CB8AC3E}">
        <p14:creationId xmlns:p14="http://schemas.microsoft.com/office/powerpoint/2010/main" val="1575850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Client - Server</a:t>
            </a:r>
          </a:p>
        </p:txBody>
      </p:sp>
      <p:sp>
        <p:nvSpPr>
          <p:cNvPr id="43011" name="Rectangle 3"/>
          <p:cNvSpPr>
            <a:spLocks noGrp="1" noChangeArrowheads="1"/>
          </p:cNvSpPr>
          <p:nvPr>
            <p:ph idx="1"/>
          </p:nvPr>
        </p:nvSpPr>
        <p:spPr/>
        <p:txBody>
          <a:bodyPr>
            <a:normAutofit fontScale="92500"/>
          </a:bodyPr>
          <a:lstStyle/>
          <a:p>
            <a:pPr eaLnBrk="1" hangingPunct="1"/>
            <a:r>
              <a:rPr lang="en-US" sz="2800" smtClean="0"/>
              <a:t>Selain pada jaringan lokal, juga dapat diterapkan dengan teknologi internet. Di mana ada suatu unit yang berfungsi sebagai server yang memberikan layanan bagi komputer lain, dan client yang hanya meminta layanan dari server.</a:t>
            </a:r>
          </a:p>
          <a:p>
            <a:pPr eaLnBrk="1" hangingPunct="1"/>
            <a:r>
              <a:rPr lang="en-US" sz="2800" smtClean="0"/>
              <a:t>Client hanya bisa menggunakan resource yang disediakan oleh server sesuai dengan otoritas yang diberikan oleh administrator.</a:t>
            </a:r>
          </a:p>
        </p:txBody>
      </p:sp>
      <p:sp>
        <p:nvSpPr>
          <p:cNvPr id="430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B4D37B5B-FA78-4C50-8B59-34BBEBE46144}" type="slidenum">
              <a:rPr lang="en-US" sz="1000" smtClean="0">
                <a:latin typeface="Tahoma" panose="020B0604030504040204" pitchFamily="34" charset="0"/>
              </a:rPr>
              <a:pPr algn="r">
                <a:spcBef>
                  <a:spcPct val="0"/>
                </a:spcBef>
                <a:buClrTx/>
                <a:buSzTx/>
                <a:buFontTx/>
                <a:buNone/>
              </a:pPr>
              <a:t>22</a:t>
            </a:fld>
            <a:endParaRPr lang="en-US" sz="1000" smtClean="0">
              <a:latin typeface="Tahoma" panose="020B0604030504040204" pitchFamily="34" charset="0"/>
            </a:endParaRPr>
          </a:p>
        </p:txBody>
      </p:sp>
    </p:spTree>
    <p:extLst>
      <p:ext uri="{BB962C8B-B14F-4D97-AF65-F5344CB8AC3E}">
        <p14:creationId xmlns:p14="http://schemas.microsoft.com/office/powerpoint/2010/main" val="243157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366713"/>
            <a:ext cx="9858375" cy="1462087"/>
          </a:xfrm>
        </p:spPr>
        <p:txBody>
          <a:bodyPr/>
          <a:lstStyle/>
          <a:p>
            <a:pPr eaLnBrk="1" hangingPunct="1"/>
            <a:r>
              <a:rPr lang="en-US" smtClean="0"/>
              <a:t>Jenis Layanan</a:t>
            </a:r>
            <a:br>
              <a:rPr lang="en-US" smtClean="0"/>
            </a:br>
            <a:r>
              <a:rPr lang="en-US" smtClean="0"/>
              <a:t>Client - Server</a:t>
            </a:r>
          </a:p>
        </p:txBody>
      </p:sp>
      <p:sp>
        <p:nvSpPr>
          <p:cNvPr id="44035" name="Rectangle 3"/>
          <p:cNvSpPr>
            <a:spLocks noGrp="1" noChangeArrowheads="1"/>
          </p:cNvSpPr>
          <p:nvPr>
            <p:ph idx="1"/>
          </p:nvPr>
        </p:nvSpPr>
        <p:spPr>
          <a:xfrm>
            <a:off x="722849" y="1828800"/>
            <a:ext cx="8534400" cy="3615267"/>
          </a:xfrm>
        </p:spPr>
        <p:txBody>
          <a:bodyPr>
            <a:normAutofit fontScale="92500" lnSpcReduction="20000"/>
          </a:bodyPr>
          <a:lstStyle/>
          <a:p>
            <a:pPr eaLnBrk="1" hangingPunct="1">
              <a:lnSpc>
                <a:spcPct val="90000"/>
              </a:lnSpc>
            </a:pPr>
            <a:r>
              <a:rPr lang="en-US" sz="2400" dirty="0" smtClean="0"/>
              <a:t>File Server</a:t>
            </a:r>
          </a:p>
          <a:p>
            <a:pPr eaLnBrk="1" hangingPunct="1">
              <a:lnSpc>
                <a:spcPct val="90000"/>
              </a:lnSpc>
              <a:buFont typeface="Wingdings" panose="05000000000000000000" pitchFamily="2" charset="2"/>
              <a:buNone/>
            </a:pPr>
            <a:r>
              <a:rPr lang="en-US" sz="2400" dirty="0" smtClean="0"/>
              <a:t>	</a:t>
            </a:r>
            <a:r>
              <a:rPr lang="en-US" sz="2000" i="1" dirty="0" err="1" smtClean="0"/>
              <a:t>Memberikan</a:t>
            </a:r>
            <a:r>
              <a:rPr lang="en-US" sz="2000" i="1" dirty="0" smtClean="0"/>
              <a:t> </a:t>
            </a:r>
            <a:r>
              <a:rPr lang="en-US" sz="2000" i="1" dirty="0" err="1" smtClean="0"/>
              <a:t>layanan</a:t>
            </a:r>
            <a:r>
              <a:rPr lang="en-US" sz="2000" i="1" dirty="0" smtClean="0"/>
              <a:t> </a:t>
            </a:r>
            <a:r>
              <a:rPr lang="en-US" sz="2000" i="1" dirty="0" err="1" smtClean="0"/>
              <a:t>fungsi</a:t>
            </a:r>
            <a:r>
              <a:rPr lang="en-US" sz="2000" i="1" dirty="0" smtClean="0"/>
              <a:t> </a:t>
            </a:r>
            <a:r>
              <a:rPr lang="en-US" sz="2000" i="1" dirty="0" err="1" smtClean="0"/>
              <a:t>pengelolaan</a:t>
            </a:r>
            <a:r>
              <a:rPr lang="en-US" sz="2000" i="1" dirty="0" smtClean="0"/>
              <a:t> file.</a:t>
            </a:r>
          </a:p>
          <a:p>
            <a:pPr eaLnBrk="1" hangingPunct="1">
              <a:lnSpc>
                <a:spcPct val="90000"/>
              </a:lnSpc>
            </a:pPr>
            <a:r>
              <a:rPr lang="en-US" sz="2400" dirty="0" smtClean="0"/>
              <a:t>Print Server</a:t>
            </a:r>
          </a:p>
          <a:p>
            <a:pPr eaLnBrk="1" hangingPunct="1">
              <a:lnSpc>
                <a:spcPct val="90000"/>
              </a:lnSpc>
              <a:buFont typeface="Wingdings" panose="05000000000000000000" pitchFamily="2" charset="2"/>
              <a:buNone/>
            </a:pPr>
            <a:r>
              <a:rPr lang="en-US" sz="2400" dirty="0" smtClean="0"/>
              <a:t>	</a:t>
            </a:r>
            <a:r>
              <a:rPr lang="en-US" sz="2000" i="1" dirty="0" err="1" smtClean="0"/>
              <a:t>Memberikan</a:t>
            </a:r>
            <a:r>
              <a:rPr lang="en-US" sz="2000" i="1" dirty="0" smtClean="0"/>
              <a:t> </a:t>
            </a:r>
            <a:r>
              <a:rPr lang="en-US" sz="2000" i="1" dirty="0" err="1" smtClean="0"/>
              <a:t>layanan</a:t>
            </a:r>
            <a:r>
              <a:rPr lang="en-US" sz="2000" i="1" dirty="0" smtClean="0"/>
              <a:t> </a:t>
            </a:r>
            <a:r>
              <a:rPr lang="en-US" sz="2000" i="1" dirty="0" err="1" smtClean="0"/>
              <a:t>fungsi</a:t>
            </a:r>
            <a:r>
              <a:rPr lang="en-US" sz="2000" i="1" dirty="0" smtClean="0"/>
              <a:t> </a:t>
            </a:r>
            <a:r>
              <a:rPr lang="en-US" sz="2000" i="1" dirty="0" err="1" smtClean="0"/>
              <a:t>pencetakan</a:t>
            </a:r>
            <a:r>
              <a:rPr lang="en-US" sz="2000" i="1" dirty="0" smtClean="0"/>
              <a:t>.</a:t>
            </a:r>
          </a:p>
          <a:p>
            <a:pPr eaLnBrk="1" hangingPunct="1">
              <a:lnSpc>
                <a:spcPct val="90000"/>
              </a:lnSpc>
            </a:pPr>
            <a:r>
              <a:rPr lang="en-US" sz="2400" dirty="0" smtClean="0"/>
              <a:t>Database Server</a:t>
            </a:r>
          </a:p>
          <a:p>
            <a:pPr eaLnBrk="1" hangingPunct="1">
              <a:lnSpc>
                <a:spcPct val="90000"/>
              </a:lnSpc>
              <a:buFont typeface="Wingdings" panose="05000000000000000000" pitchFamily="2" charset="2"/>
              <a:buNone/>
            </a:pPr>
            <a:r>
              <a:rPr lang="en-US" sz="2400" dirty="0" smtClean="0"/>
              <a:t>	</a:t>
            </a:r>
            <a:r>
              <a:rPr lang="en-US" sz="2000" i="1" dirty="0" smtClean="0"/>
              <a:t>Proses-proses </a:t>
            </a:r>
            <a:r>
              <a:rPr lang="en-US" sz="2000" i="1" dirty="0" err="1" smtClean="0"/>
              <a:t>fungsional</a:t>
            </a:r>
            <a:r>
              <a:rPr lang="en-US" sz="2000" i="1" dirty="0" smtClean="0"/>
              <a:t> </a:t>
            </a:r>
            <a:r>
              <a:rPr lang="en-US" sz="2000" i="1" dirty="0" err="1" smtClean="0"/>
              <a:t>mengenai</a:t>
            </a:r>
            <a:r>
              <a:rPr lang="en-US" sz="2000" i="1" dirty="0" smtClean="0"/>
              <a:t> database </a:t>
            </a:r>
            <a:r>
              <a:rPr lang="en-US" sz="2000" i="1" dirty="0" err="1" smtClean="0"/>
              <a:t>dijalankan</a:t>
            </a:r>
            <a:r>
              <a:rPr lang="en-US" sz="2000" i="1" dirty="0" smtClean="0"/>
              <a:t> </a:t>
            </a:r>
            <a:r>
              <a:rPr lang="en-US" sz="2000" i="1" dirty="0" err="1" smtClean="0"/>
              <a:t>pada</a:t>
            </a:r>
            <a:r>
              <a:rPr lang="en-US" sz="2000" i="1" dirty="0" smtClean="0"/>
              <a:t> </a:t>
            </a:r>
            <a:r>
              <a:rPr lang="en-US" sz="2000" i="1" dirty="0" err="1" smtClean="0"/>
              <a:t>mesin</a:t>
            </a:r>
            <a:r>
              <a:rPr lang="en-US" sz="2000" i="1" dirty="0" smtClean="0"/>
              <a:t> </a:t>
            </a:r>
            <a:r>
              <a:rPr lang="en-US" sz="2000" i="1" dirty="0" err="1" smtClean="0"/>
              <a:t>ini</a:t>
            </a:r>
            <a:r>
              <a:rPr lang="en-US" sz="2000" i="1" dirty="0" smtClean="0"/>
              <a:t> </a:t>
            </a:r>
            <a:r>
              <a:rPr lang="en-US" sz="2000" i="1" dirty="0" err="1" smtClean="0"/>
              <a:t>dan</a:t>
            </a:r>
            <a:r>
              <a:rPr lang="en-US" sz="2000" i="1" dirty="0" smtClean="0"/>
              <a:t> </a:t>
            </a:r>
            <a:r>
              <a:rPr lang="en-US" sz="2000" i="1" dirty="0" err="1" smtClean="0"/>
              <a:t>stasiun</a:t>
            </a:r>
            <a:r>
              <a:rPr lang="en-US" sz="2000" i="1" dirty="0" smtClean="0"/>
              <a:t> lain </a:t>
            </a:r>
            <a:r>
              <a:rPr lang="en-US" sz="2000" i="1" dirty="0" err="1" smtClean="0"/>
              <a:t>dapat</a:t>
            </a:r>
            <a:r>
              <a:rPr lang="en-US" sz="2000" i="1" dirty="0" smtClean="0"/>
              <a:t> </a:t>
            </a:r>
            <a:r>
              <a:rPr lang="en-US" sz="2000" i="1" dirty="0" err="1" smtClean="0"/>
              <a:t>minta</a:t>
            </a:r>
            <a:r>
              <a:rPr lang="en-US" sz="2000" i="1" dirty="0" smtClean="0"/>
              <a:t> </a:t>
            </a:r>
            <a:r>
              <a:rPr lang="en-US" sz="2000" i="1" dirty="0" err="1" smtClean="0"/>
              <a:t>pelayanan</a:t>
            </a:r>
            <a:r>
              <a:rPr lang="en-US" sz="2000" i="1" dirty="0" smtClean="0"/>
              <a:t>.</a:t>
            </a:r>
          </a:p>
          <a:p>
            <a:pPr eaLnBrk="1" hangingPunct="1">
              <a:lnSpc>
                <a:spcPct val="90000"/>
              </a:lnSpc>
            </a:pPr>
            <a:r>
              <a:rPr lang="en-US" sz="2400" dirty="0" smtClean="0"/>
              <a:t>DIP (Document Information Processing)</a:t>
            </a:r>
          </a:p>
          <a:p>
            <a:pPr eaLnBrk="1" hangingPunct="1">
              <a:lnSpc>
                <a:spcPct val="90000"/>
              </a:lnSpc>
              <a:buFont typeface="Wingdings" panose="05000000000000000000" pitchFamily="2" charset="2"/>
              <a:buNone/>
            </a:pPr>
            <a:r>
              <a:rPr lang="en-US" sz="2000" dirty="0" smtClean="0"/>
              <a:t>	</a:t>
            </a:r>
            <a:r>
              <a:rPr lang="en-US" sz="2000" i="1" dirty="0" err="1" smtClean="0"/>
              <a:t>Memberikan</a:t>
            </a:r>
            <a:r>
              <a:rPr lang="en-US" sz="2000" i="1" dirty="0" smtClean="0"/>
              <a:t> </a:t>
            </a:r>
            <a:r>
              <a:rPr lang="en-US" sz="2000" i="1" dirty="0" err="1" smtClean="0"/>
              <a:t>layanan</a:t>
            </a:r>
            <a:r>
              <a:rPr lang="en-US" sz="2000" i="1" dirty="0" smtClean="0"/>
              <a:t> </a:t>
            </a:r>
            <a:r>
              <a:rPr lang="en-US" sz="2000" i="1" dirty="0" err="1" smtClean="0"/>
              <a:t>fungsi</a:t>
            </a:r>
            <a:r>
              <a:rPr lang="en-US" sz="2000" i="1" dirty="0" smtClean="0"/>
              <a:t> </a:t>
            </a:r>
            <a:r>
              <a:rPr lang="en-US" sz="2000" i="1" dirty="0" err="1" smtClean="0"/>
              <a:t>penyimpanan</a:t>
            </a:r>
            <a:r>
              <a:rPr lang="en-US" sz="2000" i="1" dirty="0" smtClean="0"/>
              <a:t>, </a:t>
            </a:r>
            <a:r>
              <a:rPr lang="en-US" sz="2000" i="1" dirty="0" err="1" smtClean="0"/>
              <a:t>manajemen</a:t>
            </a:r>
            <a:r>
              <a:rPr lang="en-US" sz="2000" i="1" dirty="0" smtClean="0"/>
              <a:t>, </a:t>
            </a:r>
            <a:r>
              <a:rPr lang="en-US" sz="2000" i="1" dirty="0" err="1" smtClean="0"/>
              <a:t>dan</a:t>
            </a:r>
            <a:r>
              <a:rPr lang="en-US" sz="2000" i="1" dirty="0" smtClean="0"/>
              <a:t> </a:t>
            </a:r>
            <a:r>
              <a:rPr lang="en-US" sz="2000" i="1" dirty="0" err="1" smtClean="0"/>
              <a:t>pengambilan</a:t>
            </a:r>
            <a:r>
              <a:rPr lang="en-US" sz="2000" i="1" dirty="0" smtClean="0"/>
              <a:t> data.</a:t>
            </a:r>
          </a:p>
        </p:txBody>
      </p:sp>
      <p:sp>
        <p:nvSpPr>
          <p:cNvPr id="440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35EF7447-25BD-4B47-A061-367D7A306CCB}" type="slidenum">
              <a:rPr lang="en-US" sz="1000" smtClean="0">
                <a:latin typeface="Tahoma" panose="020B0604030504040204" pitchFamily="34" charset="0"/>
              </a:rPr>
              <a:pPr algn="r">
                <a:spcBef>
                  <a:spcPct val="0"/>
                </a:spcBef>
                <a:buClrTx/>
                <a:buSzTx/>
                <a:buFontTx/>
                <a:buNone/>
              </a:pPr>
              <a:t>23</a:t>
            </a:fld>
            <a:endParaRPr lang="en-US" sz="1000" smtClean="0">
              <a:latin typeface="Tahoma" panose="020B0604030504040204" pitchFamily="34" charset="0"/>
            </a:endParaRPr>
          </a:p>
        </p:txBody>
      </p:sp>
      <p:sp>
        <p:nvSpPr>
          <p:cNvPr id="44037" name="Text Box 4"/>
          <p:cNvSpPr txBox="1">
            <a:spLocks noChangeArrowheads="1"/>
          </p:cNvSpPr>
          <p:nvPr/>
        </p:nvSpPr>
        <p:spPr bwMode="auto">
          <a:xfrm>
            <a:off x="8686800" y="60960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latin typeface="Bauhaus 93" panose="04030905020B02020C02" pitchFamily="82" charset="0"/>
                <a:hlinkClick r:id="rId2" action="ppaction://hlinksldjump"/>
              </a:rPr>
              <a:t>Back</a:t>
            </a:r>
            <a:endParaRPr lang="en-US" sz="1600">
              <a:latin typeface="Bauhaus 93" panose="04030905020B02020C02" pitchFamily="82" charset="0"/>
            </a:endParaRPr>
          </a:p>
        </p:txBody>
      </p:sp>
    </p:spTree>
    <p:extLst>
      <p:ext uri="{BB962C8B-B14F-4D97-AF65-F5344CB8AC3E}">
        <p14:creationId xmlns:p14="http://schemas.microsoft.com/office/powerpoint/2010/main" val="1731187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366713"/>
            <a:ext cx="9705975" cy="1462087"/>
          </a:xfrm>
        </p:spPr>
        <p:txBody>
          <a:bodyPr/>
          <a:lstStyle/>
          <a:p>
            <a:pPr eaLnBrk="1" hangingPunct="1"/>
            <a:r>
              <a:rPr lang="en-US" smtClean="0"/>
              <a:t>Jaringan Komputer dan</a:t>
            </a:r>
            <a:br>
              <a:rPr lang="en-US" smtClean="0"/>
            </a:br>
            <a:r>
              <a:rPr lang="en-US" smtClean="0"/>
              <a:t>Sistem Terdistribusi</a:t>
            </a:r>
          </a:p>
        </p:txBody>
      </p:sp>
      <p:sp>
        <p:nvSpPr>
          <p:cNvPr id="45059" name="Rectangle 3"/>
          <p:cNvSpPr>
            <a:spLocks noGrp="1" noChangeArrowheads="1"/>
          </p:cNvSpPr>
          <p:nvPr>
            <p:ph idx="1"/>
          </p:nvPr>
        </p:nvSpPr>
        <p:spPr/>
        <p:txBody>
          <a:bodyPr/>
          <a:lstStyle/>
          <a:p>
            <a:pPr eaLnBrk="1" hangingPunct="1"/>
            <a:r>
              <a:rPr lang="en-US" smtClean="0"/>
              <a:t>Adalah sekumpulan komputer yang saling terkoneksi dengan media transmisi, dan terjadi proses transfer file.</a:t>
            </a:r>
          </a:p>
        </p:txBody>
      </p:sp>
      <p:sp>
        <p:nvSpPr>
          <p:cNvPr id="450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A2E4AD45-481E-4290-BDB7-7C67330F67CD}" type="slidenum">
              <a:rPr lang="en-US" sz="1000" smtClean="0">
                <a:latin typeface="Tahoma" panose="020B0604030504040204" pitchFamily="34" charset="0"/>
              </a:rPr>
              <a:pPr algn="r">
                <a:spcBef>
                  <a:spcPct val="0"/>
                </a:spcBef>
                <a:buClrTx/>
                <a:buSzTx/>
                <a:buFontTx/>
                <a:buNone/>
              </a:pPr>
              <a:t>24</a:t>
            </a:fld>
            <a:endParaRPr lang="en-US" sz="1000" smtClean="0">
              <a:latin typeface="Tahoma" panose="020B0604030504040204" pitchFamily="34" charset="0"/>
            </a:endParaRPr>
          </a:p>
        </p:txBody>
      </p:sp>
    </p:spTree>
    <p:extLst>
      <p:ext uri="{BB962C8B-B14F-4D97-AF65-F5344CB8AC3E}">
        <p14:creationId xmlns:p14="http://schemas.microsoft.com/office/powerpoint/2010/main" val="1946713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600" smtClean="0"/>
              <a:t>Perbedaan Jaringan Komputer </a:t>
            </a:r>
            <a:br>
              <a:rPr lang="en-US" sz="3600" smtClean="0"/>
            </a:br>
            <a:r>
              <a:rPr lang="en-US" sz="3600" smtClean="0"/>
              <a:t>dan Sistem Terdistribusi</a:t>
            </a:r>
          </a:p>
        </p:txBody>
      </p:sp>
      <p:graphicFrame>
        <p:nvGraphicFramePr>
          <p:cNvPr id="71770" name="Group 90"/>
          <p:cNvGraphicFramePr>
            <a:graphicFrameLocks noGrp="1"/>
          </p:cNvGraphicFramePr>
          <p:nvPr>
            <p:ph type="tbl" idx="1"/>
            <p:extLst>
              <p:ext uri="{D42A27DB-BD31-4B8C-83A1-F6EECF244321}">
                <p14:modId xmlns:p14="http://schemas.microsoft.com/office/powerpoint/2010/main" val="543462830"/>
              </p:ext>
            </p:extLst>
          </p:nvPr>
        </p:nvGraphicFramePr>
        <p:xfrm>
          <a:off x="2590800" y="1890534"/>
          <a:ext cx="7772400" cy="4230688"/>
        </p:xfrm>
        <a:graphic>
          <a:graphicData uri="http://schemas.openxmlformats.org/drawingml/2006/table">
            <a:tbl>
              <a:tblPr/>
              <a:tblGrid>
                <a:gridCol w="3886200"/>
                <a:gridCol w="3886200"/>
              </a:tblGrid>
              <a:tr h="573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err="1" smtClean="0">
                          <a:ln>
                            <a:noFill/>
                          </a:ln>
                          <a:solidFill>
                            <a:schemeClr val="tx1"/>
                          </a:solidFill>
                          <a:effectLst/>
                          <a:latin typeface="Tahoma" pitchFamily="34" charset="0"/>
                        </a:rPr>
                        <a:t>Jaringan</a:t>
                      </a:r>
                      <a:r>
                        <a:rPr kumimoji="0" lang="en-US" sz="2400" b="1" i="0" u="none" strike="noStrike" cap="none" normalizeH="0" baseline="0" dirty="0" smtClean="0">
                          <a:ln>
                            <a:noFill/>
                          </a:ln>
                          <a:solidFill>
                            <a:schemeClr val="tx1"/>
                          </a:solidFill>
                          <a:effectLst/>
                          <a:latin typeface="Tahoma" pitchFamily="34" charset="0"/>
                        </a:rPr>
                        <a:t> </a:t>
                      </a:r>
                      <a:r>
                        <a:rPr kumimoji="0" lang="en-US" sz="2400" b="1" i="0" u="none" strike="noStrike" cap="none" normalizeH="0" baseline="0" dirty="0" err="1" smtClean="0">
                          <a:ln>
                            <a:noFill/>
                          </a:ln>
                          <a:solidFill>
                            <a:schemeClr val="tx1"/>
                          </a:solidFill>
                          <a:effectLst/>
                          <a:latin typeface="Tahoma" pitchFamily="34" charset="0"/>
                        </a:rPr>
                        <a:t>Komputer</a:t>
                      </a:r>
                      <a:endParaRPr kumimoji="0" lang="en-US" sz="2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A3B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Sistem Terdistribusi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A3BFF"/>
                    </a:solidFill>
                  </a:tcPr>
                </a:tc>
              </a:tr>
              <a:tr h="153924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0" i="0" u="none" strike="noStrike" cap="none" normalizeH="0" baseline="0" dirty="0" err="1" smtClean="0">
                          <a:ln>
                            <a:noFill/>
                          </a:ln>
                          <a:solidFill>
                            <a:schemeClr val="tx1"/>
                          </a:solidFill>
                          <a:effectLst/>
                          <a:latin typeface="Tahoma" pitchFamily="34" charset="0"/>
                        </a:rPr>
                        <a:t>Komputer</a:t>
                      </a:r>
                      <a:r>
                        <a:rPr kumimoji="0" lang="en-US" sz="1900" b="0" i="0" u="none" strike="noStrike" cap="none" normalizeH="0" baseline="0" dirty="0" smtClean="0">
                          <a:ln>
                            <a:noFill/>
                          </a:ln>
                          <a:solidFill>
                            <a:schemeClr val="tx1"/>
                          </a:solidFill>
                          <a:effectLst/>
                          <a:latin typeface="Tahoma" pitchFamily="34" charset="0"/>
                        </a:rPr>
                        <a:t> yang </a:t>
                      </a:r>
                      <a:r>
                        <a:rPr kumimoji="0" lang="en-US" sz="1900" b="0" i="0" u="none" strike="noStrike" cap="none" normalizeH="0" baseline="0" dirty="0" err="1" smtClean="0">
                          <a:ln>
                            <a:noFill/>
                          </a:ln>
                          <a:solidFill>
                            <a:schemeClr val="tx1"/>
                          </a:solidFill>
                          <a:effectLst/>
                          <a:latin typeface="Tahoma" pitchFamily="34" charset="0"/>
                        </a:rPr>
                        <a:t>terhubung</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merupakan</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gabungan</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dari</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beberapa</a:t>
                      </a:r>
                      <a:r>
                        <a:rPr kumimoji="0" lang="en-US" sz="1900" b="0" i="0" u="none" strike="noStrike" cap="none" normalizeH="0" baseline="0" dirty="0" smtClean="0">
                          <a:ln>
                            <a:noFill/>
                          </a:ln>
                          <a:solidFill>
                            <a:schemeClr val="tx1"/>
                          </a:solidFill>
                          <a:effectLst/>
                          <a:latin typeface="Tahoma" pitchFamily="34" charset="0"/>
                        </a:rPr>
                        <a:t> workstation </a:t>
                      </a:r>
                      <a:r>
                        <a:rPr kumimoji="0" lang="en-US" sz="1900" b="0" i="0" u="none" strike="noStrike" cap="none" normalizeH="0" baseline="0" dirty="0" err="1" smtClean="0">
                          <a:ln>
                            <a:noFill/>
                          </a:ln>
                          <a:solidFill>
                            <a:schemeClr val="tx1"/>
                          </a:solidFill>
                          <a:effectLst/>
                          <a:latin typeface="Tahoma" pitchFamily="34" charset="0"/>
                        </a:rPr>
                        <a:t>atau</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juga</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gabungan</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komputer</a:t>
                      </a:r>
                      <a:r>
                        <a:rPr kumimoji="0" lang="en-US" sz="1900" b="0" i="0" u="none" strike="noStrike" cap="none" normalizeH="0" baseline="0" dirty="0" smtClean="0">
                          <a:ln>
                            <a:noFill/>
                          </a:ln>
                          <a:solidFill>
                            <a:schemeClr val="tx1"/>
                          </a:solidFill>
                          <a:effectLst/>
                          <a:latin typeface="Tahoma" pitchFamily="34" charset="0"/>
                        </a:rPr>
                        <a:t> server </a:t>
                      </a:r>
                      <a:r>
                        <a:rPr kumimoji="0" lang="en-US" sz="1900" b="0" i="0" u="none" strike="noStrike" cap="none" normalizeH="0" baseline="0" dirty="0" err="1" smtClean="0">
                          <a:ln>
                            <a:noFill/>
                          </a:ln>
                          <a:solidFill>
                            <a:schemeClr val="tx1"/>
                          </a:solidFill>
                          <a:effectLst/>
                          <a:latin typeface="Tahoma" pitchFamily="34" charset="0"/>
                        </a:rPr>
                        <a:t>dan</a:t>
                      </a:r>
                      <a:r>
                        <a:rPr kumimoji="0" lang="en-US" sz="1900" b="0" i="0" u="none" strike="noStrike" cap="none" normalizeH="0" baseline="0" dirty="0" smtClean="0">
                          <a:ln>
                            <a:noFill/>
                          </a:ln>
                          <a:solidFill>
                            <a:schemeClr val="tx1"/>
                          </a:solidFill>
                          <a:effectLst/>
                          <a:latin typeface="Tahoma" pitchFamily="34" charset="0"/>
                        </a:rPr>
                        <a:t> client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0" i="0" u="none" strike="noStrike" cap="none" normalizeH="0" baseline="0" smtClean="0">
                          <a:ln>
                            <a:noFill/>
                          </a:ln>
                          <a:solidFill>
                            <a:schemeClr val="tx1"/>
                          </a:solidFill>
                          <a:effectLst/>
                          <a:latin typeface="Tahoma" pitchFamily="34" charset="0"/>
                        </a:rPr>
                        <a:t>Komputer yang terhubung terdiri dari host (komputer utama) dan terminal-terminal (komputer yang terhubung dengan host)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8359">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0" i="0" u="none" strike="noStrike" cap="none" normalizeH="0" baseline="0" smtClean="0">
                          <a:ln>
                            <a:noFill/>
                          </a:ln>
                          <a:solidFill>
                            <a:schemeClr val="tx1"/>
                          </a:solidFill>
                          <a:effectLst/>
                          <a:latin typeface="Tahoma" pitchFamily="34" charset="0"/>
                        </a:rPr>
                        <a:t>Beberapa komputer terhubung agar dapat sharing, namun tiap pekerjaan ditangani sendiri-sendiri oleh komputer yang meminta dan dimintai layanan. Server hanya melayani permintaan sesuai antrian yang sudah diatur sistem.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0" i="0" u="none" strike="noStrike" cap="none" normalizeH="0" baseline="0" dirty="0" err="1" smtClean="0">
                          <a:ln>
                            <a:noFill/>
                          </a:ln>
                          <a:solidFill>
                            <a:schemeClr val="tx1"/>
                          </a:solidFill>
                          <a:effectLst/>
                          <a:latin typeface="Tahoma" pitchFamily="34" charset="0"/>
                        </a:rPr>
                        <a:t>Beberapa</a:t>
                      </a:r>
                      <a:r>
                        <a:rPr kumimoji="0" lang="en-US" sz="1900" b="0" i="0" u="none" strike="noStrike" cap="none" normalizeH="0" baseline="0" dirty="0" smtClean="0">
                          <a:ln>
                            <a:noFill/>
                          </a:ln>
                          <a:solidFill>
                            <a:schemeClr val="tx1"/>
                          </a:solidFill>
                          <a:effectLst/>
                          <a:latin typeface="Tahoma" pitchFamily="34" charset="0"/>
                        </a:rPr>
                        <a:t> host </a:t>
                      </a:r>
                      <a:r>
                        <a:rPr kumimoji="0" lang="en-US" sz="1900" b="0" i="0" u="none" strike="noStrike" cap="none" normalizeH="0" baseline="0" dirty="0" err="1" smtClean="0">
                          <a:ln>
                            <a:noFill/>
                          </a:ln>
                          <a:solidFill>
                            <a:schemeClr val="tx1"/>
                          </a:solidFill>
                          <a:effectLst/>
                          <a:latin typeface="Tahoma" pitchFamily="34" charset="0"/>
                        </a:rPr>
                        <a:t>komputer</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terhubung</a:t>
                      </a:r>
                      <a:r>
                        <a:rPr kumimoji="0" lang="en-US" sz="1900" b="0" i="0" u="none" strike="noStrike" cap="none" normalizeH="0" baseline="0" dirty="0" smtClean="0">
                          <a:ln>
                            <a:noFill/>
                          </a:ln>
                          <a:solidFill>
                            <a:schemeClr val="tx1"/>
                          </a:solidFill>
                          <a:effectLst/>
                          <a:latin typeface="Tahoma" pitchFamily="34" charset="0"/>
                        </a:rPr>
                        <a:t> agar </a:t>
                      </a:r>
                      <a:r>
                        <a:rPr kumimoji="0" lang="en-US" sz="1900" b="0" i="0" u="none" strike="noStrike" cap="none" normalizeH="0" baseline="0" dirty="0" err="1" smtClean="0">
                          <a:ln>
                            <a:noFill/>
                          </a:ln>
                          <a:solidFill>
                            <a:schemeClr val="tx1"/>
                          </a:solidFill>
                          <a:effectLst/>
                          <a:latin typeface="Tahoma" pitchFamily="34" charset="0"/>
                        </a:rPr>
                        <a:t>dapat</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mengerjakan</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sebuah</a:t>
                      </a:r>
                      <a:r>
                        <a:rPr kumimoji="0" lang="en-US" sz="1900" b="0" i="0" u="none" strike="noStrike" cap="none" normalizeH="0" baseline="0" dirty="0" smtClean="0">
                          <a:ln>
                            <a:noFill/>
                          </a:ln>
                          <a:solidFill>
                            <a:schemeClr val="tx1"/>
                          </a:solidFill>
                          <a:effectLst/>
                          <a:latin typeface="Tahoma" pitchFamily="34" charset="0"/>
                        </a:rPr>
                        <a:t>/</a:t>
                      </a:r>
                      <a:r>
                        <a:rPr kumimoji="0" lang="en-US" sz="1900" b="0" i="0" u="none" strike="noStrike" cap="none" normalizeH="0" baseline="0" dirty="0" err="1" smtClean="0">
                          <a:ln>
                            <a:noFill/>
                          </a:ln>
                          <a:solidFill>
                            <a:schemeClr val="tx1"/>
                          </a:solidFill>
                          <a:effectLst/>
                          <a:latin typeface="Tahoma" pitchFamily="34" charset="0"/>
                        </a:rPr>
                        <a:t>beberapa</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pekerjaan</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besar</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bersama</a:t>
                      </a:r>
                      <a:r>
                        <a:rPr kumimoji="0" lang="en-US" sz="1900" b="0" i="0" u="none" strike="noStrike" cap="none" normalizeH="0" baseline="0" dirty="0" smtClean="0">
                          <a:ln>
                            <a:noFill/>
                          </a:ln>
                          <a:solidFill>
                            <a:schemeClr val="tx1"/>
                          </a:solidFill>
                          <a:effectLst/>
                          <a:latin typeface="Tahoma" pitchFamily="34" charset="0"/>
                        </a:rPr>
                        <a:t>. Host </a:t>
                      </a:r>
                      <a:r>
                        <a:rPr kumimoji="0" lang="en-US" sz="1900" b="0" i="0" u="none" strike="noStrike" cap="none" normalizeH="0" baseline="0" dirty="0" err="1" smtClean="0">
                          <a:ln>
                            <a:noFill/>
                          </a:ln>
                          <a:solidFill>
                            <a:schemeClr val="tx1"/>
                          </a:solidFill>
                          <a:effectLst/>
                          <a:latin typeface="Tahoma" pitchFamily="34" charset="0"/>
                        </a:rPr>
                        <a:t>melayani</a:t>
                      </a:r>
                      <a:r>
                        <a:rPr kumimoji="0" lang="en-US" sz="1900" b="0" i="0" u="none" strike="noStrike" cap="none" normalizeH="0" baseline="0" dirty="0" smtClean="0">
                          <a:ln>
                            <a:noFill/>
                          </a:ln>
                          <a:solidFill>
                            <a:schemeClr val="tx1"/>
                          </a:solidFill>
                          <a:effectLst/>
                          <a:latin typeface="Tahoma" pitchFamily="34" charset="0"/>
                        </a:rPr>
                        <a:t> </a:t>
                      </a:r>
                      <a:r>
                        <a:rPr kumimoji="0" lang="en-US" sz="1900" b="0" i="0" u="none" strike="noStrike" cap="none" normalizeH="0" baseline="0" dirty="0" err="1" smtClean="0">
                          <a:ln>
                            <a:noFill/>
                          </a:ln>
                          <a:solidFill>
                            <a:schemeClr val="tx1"/>
                          </a:solidFill>
                          <a:effectLst/>
                          <a:latin typeface="Tahoma" pitchFamily="34" charset="0"/>
                        </a:rPr>
                        <a:t>beberapa</a:t>
                      </a:r>
                      <a:r>
                        <a:rPr kumimoji="0" lang="en-US" sz="1900" b="0" i="0" u="none" strike="noStrike" cap="none" normalizeH="0" baseline="0" dirty="0" smtClean="0">
                          <a:ln>
                            <a:noFill/>
                          </a:ln>
                          <a:solidFill>
                            <a:schemeClr val="tx1"/>
                          </a:solidFill>
                          <a:effectLst/>
                          <a:latin typeface="Tahoma" pitchFamily="34" charset="0"/>
                        </a:rPr>
                        <a:t> terminal &amp; </a:t>
                      </a:r>
                      <a:r>
                        <a:rPr kumimoji="0" lang="en-US" sz="1900" b="0" i="0" u="none" strike="noStrike" cap="none" normalizeH="0" baseline="0" dirty="0" err="1" smtClean="0">
                          <a:ln>
                            <a:noFill/>
                          </a:ln>
                          <a:solidFill>
                            <a:schemeClr val="tx1"/>
                          </a:solidFill>
                          <a:effectLst/>
                          <a:latin typeface="Tahoma" pitchFamily="34" charset="0"/>
                        </a:rPr>
                        <a:t>melakukan</a:t>
                      </a:r>
                      <a:r>
                        <a:rPr kumimoji="0" lang="en-US" sz="1900" b="0" i="0" u="none" strike="noStrike" cap="none" normalizeH="0" baseline="0" dirty="0" smtClean="0">
                          <a:ln>
                            <a:noFill/>
                          </a:ln>
                          <a:solidFill>
                            <a:schemeClr val="tx1"/>
                          </a:solidFill>
                          <a:effectLst/>
                          <a:latin typeface="Tahoma" pitchFamily="34" charset="0"/>
                        </a:rPr>
                        <a:t> proses </a:t>
                      </a:r>
                      <a:r>
                        <a:rPr kumimoji="0" lang="en-US" sz="1900" b="0" i="0" u="none" strike="noStrike" cap="none" normalizeH="0" baseline="0" dirty="0" err="1" smtClean="0">
                          <a:ln>
                            <a:noFill/>
                          </a:ln>
                          <a:solidFill>
                            <a:schemeClr val="tx1"/>
                          </a:solidFill>
                          <a:effectLst/>
                          <a:latin typeface="Tahoma" pitchFamily="34" charset="0"/>
                        </a:rPr>
                        <a:t>berdasarkan</a:t>
                      </a:r>
                      <a:r>
                        <a:rPr kumimoji="0" lang="en-US" sz="1900" b="0" i="0" u="none" strike="noStrike" cap="none" normalizeH="0" baseline="0" dirty="0" smtClean="0">
                          <a:ln>
                            <a:noFill/>
                          </a:ln>
                          <a:solidFill>
                            <a:schemeClr val="tx1"/>
                          </a:solidFill>
                          <a:effectLst/>
                          <a:latin typeface="Tahoma" pitchFamily="34" charset="0"/>
                        </a:rPr>
                        <a:t> input </a:t>
                      </a:r>
                      <a:r>
                        <a:rPr kumimoji="0" lang="en-US" sz="1900" b="0" i="0" u="none" strike="noStrike" cap="none" normalizeH="0" baseline="0" dirty="0" err="1" smtClean="0">
                          <a:ln>
                            <a:noFill/>
                          </a:ln>
                          <a:solidFill>
                            <a:schemeClr val="tx1"/>
                          </a:solidFill>
                          <a:effectLst/>
                          <a:latin typeface="Tahoma" pitchFamily="34" charset="0"/>
                        </a:rPr>
                        <a:t>dari</a:t>
                      </a:r>
                      <a:r>
                        <a:rPr kumimoji="0" lang="en-US" sz="1900" b="0" i="0" u="none" strike="noStrike" cap="none" normalizeH="0" baseline="0" dirty="0" smtClean="0">
                          <a:ln>
                            <a:noFill/>
                          </a:ln>
                          <a:solidFill>
                            <a:schemeClr val="tx1"/>
                          </a:solidFill>
                          <a:effectLst/>
                          <a:latin typeface="Tahoma" pitchFamily="34" charset="0"/>
                        </a:rPr>
                        <a:t> terminal-terminal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0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9EB0CE67-23C7-429F-BD66-0E2780B28A5D}" type="slidenum">
              <a:rPr lang="en-US" sz="1000" smtClean="0">
                <a:latin typeface="Tahoma" panose="020B0604030504040204" pitchFamily="34" charset="0"/>
              </a:rPr>
              <a:pPr algn="r">
                <a:spcBef>
                  <a:spcPct val="0"/>
                </a:spcBef>
                <a:buClrTx/>
                <a:buSzTx/>
                <a:buFontTx/>
                <a:buNone/>
              </a:pPr>
              <a:t>25</a:t>
            </a:fld>
            <a:endParaRPr lang="en-US" sz="1000" smtClean="0">
              <a:latin typeface="Tahoma" panose="020B0604030504040204" pitchFamily="34" charset="0"/>
            </a:endParaRPr>
          </a:p>
        </p:txBody>
      </p:sp>
    </p:spTree>
    <p:extLst>
      <p:ext uri="{BB962C8B-B14F-4D97-AF65-F5344CB8AC3E}">
        <p14:creationId xmlns:p14="http://schemas.microsoft.com/office/powerpoint/2010/main" val="251424720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3600" smtClean="0"/>
              <a:t>Perbedaan Jaringan Komputer </a:t>
            </a:r>
            <a:br>
              <a:rPr lang="en-US" sz="3600" smtClean="0"/>
            </a:br>
            <a:r>
              <a:rPr lang="en-US" sz="3600" smtClean="0"/>
              <a:t>dan Sistem Terdistribusi</a:t>
            </a:r>
          </a:p>
        </p:txBody>
      </p:sp>
      <p:graphicFrame>
        <p:nvGraphicFramePr>
          <p:cNvPr id="78874" name="Group 26"/>
          <p:cNvGraphicFramePr>
            <a:graphicFrameLocks noGrp="1"/>
          </p:cNvGraphicFramePr>
          <p:nvPr>
            <p:ph type="tbl" idx="1"/>
          </p:nvPr>
        </p:nvGraphicFramePr>
        <p:xfrm>
          <a:off x="2663825" y="1903413"/>
          <a:ext cx="7772400" cy="4435475"/>
        </p:xfrm>
        <a:graphic>
          <a:graphicData uri="http://schemas.openxmlformats.org/drawingml/2006/table">
            <a:tbl>
              <a:tblPr/>
              <a:tblGrid>
                <a:gridCol w="3886200"/>
                <a:gridCol w="3886200"/>
              </a:tblGrid>
              <a:tr h="52071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Jaringan Komputer</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A3B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Sistem Terdistribusi</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A3BFF"/>
                    </a:solidFill>
                  </a:tcPr>
                </a:tc>
              </a:tr>
              <a:tr h="2670124">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Kualitas komunikasi data dipengaruhi oleh media transmisi yang digunakan.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Lamanya proses dipengaruhi oleh spesifikasi hardware masing-masing station yang meminta layanan.</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User dapat mengetahui proses yang sedang berlangsung (di station atau di server).</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Kualitas komunikasi data dipengaruhi oleh sistem.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Lamanya proses tergantung sistem operasi yang akan memilih prosesor komputer yang akan digunakan.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User tidak dapat mengetahui proses yang sedang berlangsung di host.</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4636">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Metode komunikasi antar komputer dengan model Peer to Peer atau Client – Server.</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Metode komunikasi antar komputer tersentralisasi di host.</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37B87F5F-4614-4F9D-A974-C56F3DD88B75}" type="slidenum">
              <a:rPr lang="en-US" sz="1000" smtClean="0">
                <a:latin typeface="Tahoma" panose="020B0604030504040204" pitchFamily="34" charset="0"/>
              </a:rPr>
              <a:pPr algn="r">
                <a:spcBef>
                  <a:spcPct val="0"/>
                </a:spcBef>
                <a:buClrTx/>
                <a:buSzTx/>
                <a:buFontTx/>
                <a:buNone/>
              </a:pPr>
              <a:t>26</a:t>
            </a:fld>
            <a:endParaRPr lang="en-US" sz="1000" smtClean="0">
              <a:latin typeface="Tahoma" panose="020B0604030504040204" pitchFamily="34" charset="0"/>
            </a:endParaRPr>
          </a:p>
        </p:txBody>
      </p:sp>
    </p:spTree>
    <p:extLst>
      <p:ext uri="{BB962C8B-B14F-4D97-AF65-F5344CB8AC3E}">
        <p14:creationId xmlns:p14="http://schemas.microsoft.com/office/powerpoint/2010/main" val="76650166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600" smtClean="0"/>
              <a:t>Perbedaan Jaringan Komputer </a:t>
            </a:r>
            <a:br>
              <a:rPr lang="en-US" sz="3600" smtClean="0"/>
            </a:br>
            <a:r>
              <a:rPr lang="en-US" sz="3600" smtClean="0"/>
              <a:t>dan Sistem Terdistribusi</a:t>
            </a:r>
          </a:p>
        </p:txBody>
      </p:sp>
      <p:graphicFrame>
        <p:nvGraphicFramePr>
          <p:cNvPr id="79891" name="Group 19"/>
          <p:cNvGraphicFramePr>
            <a:graphicFrameLocks noGrp="1"/>
          </p:cNvGraphicFramePr>
          <p:nvPr>
            <p:ph type="tbl" idx="1"/>
          </p:nvPr>
        </p:nvGraphicFramePr>
        <p:xfrm>
          <a:off x="2663825" y="1903413"/>
          <a:ext cx="7772400" cy="2862262"/>
        </p:xfrm>
        <a:graphic>
          <a:graphicData uri="http://schemas.openxmlformats.org/drawingml/2006/table">
            <a:tbl>
              <a:tblPr/>
              <a:tblGrid>
                <a:gridCol w="3886200"/>
                <a:gridCol w="3886200"/>
              </a:tblGrid>
              <a:tr h="5208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Jaringan Komputer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A3B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Sistem Terdistribusi</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A3BFF"/>
                    </a:solidFill>
                  </a:tcPr>
                </a:tc>
              </a:tr>
              <a:tr h="234143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Masing-masing workstation (Peer to Peer) tidak membutuhkan komputer server khusus untuk menangani seluruh pekerjaan.</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Antar workstation bisa saling bertukar file dan resource yang dimiliki, sesuai permission yang diatur administrator.</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Masing-masing terminal membutuhkan host untuk dapat aktif melakukan pekerjaan dan berkomunikasi dengan terminal lain.</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Antar terminal tidak dapat sharing file atau resource tanpa campur tangan host.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6B04831B-82A3-44A7-95A2-C772F08C2621}" type="slidenum">
              <a:rPr lang="en-US" sz="1000" smtClean="0">
                <a:latin typeface="Tahoma" panose="020B0604030504040204" pitchFamily="34" charset="0"/>
              </a:rPr>
              <a:pPr algn="r">
                <a:spcBef>
                  <a:spcPct val="0"/>
                </a:spcBef>
                <a:buClrTx/>
                <a:buSzTx/>
                <a:buFontTx/>
                <a:buNone/>
              </a:pPr>
              <a:t>27</a:t>
            </a:fld>
            <a:endParaRPr lang="en-US" sz="1000" smtClean="0">
              <a:latin typeface="Tahoma" panose="020B0604030504040204" pitchFamily="34" charset="0"/>
            </a:endParaRPr>
          </a:p>
        </p:txBody>
      </p:sp>
    </p:spTree>
    <p:extLst>
      <p:ext uri="{BB962C8B-B14F-4D97-AF65-F5344CB8AC3E}">
        <p14:creationId xmlns:p14="http://schemas.microsoft.com/office/powerpoint/2010/main" val="323659183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3600" smtClean="0"/>
              <a:t>Perbedaan Jaringan Komputer </a:t>
            </a:r>
            <a:br>
              <a:rPr lang="en-US" sz="3600" smtClean="0"/>
            </a:br>
            <a:r>
              <a:rPr lang="en-US" sz="3600" smtClean="0"/>
              <a:t>dan Sistem Terdistribusi</a:t>
            </a:r>
          </a:p>
        </p:txBody>
      </p:sp>
      <p:graphicFrame>
        <p:nvGraphicFramePr>
          <p:cNvPr id="80917" name="Group 21"/>
          <p:cNvGraphicFramePr>
            <a:graphicFrameLocks noGrp="1"/>
          </p:cNvGraphicFramePr>
          <p:nvPr>
            <p:ph type="tbl" idx="1"/>
          </p:nvPr>
        </p:nvGraphicFramePr>
        <p:xfrm>
          <a:off x="2663825" y="1903413"/>
          <a:ext cx="7772400" cy="3830722"/>
        </p:xfrm>
        <a:graphic>
          <a:graphicData uri="http://schemas.openxmlformats.org/drawingml/2006/table">
            <a:tbl>
              <a:tblPr/>
              <a:tblGrid>
                <a:gridCol w="3886200"/>
                <a:gridCol w="3886200"/>
              </a:tblGrid>
              <a:tr h="52062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Jaringan Komputer</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A3B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Sistem Terdistribusi</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A3BFF"/>
                    </a:solidFill>
                  </a:tcPr>
                </a:tc>
              </a:tr>
              <a:tr h="1792164">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Masing-masing user di workstation dapat melihat proses layanan yang sedang terjadi.</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User harus login pada server apabila ingin memanfaatkan resource yang dimiliki oleh server.</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Masing-masing user di workstation tidak dapat melihat proses layanan yang sedang terjadi.</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7851">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User mempunyai ID &amp; password untuk login.</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Umumnya ID login server tidak bisa digunakan bersama-sama. Kecuali ada policy dari admin.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User mempunyai ID &amp; password untuk login.</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Umumnya ID login server bisa digunakan bersama-sama. Kecuali ada policy dari admin.</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DEFD782C-8233-4046-B2B2-15D8B47F036A}" type="slidenum">
              <a:rPr lang="en-US" sz="1000" smtClean="0">
                <a:latin typeface="Tahoma" panose="020B0604030504040204" pitchFamily="34" charset="0"/>
              </a:rPr>
              <a:pPr algn="r">
                <a:spcBef>
                  <a:spcPct val="0"/>
                </a:spcBef>
                <a:buClrTx/>
                <a:buSzTx/>
                <a:buFontTx/>
                <a:buNone/>
              </a:pPr>
              <a:t>28</a:t>
            </a:fld>
            <a:endParaRPr lang="en-US" sz="1000" smtClean="0">
              <a:latin typeface="Tahoma" panose="020B0604030504040204" pitchFamily="34" charset="0"/>
            </a:endParaRPr>
          </a:p>
        </p:txBody>
      </p:sp>
    </p:spTree>
    <p:extLst>
      <p:ext uri="{BB962C8B-B14F-4D97-AF65-F5344CB8AC3E}">
        <p14:creationId xmlns:p14="http://schemas.microsoft.com/office/powerpoint/2010/main" val="82352954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3600" smtClean="0"/>
              <a:t>Perbedaan Jaringan Komputer </a:t>
            </a:r>
            <a:br>
              <a:rPr lang="en-US" sz="3600" smtClean="0"/>
            </a:br>
            <a:r>
              <a:rPr lang="en-US" sz="3600" smtClean="0"/>
              <a:t>dan Sistem Terdistribusi</a:t>
            </a:r>
          </a:p>
        </p:txBody>
      </p:sp>
      <p:graphicFrame>
        <p:nvGraphicFramePr>
          <p:cNvPr id="81961" name="Group 41"/>
          <p:cNvGraphicFramePr>
            <a:graphicFrameLocks noGrp="1"/>
          </p:cNvGraphicFramePr>
          <p:nvPr>
            <p:ph type="tbl" idx="1"/>
          </p:nvPr>
        </p:nvGraphicFramePr>
        <p:xfrm>
          <a:off x="2667000" y="1903413"/>
          <a:ext cx="7769225" cy="3857811"/>
        </p:xfrm>
        <a:graphic>
          <a:graphicData uri="http://schemas.openxmlformats.org/drawingml/2006/table">
            <a:tbl>
              <a:tblPr/>
              <a:tblGrid>
                <a:gridCol w="3883025"/>
                <a:gridCol w="3886200"/>
              </a:tblGrid>
              <a:tr h="45713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Jaringan Komputer</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A3B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smtClean="0">
                          <a:ln>
                            <a:noFill/>
                          </a:ln>
                          <a:solidFill>
                            <a:schemeClr val="tx1"/>
                          </a:solidFill>
                          <a:effectLst/>
                          <a:latin typeface="Tahoma" pitchFamily="34" charset="0"/>
                        </a:rPr>
                        <a:t>Sistem Terdistribusi</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A3BFF"/>
                    </a:solidFill>
                  </a:tcPr>
                </a:tc>
              </a:tr>
              <a:tr h="146291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Keberadaan sejumlah komputer dalam jaringan tidak harus transparan di satu lokasi, sehingga secara fisik tidak dapat dilihat oleh user lain dalam jaringan.</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Keberadaan sejumlah komputer dalam jaringan harus transparan di satu lokasi, sehingga secara fisik dapat dilihat oleh user lain yang berada dalam jaringan.</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8971">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Spesifikasi hardware server tidak harus lebih baik dari client.</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Spesifikasi hardware host harus lebih baik dari terminal.</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18860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Merupakan sistem yang menggabungkan kinerja perangkat dan aplikasi dari physical layer sampai dengan application layer.</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Merupakan sistem perangkat lunak yang dibuat &amp; bekerja pada lapisan atas sebuah sistem</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2A399A42-822B-4CD6-8D9D-03B1483B3620}" type="slidenum">
              <a:rPr lang="en-US" sz="1000" smtClean="0">
                <a:latin typeface="Tahoma" panose="020B0604030504040204" pitchFamily="34" charset="0"/>
              </a:rPr>
              <a:pPr algn="r">
                <a:spcBef>
                  <a:spcPct val="0"/>
                </a:spcBef>
                <a:buClrTx/>
                <a:buSzTx/>
                <a:buFontTx/>
                <a:buNone/>
              </a:pPr>
              <a:t>29</a:t>
            </a:fld>
            <a:endParaRPr lang="en-US" sz="1000" smtClean="0">
              <a:latin typeface="Tahoma" panose="020B0604030504040204" pitchFamily="34" charset="0"/>
            </a:endParaRPr>
          </a:p>
        </p:txBody>
      </p:sp>
      <p:sp>
        <p:nvSpPr>
          <p:cNvPr id="50197" name="Text Box 42"/>
          <p:cNvSpPr txBox="1">
            <a:spLocks noChangeArrowheads="1"/>
          </p:cNvSpPr>
          <p:nvPr/>
        </p:nvSpPr>
        <p:spPr bwMode="auto">
          <a:xfrm>
            <a:off x="8686800" y="60960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latin typeface="Bauhaus 93" panose="04030905020B02020C02" pitchFamily="82" charset="0"/>
                <a:hlinkClick r:id="rId2" action="ppaction://hlinksldjump"/>
              </a:rPr>
              <a:t>Back</a:t>
            </a:r>
            <a:endParaRPr lang="en-US" sz="1600">
              <a:latin typeface="Bauhaus 93" panose="04030905020B02020C02" pitchFamily="82" charset="0"/>
            </a:endParaRPr>
          </a:p>
        </p:txBody>
      </p:sp>
    </p:spTree>
    <p:extLst>
      <p:ext uri="{BB962C8B-B14F-4D97-AF65-F5344CB8AC3E}">
        <p14:creationId xmlns:p14="http://schemas.microsoft.com/office/powerpoint/2010/main" val="32610658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1" y="378972"/>
            <a:ext cx="8534400" cy="1507067"/>
          </a:xfrm>
        </p:spPr>
        <p:txBody>
          <a:bodyPr/>
          <a:lstStyle/>
          <a:p>
            <a:pPr eaLnBrk="1" hangingPunct="1"/>
            <a:r>
              <a:rPr lang="en-US" sz="4000" dirty="0" err="1" smtClean="0"/>
              <a:t>Latar</a:t>
            </a:r>
            <a:r>
              <a:rPr lang="en-US" sz="4000" dirty="0" smtClean="0"/>
              <a:t> </a:t>
            </a:r>
            <a:r>
              <a:rPr lang="en-US" sz="4000" dirty="0" err="1" smtClean="0"/>
              <a:t>Belakang</a:t>
            </a:r>
            <a:r>
              <a:rPr lang="en-US" sz="4000" dirty="0" smtClean="0"/>
              <a:t> </a:t>
            </a:r>
            <a:br>
              <a:rPr lang="en-US" sz="4000" dirty="0" smtClean="0"/>
            </a:br>
            <a:r>
              <a:rPr lang="en-US" sz="4000" dirty="0" err="1" smtClean="0"/>
              <a:t>Jaringan</a:t>
            </a:r>
            <a:r>
              <a:rPr lang="en-US" sz="4000" dirty="0" smtClean="0"/>
              <a:t> </a:t>
            </a:r>
            <a:r>
              <a:rPr lang="en-US" sz="4000" dirty="0" err="1" smtClean="0"/>
              <a:t>Komputer</a:t>
            </a:r>
            <a:endParaRPr lang="en-US" sz="4000" dirty="0" smtClean="0"/>
          </a:p>
        </p:txBody>
      </p:sp>
      <p:sp>
        <p:nvSpPr>
          <p:cNvPr id="23555" name="Rectangle 3"/>
          <p:cNvSpPr>
            <a:spLocks noGrp="1" noChangeArrowheads="1"/>
          </p:cNvSpPr>
          <p:nvPr>
            <p:ph idx="1"/>
          </p:nvPr>
        </p:nvSpPr>
        <p:spPr>
          <a:xfrm>
            <a:off x="684211" y="1886039"/>
            <a:ext cx="10237073" cy="2675586"/>
          </a:xfrm>
        </p:spPr>
        <p:txBody>
          <a:bodyPr/>
          <a:lstStyle/>
          <a:p>
            <a:pPr eaLnBrk="1" hangingPunct="1"/>
            <a:r>
              <a:rPr lang="en-US" sz="2800" dirty="0" err="1" smtClean="0"/>
              <a:t>Kebutuhan</a:t>
            </a:r>
            <a:r>
              <a:rPr lang="en-US" sz="2800" dirty="0" smtClean="0"/>
              <a:t> </a:t>
            </a:r>
            <a:r>
              <a:rPr lang="en-US" sz="2800" dirty="0" err="1" smtClean="0"/>
              <a:t>akan</a:t>
            </a:r>
            <a:r>
              <a:rPr lang="en-US" sz="2800" dirty="0" smtClean="0"/>
              <a:t> </a:t>
            </a:r>
            <a:r>
              <a:rPr lang="en-US" sz="2800" dirty="0" err="1" smtClean="0"/>
              <a:t>informasi</a:t>
            </a:r>
            <a:r>
              <a:rPr lang="en-US" sz="2800" dirty="0" smtClean="0"/>
              <a:t> yang </a:t>
            </a:r>
            <a:r>
              <a:rPr lang="en-US" sz="2800" dirty="0" err="1" smtClean="0"/>
              <a:t>cepat</a:t>
            </a:r>
            <a:r>
              <a:rPr lang="en-US" sz="2800" dirty="0" smtClean="0"/>
              <a:t> </a:t>
            </a:r>
            <a:r>
              <a:rPr lang="en-US" sz="2800" dirty="0" err="1" smtClean="0"/>
              <a:t>dan</a:t>
            </a:r>
            <a:r>
              <a:rPr lang="en-US" sz="2800" dirty="0" smtClean="0"/>
              <a:t> </a:t>
            </a:r>
            <a:r>
              <a:rPr lang="en-US" sz="2800" dirty="0" err="1" smtClean="0"/>
              <a:t>akurat</a:t>
            </a:r>
            <a:r>
              <a:rPr lang="en-US" sz="2800" dirty="0" smtClean="0"/>
              <a:t>.</a:t>
            </a:r>
          </a:p>
          <a:p>
            <a:pPr eaLnBrk="1" hangingPunct="1"/>
            <a:r>
              <a:rPr lang="en-US" sz="2800" dirty="0" err="1" smtClean="0"/>
              <a:t>Penggabungan</a:t>
            </a:r>
            <a:r>
              <a:rPr lang="en-US" sz="2800" dirty="0" smtClean="0"/>
              <a:t> </a:t>
            </a:r>
            <a:r>
              <a:rPr lang="en-US" sz="2800" dirty="0" err="1" smtClean="0"/>
              <a:t>antara</a:t>
            </a:r>
            <a:r>
              <a:rPr lang="en-US" sz="2800" dirty="0" smtClean="0"/>
              <a:t> </a:t>
            </a:r>
            <a:r>
              <a:rPr lang="en-US" sz="2800" dirty="0" err="1" smtClean="0"/>
              <a:t>teknologi</a:t>
            </a:r>
            <a:r>
              <a:rPr lang="en-US" sz="2800" dirty="0" smtClean="0"/>
              <a:t> </a:t>
            </a:r>
            <a:r>
              <a:rPr lang="en-US" sz="2800" dirty="0" err="1" smtClean="0"/>
              <a:t>komputer</a:t>
            </a:r>
            <a:r>
              <a:rPr lang="en-US" sz="2800" dirty="0" smtClean="0"/>
              <a:t> </a:t>
            </a:r>
            <a:r>
              <a:rPr lang="en-US" sz="2800" dirty="0" err="1" smtClean="0"/>
              <a:t>sebagai</a:t>
            </a:r>
            <a:r>
              <a:rPr lang="en-US" sz="2800" dirty="0" smtClean="0"/>
              <a:t> </a:t>
            </a:r>
            <a:r>
              <a:rPr lang="en-US" sz="2800" dirty="0" err="1" smtClean="0"/>
              <a:t>pengolah</a:t>
            </a:r>
            <a:r>
              <a:rPr lang="en-US" sz="2800" dirty="0" smtClean="0"/>
              <a:t> data </a:t>
            </a:r>
            <a:r>
              <a:rPr lang="en-US" sz="2800" dirty="0" err="1" smtClean="0"/>
              <a:t>dengan</a:t>
            </a:r>
            <a:r>
              <a:rPr lang="en-US" sz="2800" dirty="0" smtClean="0"/>
              <a:t> </a:t>
            </a:r>
            <a:r>
              <a:rPr lang="en-US" sz="2800" dirty="0" err="1" smtClean="0"/>
              <a:t>teknologi</a:t>
            </a:r>
            <a:r>
              <a:rPr lang="en-US" sz="2800" dirty="0" smtClean="0"/>
              <a:t> </a:t>
            </a:r>
            <a:r>
              <a:rPr lang="en-US" sz="2800" dirty="0" err="1" smtClean="0"/>
              <a:t>komunikasi</a:t>
            </a:r>
            <a:r>
              <a:rPr lang="en-US" sz="2800" dirty="0" smtClean="0"/>
              <a:t>.</a:t>
            </a:r>
          </a:p>
        </p:txBody>
      </p:sp>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BCC52B44-BBC2-4258-B773-BA5E24CBB80B}" type="slidenum">
              <a:rPr lang="en-US" sz="1000" smtClean="0">
                <a:latin typeface="Tahoma" panose="020B0604030504040204" pitchFamily="34" charset="0"/>
              </a:rPr>
              <a:pPr algn="r">
                <a:spcBef>
                  <a:spcPct val="0"/>
                </a:spcBef>
                <a:buClrTx/>
                <a:buSzTx/>
                <a:buFontTx/>
                <a:buNone/>
              </a:pPr>
              <a:t>3</a:t>
            </a:fld>
            <a:endParaRPr lang="en-US" sz="1000" smtClean="0">
              <a:latin typeface="Tahoma" panose="020B0604030504040204" pitchFamily="34" charset="0"/>
            </a:endParaRPr>
          </a:p>
        </p:txBody>
      </p:sp>
    </p:spTree>
    <p:extLst>
      <p:ext uri="{BB962C8B-B14F-4D97-AF65-F5344CB8AC3E}">
        <p14:creationId xmlns:p14="http://schemas.microsoft.com/office/powerpoint/2010/main" val="898872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91798" y="2967335"/>
            <a:ext cx="2608406"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SELESAI</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9613175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5879" y="430487"/>
            <a:ext cx="8534400" cy="1507067"/>
          </a:xfrm>
        </p:spPr>
        <p:txBody>
          <a:bodyPr/>
          <a:lstStyle/>
          <a:p>
            <a:pPr eaLnBrk="1" hangingPunct="1"/>
            <a:r>
              <a:rPr lang="en-US" sz="4000" dirty="0" err="1" smtClean="0"/>
              <a:t>Manfaat</a:t>
            </a:r>
            <a:r>
              <a:rPr lang="en-US" sz="4000" dirty="0" smtClean="0"/>
              <a:t> </a:t>
            </a:r>
            <a:br>
              <a:rPr lang="en-US" sz="4000" dirty="0" smtClean="0"/>
            </a:br>
            <a:r>
              <a:rPr lang="en-US" sz="4000" dirty="0" err="1" smtClean="0"/>
              <a:t>Jaringan</a:t>
            </a:r>
            <a:r>
              <a:rPr lang="en-US" sz="4000" dirty="0" smtClean="0"/>
              <a:t> </a:t>
            </a:r>
            <a:r>
              <a:rPr lang="en-US" sz="4000" dirty="0" err="1" smtClean="0"/>
              <a:t>Komputer</a:t>
            </a:r>
            <a:endParaRPr lang="en-US" sz="4000" dirty="0" smtClean="0"/>
          </a:p>
        </p:txBody>
      </p:sp>
      <p:sp>
        <p:nvSpPr>
          <p:cNvPr id="24579" name="Rectangle 3"/>
          <p:cNvSpPr>
            <a:spLocks noGrp="1" noChangeArrowheads="1"/>
          </p:cNvSpPr>
          <p:nvPr>
            <p:ph idx="1"/>
          </p:nvPr>
        </p:nvSpPr>
        <p:spPr/>
        <p:txBody>
          <a:bodyPr/>
          <a:lstStyle/>
          <a:p>
            <a:pPr eaLnBrk="1" hangingPunct="1"/>
            <a:r>
              <a:rPr lang="en-US" sz="2800" dirty="0" err="1" smtClean="0"/>
              <a:t>Jaringan</a:t>
            </a:r>
            <a:r>
              <a:rPr lang="en-US" sz="2800" dirty="0" smtClean="0"/>
              <a:t> </a:t>
            </a:r>
            <a:r>
              <a:rPr lang="en-US" sz="2800" dirty="0" err="1" smtClean="0"/>
              <a:t>untuk</a:t>
            </a:r>
            <a:r>
              <a:rPr lang="en-US" sz="2800" dirty="0" smtClean="0"/>
              <a:t> </a:t>
            </a:r>
            <a:r>
              <a:rPr lang="en-US" sz="2800" dirty="0" err="1" smtClean="0"/>
              <a:t>perusahaan</a:t>
            </a:r>
            <a:r>
              <a:rPr lang="en-US" sz="2800" dirty="0" smtClean="0"/>
              <a:t> </a:t>
            </a:r>
            <a:r>
              <a:rPr lang="en-US" sz="2800" dirty="0" err="1" smtClean="0"/>
              <a:t>atau</a:t>
            </a:r>
            <a:r>
              <a:rPr lang="en-US" sz="2800" dirty="0" smtClean="0"/>
              <a:t> </a:t>
            </a:r>
            <a:r>
              <a:rPr lang="en-US" sz="2800" dirty="0" err="1" smtClean="0"/>
              <a:t>organisasi</a:t>
            </a:r>
            <a:endParaRPr lang="en-US" sz="2800" dirty="0" smtClean="0"/>
          </a:p>
          <a:p>
            <a:pPr eaLnBrk="1" hangingPunct="1"/>
            <a:r>
              <a:rPr lang="en-US" sz="2800" dirty="0" err="1" smtClean="0"/>
              <a:t>Jaringan</a:t>
            </a:r>
            <a:r>
              <a:rPr lang="en-US" sz="2800" dirty="0" smtClean="0"/>
              <a:t> </a:t>
            </a:r>
            <a:r>
              <a:rPr lang="en-US" sz="2800" dirty="0" err="1" smtClean="0"/>
              <a:t>untuk</a:t>
            </a:r>
            <a:r>
              <a:rPr lang="en-US" sz="2800" dirty="0" smtClean="0"/>
              <a:t> </a:t>
            </a:r>
            <a:r>
              <a:rPr lang="en-US" sz="2800" dirty="0" err="1" smtClean="0"/>
              <a:t>umum</a:t>
            </a:r>
            <a:endParaRPr lang="en-US" sz="2800" dirty="0" smtClean="0"/>
          </a:p>
        </p:txBody>
      </p:sp>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D401994B-D30A-45C4-A1EB-AA90178B1EB2}" type="slidenum">
              <a:rPr lang="en-US" sz="1000" smtClean="0">
                <a:latin typeface="Tahoma" panose="020B0604030504040204" pitchFamily="34" charset="0"/>
              </a:rPr>
              <a:pPr algn="r">
                <a:spcBef>
                  <a:spcPct val="0"/>
                </a:spcBef>
                <a:buClrTx/>
                <a:buSzTx/>
                <a:buFontTx/>
                <a:buNone/>
              </a:pPr>
              <a:t>4</a:t>
            </a:fld>
            <a:endParaRPr lang="en-US" sz="1000" smtClean="0">
              <a:latin typeface="Tahoma" panose="020B0604030504040204" pitchFamily="34" charset="0"/>
            </a:endParaRPr>
          </a:p>
        </p:txBody>
      </p:sp>
      <p:sp>
        <p:nvSpPr>
          <p:cNvPr id="24581" name="Text Box 4"/>
          <p:cNvSpPr txBox="1">
            <a:spLocks noChangeArrowheads="1"/>
          </p:cNvSpPr>
          <p:nvPr/>
        </p:nvSpPr>
        <p:spPr bwMode="auto">
          <a:xfrm>
            <a:off x="8763000" y="55626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Next</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4127698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2" y="95636"/>
            <a:ext cx="8534400" cy="1507067"/>
          </a:xfrm>
        </p:spPr>
        <p:txBody>
          <a:bodyPr/>
          <a:lstStyle/>
          <a:p>
            <a:pPr eaLnBrk="1" hangingPunct="1"/>
            <a:r>
              <a:rPr lang="en-US" sz="3600" dirty="0" err="1" smtClean="0"/>
              <a:t>Jaringan</a:t>
            </a:r>
            <a:r>
              <a:rPr lang="en-US" sz="3600" dirty="0" smtClean="0"/>
              <a:t> </a:t>
            </a:r>
            <a:r>
              <a:rPr lang="en-US" sz="3600" dirty="0" err="1" smtClean="0"/>
              <a:t>Untuk</a:t>
            </a:r>
            <a:r>
              <a:rPr lang="en-US" sz="3600" dirty="0" smtClean="0"/>
              <a:t> </a:t>
            </a:r>
            <a:br>
              <a:rPr lang="en-US" sz="3600" dirty="0" smtClean="0"/>
            </a:br>
            <a:r>
              <a:rPr lang="en-US" sz="3600" dirty="0" smtClean="0"/>
              <a:t>Perusahaan </a:t>
            </a:r>
            <a:r>
              <a:rPr lang="en-US" sz="3600" dirty="0" err="1" smtClean="0"/>
              <a:t>atau</a:t>
            </a:r>
            <a:r>
              <a:rPr lang="en-US" sz="3600" dirty="0" smtClean="0"/>
              <a:t> </a:t>
            </a:r>
            <a:r>
              <a:rPr lang="en-US" sz="3600" dirty="0" err="1" smtClean="0"/>
              <a:t>Organisasi</a:t>
            </a:r>
            <a:endParaRPr lang="en-US" sz="3600" dirty="0" smtClean="0"/>
          </a:p>
        </p:txBody>
      </p:sp>
      <p:sp>
        <p:nvSpPr>
          <p:cNvPr id="25603" name="Rectangle 3"/>
          <p:cNvSpPr>
            <a:spLocks noGrp="1" noChangeArrowheads="1"/>
          </p:cNvSpPr>
          <p:nvPr>
            <p:ph idx="1"/>
          </p:nvPr>
        </p:nvSpPr>
        <p:spPr>
          <a:xfrm>
            <a:off x="684212" y="1493949"/>
            <a:ext cx="8534400" cy="2807118"/>
          </a:xfrm>
        </p:spPr>
        <p:txBody>
          <a:bodyPr/>
          <a:lstStyle/>
          <a:p>
            <a:pPr eaLnBrk="1" hangingPunct="1"/>
            <a:r>
              <a:rPr lang="en-US" b="1" dirty="0" smtClean="0"/>
              <a:t>Resource Sharing</a:t>
            </a:r>
          </a:p>
          <a:p>
            <a:pPr eaLnBrk="1" hangingPunct="1"/>
            <a:r>
              <a:rPr lang="en-US" b="1" dirty="0" err="1" smtClean="0"/>
              <a:t>Reliabilitas</a:t>
            </a:r>
            <a:r>
              <a:rPr lang="en-US" b="1" dirty="0" smtClean="0"/>
              <a:t> </a:t>
            </a:r>
            <a:r>
              <a:rPr lang="en-US" b="1" dirty="0" err="1" smtClean="0"/>
              <a:t>tinggi</a:t>
            </a:r>
            <a:endParaRPr lang="en-US" b="1" dirty="0" smtClean="0"/>
          </a:p>
          <a:p>
            <a:pPr eaLnBrk="1" hangingPunct="1"/>
            <a:r>
              <a:rPr lang="en-US" b="1" dirty="0" err="1" smtClean="0"/>
              <a:t>Lebih</a:t>
            </a:r>
            <a:r>
              <a:rPr lang="en-US" b="1" dirty="0" smtClean="0"/>
              <a:t> </a:t>
            </a:r>
            <a:r>
              <a:rPr lang="en-US" b="1" dirty="0" err="1" smtClean="0"/>
              <a:t>ekonomis</a:t>
            </a:r>
            <a:endParaRPr lang="en-US" b="1" dirty="0" smtClean="0"/>
          </a:p>
          <a:p>
            <a:pPr eaLnBrk="1" hangingPunct="1"/>
            <a:r>
              <a:rPr lang="en-US" b="1" dirty="0" err="1" smtClean="0"/>
              <a:t>Skalabilitas</a:t>
            </a:r>
            <a:endParaRPr lang="en-US" b="1" dirty="0" smtClean="0"/>
          </a:p>
          <a:p>
            <a:pPr eaLnBrk="1" hangingPunct="1"/>
            <a:r>
              <a:rPr lang="en-US" b="1" dirty="0" smtClean="0"/>
              <a:t>Media </a:t>
            </a:r>
            <a:r>
              <a:rPr lang="en-US" b="1" dirty="0" err="1" smtClean="0"/>
              <a:t>Komunikasi</a:t>
            </a:r>
            <a:endParaRPr lang="en-US" b="1" dirty="0" smtClean="0"/>
          </a:p>
        </p:txBody>
      </p:sp>
      <p:sp>
        <p:nvSpPr>
          <p:cNvPr id="256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FAEC56A1-7F3D-4E37-A96B-F74265E8BF4B}" type="slidenum">
              <a:rPr lang="en-US" sz="1000" smtClean="0">
                <a:latin typeface="Tahoma" panose="020B0604030504040204" pitchFamily="34" charset="0"/>
              </a:rPr>
              <a:pPr algn="r">
                <a:spcBef>
                  <a:spcPct val="0"/>
                </a:spcBef>
                <a:buClrTx/>
                <a:buSzTx/>
                <a:buFontTx/>
                <a:buNone/>
              </a:pPr>
              <a:t>5</a:t>
            </a:fld>
            <a:endParaRPr lang="en-US" sz="1000" smtClean="0">
              <a:latin typeface="Tahoma" panose="020B0604030504040204" pitchFamily="34" charset="0"/>
            </a:endParaRPr>
          </a:p>
        </p:txBody>
      </p:sp>
      <p:sp>
        <p:nvSpPr>
          <p:cNvPr id="25605" name="Text Box 4"/>
          <p:cNvSpPr txBox="1">
            <a:spLocks noChangeArrowheads="1"/>
          </p:cNvSpPr>
          <p:nvPr/>
        </p:nvSpPr>
        <p:spPr bwMode="auto">
          <a:xfrm>
            <a:off x="8763000" y="55626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Back</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76465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90274" y="417608"/>
            <a:ext cx="8534400" cy="1507067"/>
          </a:xfrm>
        </p:spPr>
        <p:txBody>
          <a:bodyPr/>
          <a:lstStyle/>
          <a:p>
            <a:pPr eaLnBrk="1" hangingPunct="1"/>
            <a:r>
              <a:rPr lang="en-US" dirty="0" smtClean="0"/>
              <a:t>Resource Sharing</a:t>
            </a:r>
          </a:p>
        </p:txBody>
      </p:sp>
      <p:sp>
        <p:nvSpPr>
          <p:cNvPr id="26627" name="Rectangle 3"/>
          <p:cNvSpPr>
            <a:spLocks noGrp="1" noChangeArrowheads="1"/>
          </p:cNvSpPr>
          <p:nvPr>
            <p:ph idx="1"/>
          </p:nvPr>
        </p:nvSpPr>
        <p:spPr>
          <a:xfrm>
            <a:off x="684212" y="1481070"/>
            <a:ext cx="10726470" cy="2819997"/>
          </a:xfrm>
        </p:spPr>
        <p:txBody>
          <a:bodyPr/>
          <a:lstStyle/>
          <a:p>
            <a:pPr eaLnBrk="1" hangingPunct="1"/>
            <a:r>
              <a:rPr lang="en-US" sz="2800" dirty="0" err="1" smtClean="0"/>
              <a:t>Bertujuan</a:t>
            </a:r>
            <a:r>
              <a:rPr lang="en-US" sz="2800" dirty="0" smtClean="0"/>
              <a:t> agar </a:t>
            </a:r>
            <a:r>
              <a:rPr lang="en-US" sz="2800" dirty="0" err="1" smtClean="0"/>
              <a:t>seluruh</a:t>
            </a:r>
            <a:r>
              <a:rPr lang="en-US" sz="2800" dirty="0" smtClean="0"/>
              <a:t> program, </a:t>
            </a:r>
            <a:r>
              <a:rPr lang="en-US" sz="2800" dirty="0" err="1" smtClean="0"/>
              <a:t>peralatan</a:t>
            </a:r>
            <a:r>
              <a:rPr lang="en-US" sz="2800" dirty="0" smtClean="0"/>
              <a:t>, </a:t>
            </a:r>
            <a:r>
              <a:rPr lang="en-US" sz="2800" dirty="0" err="1" smtClean="0"/>
              <a:t>khususnya</a:t>
            </a:r>
            <a:r>
              <a:rPr lang="en-US" sz="2800" dirty="0" smtClean="0"/>
              <a:t> data </a:t>
            </a:r>
            <a:r>
              <a:rPr lang="en-US" sz="2800" dirty="0" err="1" smtClean="0"/>
              <a:t>dapat</a:t>
            </a:r>
            <a:r>
              <a:rPr lang="en-US" sz="2800" dirty="0" smtClean="0"/>
              <a:t> </a:t>
            </a:r>
            <a:r>
              <a:rPr lang="en-US" sz="2800" dirty="0" err="1" smtClean="0"/>
              <a:t>digunakan</a:t>
            </a:r>
            <a:r>
              <a:rPr lang="en-US" sz="2800" dirty="0" smtClean="0"/>
              <a:t> </a:t>
            </a:r>
            <a:r>
              <a:rPr lang="en-US" sz="2800" dirty="0" err="1" smtClean="0"/>
              <a:t>oleh</a:t>
            </a:r>
            <a:r>
              <a:rPr lang="en-US" sz="2800" dirty="0" smtClean="0"/>
              <a:t> </a:t>
            </a:r>
            <a:r>
              <a:rPr lang="en-US" sz="2800" dirty="0" err="1" smtClean="0"/>
              <a:t>setiap</a:t>
            </a:r>
            <a:r>
              <a:rPr lang="en-US" sz="2800" dirty="0" smtClean="0"/>
              <a:t> orang yang </a:t>
            </a:r>
            <a:r>
              <a:rPr lang="en-US" sz="2800" dirty="0" err="1" smtClean="0"/>
              <a:t>ada</a:t>
            </a:r>
            <a:r>
              <a:rPr lang="en-US" sz="2800" dirty="0" smtClean="0"/>
              <a:t> </a:t>
            </a:r>
            <a:r>
              <a:rPr lang="en-US" sz="2800" dirty="0" err="1" smtClean="0"/>
              <a:t>pada</a:t>
            </a:r>
            <a:r>
              <a:rPr lang="en-US" sz="2800" dirty="0" smtClean="0"/>
              <a:t> </a:t>
            </a:r>
            <a:r>
              <a:rPr lang="en-US" sz="2800" dirty="0" err="1" smtClean="0"/>
              <a:t>jaringan</a:t>
            </a:r>
            <a:r>
              <a:rPr lang="en-US" sz="2800" dirty="0" smtClean="0"/>
              <a:t> </a:t>
            </a:r>
            <a:r>
              <a:rPr lang="en-US" sz="2800" dirty="0" err="1" smtClean="0"/>
              <a:t>tanpa</a:t>
            </a:r>
            <a:r>
              <a:rPr lang="en-US" sz="2800" dirty="0" smtClean="0"/>
              <a:t> </a:t>
            </a:r>
            <a:r>
              <a:rPr lang="en-US" sz="2800" dirty="0" err="1" smtClean="0"/>
              <a:t>terpengaruh</a:t>
            </a:r>
            <a:r>
              <a:rPr lang="en-US" sz="2800" dirty="0" smtClean="0"/>
              <a:t> </a:t>
            </a:r>
            <a:r>
              <a:rPr lang="en-US" sz="2800" dirty="0" err="1" smtClean="0"/>
              <a:t>oleh</a:t>
            </a:r>
            <a:r>
              <a:rPr lang="en-US" sz="2800" dirty="0" smtClean="0"/>
              <a:t> </a:t>
            </a:r>
            <a:r>
              <a:rPr lang="en-US" sz="2800" dirty="0" err="1" smtClean="0"/>
              <a:t>lokasi</a:t>
            </a:r>
            <a:r>
              <a:rPr lang="en-US" sz="2800" dirty="0" smtClean="0"/>
              <a:t> </a:t>
            </a:r>
            <a:r>
              <a:rPr lang="en-US" sz="2800" i="1" dirty="0" smtClean="0"/>
              <a:t>resource</a:t>
            </a:r>
            <a:r>
              <a:rPr lang="en-US" sz="2800" dirty="0" smtClean="0"/>
              <a:t> </a:t>
            </a:r>
            <a:r>
              <a:rPr lang="en-US" sz="2800" dirty="0" err="1" smtClean="0"/>
              <a:t>dan</a:t>
            </a:r>
            <a:r>
              <a:rPr lang="en-US" sz="2800" dirty="0" smtClean="0"/>
              <a:t> </a:t>
            </a:r>
            <a:r>
              <a:rPr lang="en-US" sz="2800" dirty="0" err="1" smtClean="0"/>
              <a:t>pemakai</a:t>
            </a:r>
            <a:r>
              <a:rPr lang="en-US" sz="2800" dirty="0" smtClean="0"/>
              <a:t>.</a:t>
            </a:r>
          </a:p>
        </p:txBody>
      </p:sp>
      <p:sp>
        <p:nvSpPr>
          <p:cNvPr id="266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3C9B0C32-F563-41AE-B0BA-52D5E13A9F07}" type="slidenum">
              <a:rPr lang="en-US" sz="1000" smtClean="0">
                <a:latin typeface="Tahoma" panose="020B0604030504040204" pitchFamily="34" charset="0"/>
              </a:rPr>
              <a:pPr algn="r">
                <a:spcBef>
                  <a:spcPct val="0"/>
                </a:spcBef>
                <a:buClrTx/>
                <a:buSzTx/>
                <a:buFontTx/>
                <a:buNone/>
              </a:pPr>
              <a:t>6</a:t>
            </a:fld>
            <a:endParaRPr lang="en-US" sz="1000" smtClean="0">
              <a:latin typeface="Tahoma" panose="020B0604030504040204" pitchFamily="34" charset="0"/>
            </a:endParaRPr>
          </a:p>
        </p:txBody>
      </p:sp>
    </p:spTree>
    <p:extLst>
      <p:ext uri="{BB962C8B-B14F-4D97-AF65-F5344CB8AC3E}">
        <p14:creationId xmlns:p14="http://schemas.microsoft.com/office/powerpoint/2010/main" val="4018912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4212" y="507760"/>
            <a:ext cx="8534400" cy="1507067"/>
          </a:xfrm>
        </p:spPr>
        <p:txBody>
          <a:bodyPr/>
          <a:lstStyle/>
          <a:p>
            <a:pPr eaLnBrk="1" hangingPunct="1"/>
            <a:r>
              <a:rPr lang="en-US" dirty="0" err="1" smtClean="0"/>
              <a:t>Reliabilitas</a:t>
            </a:r>
            <a:r>
              <a:rPr lang="en-US" dirty="0" smtClean="0"/>
              <a:t> </a:t>
            </a:r>
            <a:r>
              <a:rPr lang="en-US" dirty="0" err="1" smtClean="0"/>
              <a:t>Tinggi</a:t>
            </a:r>
            <a:endParaRPr lang="en-US" dirty="0" smtClean="0"/>
          </a:p>
        </p:txBody>
      </p:sp>
      <p:sp>
        <p:nvSpPr>
          <p:cNvPr id="27651" name="Rectangle 3"/>
          <p:cNvSpPr>
            <a:spLocks noGrp="1" noChangeArrowheads="1"/>
          </p:cNvSpPr>
          <p:nvPr>
            <p:ph idx="1"/>
          </p:nvPr>
        </p:nvSpPr>
        <p:spPr>
          <a:xfrm>
            <a:off x="684212" y="2137893"/>
            <a:ext cx="10649196" cy="2163174"/>
          </a:xfrm>
        </p:spPr>
        <p:txBody>
          <a:bodyPr/>
          <a:lstStyle/>
          <a:p>
            <a:pPr eaLnBrk="1" hangingPunct="1"/>
            <a:r>
              <a:rPr lang="en-US" sz="2800" dirty="0" err="1" smtClean="0"/>
              <a:t>Adanya</a:t>
            </a:r>
            <a:r>
              <a:rPr lang="en-US" sz="2800" dirty="0" smtClean="0"/>
              <a:t> </a:t>
            </a:r>
            <a:r>
              <a:rPr lang="en-US" sz="2800" dirty="0" err="1" smtClean="0"/>
              <a:t>sumber-sumber</a:t>
            </a:r>
            <a:r>
              <a:rPr lang="en-US" sz="2800" dirty="0" smtClean="0"/>
              <a:t> </a:t>
            </a:r>
            <a:r>
              <a:rPr lang="en-US" sz="2800" dirty="0" err="1" smtClean="0"/>
              <a:t>alternatif</a:t>
            </a:r>
            <a:r>
              <a:rPr lang="en-US" sz="2800" dirty="0" smtClean="0"/>
              <a:t> </a:t>
            </a:r>
            <a:r>
              <a:rPr lang="en-US" sz="2800" dirty="0" err="1" smtClean="0"/>
              <a:t>pengganti</a:t>
            </a:r>
            <a:r>
              <a:rPr lang="en-US" sz="2800" dirty="0" smtClean="0"/>
              <a:t> </a:t>
            </a:r>
            <a:r>
              <a:rPr lang="en-US" sz="2800" dirty="0" err="1" smtClean="0"/>
              <a:t>jika</a:t>
            </a:r>
            <a:r>
              <a:rPr lang="en-US" sz="2800" dirty="0" smtClean="0"/>
              <a:t> </a:t>
            </a:r>
            <a:r>
              <a:rPr lang="en-US" sz="2800" dirty="0" err="1" smtClean="0"/>
              <a:t>terjadi</a:t>
            </a:r>
            <a:r>
              <a:rPr lang="en-US" sz="2800" dirty="0" smtClean="0"/>
              <a:t> </a:t>
            </a:r>
            <a:r>
              <a:rPr lang="en-US" sz="2800" dirty="0" err="1" smtClean="0"/>
              <a:t>masalah</a:t>
            </a:r>
            <a:r>
              <a:rPr lang="en-US" sz="2800" dirty="0" smtClean="0"/>
              <a:t> </a:t>
            </a:r>
            <a:r>
              <a:rPr lang="en-US" sz="2800" dirty="0" err="1" smtClean="0"/>
              <a:t>pada</a:t>
            </a:r>
            <a:r>
              <a:rPr lang="en-US" sz="2800" dirty="0" smtClean="0"/>
              <a:t> </a:t>
            </a:r>
            <a:r>
              <a:rPr lang="en-US" sz="2800" dirty="0" err="1" smtClean="0"/>
              <a:t>salah</a:t>
            </a:r>
            <a:r>
              <a:rPr lang="en-US" sz="2800" dirty="0" smtClean="0"/>
              <a:t> </a:t>
            </a:r>
            <a:r>
              <a:rPr lang="en-US" sz="2800" dirty="0" err="1" smtClean="0"/>
              <a:t>satu</a:t>
            </a:r>
            <a:r>
              <a:rPr lang="en-US" sz="2800" dirty="0" smtClean="0"/>
              <a:t> </a:t>
            </a:r>
            <a:r>
              <a:rPr lang="en-US" sz="2800" dirty="0" err="1" smtClean="0"/>
              <a:t>perangkat</a:t>
            </a:r>
            <a:r>
              <a:rPr lang="en-US" sz="2800" dirty="0" smtClean="0"/>
              <a:t> </a:t>
            </a:r>
            <a:r>
              <a:rPr lang="en-US" sz="2800" dirty="0" err="1" smtClean="0"/>
              <a:t>dalam</a:t>
            </a:r>
            <a:r>
              <a:rPr lang="en-US" sz="2800" dirty="0" smtClean="0"/>
              <a:t> </a:t>
            </a:r>
            <a:r>
              <a:rPr lang="en-US" sz="2800" dirty="0" err="1" smtClean="0"/>
              <a:t>jaringan</a:t>
            </a:r>
            <a:r>
              <a:rPr lang="en-US" sz="2800" dirty="0" smtClean="0"/>
              <a:t>.</a:t>
            </a:r>
          </a:p>
        </p:txBody>
      </p:sp>
      <p:sp>
        <p:nvSpPr>
          <p:cNvPr id="276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A5F727DD-3D76-4541-9515-81B7759C6F4B}" type="slidenum">
              <a:rPr lang="en-US" sz="1000" smtClean="0">
                <a:latin typeface="Tahoma" panose="020B0604030504040204" pitchFamily="34" charset="0"/>
              </a:rPr>
              <a:pPr algn="r">
                <a:spcBef>
                  <a:spcPct val="0"/>
                </a:spcBef>
                <a:buClrTx/>
                <a:buSzTx/>
                <a:buFontTx/>
                <a:buNone/>
              </a:pPr>
              <a:t>7</a:t>
            </a:fld>
            <a:endParaRPr lang="en-US" sz="1000" smtClean="0">
              <a:latin typeface="Tahoma" panose="020B0604030504040204" pitchFamily="34" charset="0"/>
            </a:endParaRPr>
          </a:p>
        </p:txBody>
      </p:sp>
      <p:sp>
        <p:nvSpPr>
          <p:cNvPr id="27653" name="Text Box 4"/>
          <p:cNvSpPr txBox="1">
            <a:spLocks noChangeArrowheads="1"/>
          </p:cNvSpPr>
          <p:nvPr/>
        </p:nvSpPr>
        <p:spPr bwMode="auto">
          <a:xfrm>
            <a:off x="8763000" y="55626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Back</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796833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51638" y="417608"/>
            <a:ext cx="8534400" cy="1507067"/>
          </a:xfrm>
        </p:spPr>
        <p:txBody>
          <a:bodyPr/>
          <a:lstStyle/>
          <a:p>
            <a:pPr eaLnBrk="1" hangingPunct="1"/>
            <a:r>
              <a:rPr lang="en-US" dirty="0" err="1" smtClean="0"/>
              <a:t>Skalabilitas</a:t>
            </a:r>
            <a:endParaRPr lang="en-US" dirty="0" smtClean="0"/>
          </a:p>
        </p:txBody>
      </p:sp>
      <p:sp>
        <p:nvSpPr>
          <p:cNvPr id="28675" name="Rectangle 3"/>
          <p:cNvSpPr>
            <a:spLocks noGrp="1" noChangeArrowheads="1"/>
          </p:cNvSpPr>
          <p:nvPr>
            <p:ph idx="1"/>
          </p:nvPr>
        </p:nvSpPr>
        <p:spPr>
          <a:xfrm>
            <a:off x="684211" y="1815921"/>
            <a:ext cx="10546165" cy="2485146"/>
          </a:xfrm>
        </p:spPr>
        <p:txBody>
          <a:bodyPr/>
          <a:lstStyle/>
          <a:p>
            <a:pPr eaLnBrk="1" hangingPunct="1"/>
            <a:r>
              <a:rPr lang="en-US" sz="2800" dirty="0" err="1" smtClean="0"/>
              <a:t>Kemampuan</a:t>
            </a:r>
            <a:r>
              <a:rPr lang="en-US" sz="2800" dirty="0" smtClean="0"/>
              <a:t> </a:t>
            </a:r>
            <a:r>
              <a:rPr lang="en-US" sz="2800" dirty="0" err="1" smtClean="0"/>
              <a:t>untuk</a:t>
            </a:r>
            <a:r>
              <a:rPr lang="en-US" sz="2800" dirty="0" smtClean="0"/>
              <a:t> </a:t>
            </a:r>
            <a:r>
              <a:rPr lang="en-US" sz="2800" dirty="0" err="1" smtClean="0"/>
              <a:t>meningkatkan</a:t>
            </a:r>
            <a:r>
              <a:rPr lang="en-US" sz="2800" dirty="0" smtClean="0"/>
              <a:t> </a:t>
            </a:r>
            <a:r>
              <a:rPr lang="en-US" sz="2800" dirty="0" err="1" smtClean="0"/>
              <a:t>kinerja</a:t>
            </a:r>
            <a:r>
              <a:rPr lang="en-US" sz="2800" dirty="0" smtClean="0"/>
              <a:t> </a:t>
            </a:r>
            <a:r>
              <a:rPr lang="en-US" sz="2800" dirty="0" err="1" smtClean="0"/>
              <a:t>sistem</a:t>
            </a:r>
            <a:r>
              <a:rPr lang="en-US" sz="2800" dirty="0" smtClean="0"/>
              <a:t> </a:t>
            </a:r>
            <a:r>
              <a:rPr lang="en-US" sz="2800" dirty="0" err="1" smtClean="0"/>
              <a:t>secara</a:t>
            </a:r>
            <a:r>
              <a:rPr lang="en-US" sz="2800" dirty="0" smtClean="0"/>
              <a:t> </a:t>
            </a:r>
            <a:r>
              <a:rPr lang="en-US" sz="2800" dirty="0" err="1" smtClean="0"/>
              <a:t>berangsur-angsur</a:t>
            </a:r>
            <a:r>
              <a:rPr lang="en-US" sz="2800" dirty="0" smtClean="0"/>
              <a:t> </a:t>
            </a:r>
            <a:r>
              <a:rPr lang="en-US" sz="2800" dirty="0" err="1" smtClean="0"/>
              <a:t>sesuai</a:t>
            </a:r>
            <a:r>
              <a:rPr lang="en-US" sz="2800" dirty="0" smtClean="0"/>
              <a:t> </a:t>
            </a:r>
            <a:r>
              <a:rPr lang="en-US" sz="2800" dirty="0" err="1" smtClean="0"/>
              <a:t>dengan</a:t>
            </a:r>
            <a:r>
              <a:rPr lang="en-US" sz="2800" dirty="0" smtClean="0"/>
              <a:t> </a:t>
            </a:r>
            <a:r>
              <a:rPr lang="en-US" sz="2800" dirty="0" err="1" smtClean="0"/>
              <a:t>beban</a:t>
            </a:r>
            <a:r>
              <a:rPr lang="en-US" sz="2800" dirty="0" smtClean="0"/>
              <a:t> </a:t>
            </a:r>
            <a:r>
              <a:rPr lang="en-US" sz="2800" dirty="0" err="1" smtClean="0"/>
              <a:t>pekerjaan</a:t>
            </a:r>
            <a:r>
              <a:rPr lang="en-US" sz="2800" dirty="0" smtClean="0"/>
              <a:t> </a:t>
            </a:r>
            <a:r>
              <a:rPr lang="en-US" sz="2800" dirty="0" err="1" smtClean="0"/>
              <a:t>dengan</a:t>
            </a:r>
            <a:r>
              <a:rPr lang="en-US" sz="2800" dirty="0" smtClean="0"/>
              <a:t> </a:t>
            </a:r>
            <a:r>
              <a:rPr lang="en-US" sz="2800" dirty="0" err="1" smtClean="0"/>
              <a:t>hanya</a:t>
            </a:r>
            <a:r>
              <a:rPr lang="en-US" sz="2800" dirty="0" smtClean="0"/>
              <a:t> </a:t>
            </a:r>
            <a:r>
              <a:rPr lang="en-US" sz="2800" dirty="0" err="1" smtClean="0"/>
              <a:t>menambah</a:t>
            </a:r>
            <a:r>
              <a:rPr lang="en-US" sz="2800" dirty="0" smtClean="0"/>
              <a:t> </a:t>
            </a:r>
            <a:r>
              <a:rPr lang="en-US" sz="2800" dirty="0" err="1" smtClean="0"/>
              <a:t>sejumlah</a:t>
            </a:r>
            <a:r>
              <a:rPr lang="en-US" sz="2800" dirty="0" smtClean="0"/>
              <a:t> </a:t>
            </a:r>
            <a:r>
              <a:rPr lang="en-US" sz="2800" dirty="0" err="1" smtClean="0"/>
              <a:t>prosesor</a:t>
            </a:r>
            <a:r>
              <a:rPr lang="en-US" sz="2800" dirty="0" smtClean="0"/>
              <a:t>.</a:t>
            </a:r>
          </a:p>
        </p:txBody>
      </p:sp>
      <p:sp>
        <p:nvSpPr>
          <p:cNvPr id="286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7FF28801-3949-4876-8BEF-683403E51AA2}" type="slidenum">
              <a:rPr lang="en-US" sz="1000" smtClean="0">
                <a:latin typeface="Tahoma" panose="020B0604030504040204" pitchFamily="34" charset="0"/>
              </a:rPr>
              <a:pPr algn="r">
                <a:spcBef>
                  <a:spcPct val="0"/>
                </a:spcBef>
                <a:buClrTx/>
                <a:buSzTx/>
                <a:buFontTx/>
                <a:buNone/>
              </a:pPr>
              <a:t>8</a:t>
            </a:fld>
            <a:endParaRPr lang="en-US" sz="1000" smtClean="0">
              <a:latin typeface="Tahoma" panose="020B0604030504040204" pitchFamily="34" charset="0"/>
            </a:endParaRPr>
          </a:p>
        </p:txBody>
      </p:sp>
      <p:sp>
        <p:nvSpPr>
          <p:cNvPr id="28677" name="Text Box 4"/>
          <p:cNvSpPr txBox="1">
            <a:spLocks noChangeArrowheads="1"/>
          </p:cNvSpPr>
          <p:nvPr/>
        </p:nvSpPr>
        <p:spPr bwMode="auto">
          <a:xfrm>
            <a:off x="8763000" y="55626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Back</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158603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00122" y="95636"/>
            <a:ext cx="8534400" cy="1507067"/>
          </a:xfrm>
        </p:spPr>
        <p:txBody>
          <a:bodyPr/>
          <a:lstStyle/>
          <a:p>
            <a:pPr eaLnBrk="1" hangingPunct="1"/>
            <a:r>
              <a:rPr lang="en-US" dirty="0" err="1" smtClean="0"/>
              <a:t>Jaringan</a:t>
            </a:r>
            <a:r>
              <a:rPr lang="en-US" dirty="0" smtClean="0"/>
              <a:t> </a:t>
            </a:r>
            <a:r>
              <a:rPr lang="en-US" dirty="0" err="1" smtClean="0"/>
              <a:t>Untuk</a:t>
            </a:r>
            <a:r>
              <a:rPr lang="en-US" dirty="0" smtClean="0"/>
              <a:t> </a:t>
            </a:r>
            <a:r>
              <a:rPr lang="en-US" dirty="0" err="1" smtClean="0"/>
              <a:t>Umum</a:t>
            </a:r>
            <a:endParaRPr lang="en-US" dirty="0" smtClean="0"/>
          </a:p>
        </p:txBody>
      </p:sp>
      <p:sp>
        <p:nvSpPr>
          <p:cNvPr id="29699" name="Rectangle 3"/>
          <p:cNvSpPr>
            <a:spLocks noGrp="1" noChangeArrowheads="1"/>
          </p:cNvSpPr>
          <p:nvPr>
            <p:ph idx="1"/>
          </p:nvPr>
        </p:nvSpPr>
        <p:spPr>
          <a:xfrm>
            <a:off x="684212" y="1602703"/>
            <a:ext cx="10468892" cy="2698364"/>
          </a:xfrm>
        </p:spPr>
        <p:txBody>
          <a:bodyPr/>
          <a:lstStyle/>
          <a:p>
            <a:pPr eaLnBrk="1" hangingPunct="1"/>
            <a:r>
              <a:rPr lang="en-US" sz="2800" dirty="0" err="1" smtClean="0"/>
              <a:t>Akses</a:t>
            </a:r>
            <a:r>
              <a:rPr lang="en-US" sz="2800" dirty="0" smtClean="0"/>
              <a:t> </a:t>
            </a:r>
            <a:r>
              <a:rPr lang="en-US" sz="2800" dirty="0" err="1" smtClean="0"/>
              <a:t>ke</a:t>
            </a:r>
            <a:r>
              <a:rPr lang="en-US" sz="2800" dirty="0" smtClean="0"/>
              <a:t> </a:t>
            </a:r>
            <a:r>
              <a:rPr lang="en-US" sz="2800" dirty="0" err="1" smtClean="0"/>
              <a:t>informasi</a:t>
            </a:r>
            <a:r>
              <a:rPr lang="en-US" sz="2800" dirty="0" smtClean="0"/>
              <a:t> yang </a:t>
            </a:r>
            <a:r>
              <a:rPr lang="en-US" sz="2800" dirty="0" err="1" smtClean="0"/>
              <a:t>berada</a:t>
            </a:r>
            <a:r>
              <a:rPr lang="en-US" sz="2800" dirty="0" smtClean="0"/>
              <a:t> di </a:t>
            </a:r>
            <a:r>
              <a:rPr lang="en-US" sz="2800" dirty="0" err="1" smtClean="0"/>
              <a:t>tempat</a:t>
            </a:r>
            <a:r>
              <a:rPr lang="en-US" sz="2800" dirty="0" smtClean="0"/>
              <a:t> </a:t>
            </a:r>
            <a:r>
              <a:rPr lang="en-US" sz="2800" dirty="0" err="1" smtClean="0"/>
              <a:t>jauh</a:t>
            </a:r>
            <a:r>
              <a:rPr lang="en-US" sz="2800" dirty="0" smtClean="0"/>
              <a:t>.</a:t>
            </a:r>
          </a:p>
          <a:p>
            <a:pPr eaLnBrk="1" hangingPunct="1"/>
            <a:r>
              <a:rPr lang="en-US" sz="2800" dirty="0" err="1" smtClean="0"/>
              <a:t>Komunikasi</a:t>
            </a:r>
            <a:r>
              <a:rPr lang="en-US" sz="2800" dirty="0" smtClean="0"/>
              <a:t> </a:t>
            </a:r>
            <a:r>
              <a:rPr lang="en-US" sz="2800" dirty="0" err="1" smtClean="0"/>
              <a:t>ke</a:t>
            </a:r>
            <a:r>
              <a:rPr lang="en-US" sz="2800" dirty="0" smtClean="0"/>
              <a:t> orang-orang</a:t>
            </a:r>
          </a:p>
          <a:p>
            <a:pPr eaLnBrk="1" hangingPunct="1"/>
            <a:r>
              <a:rPr lang="en-US" sz="2800" dirty="0" err="1" smtClean="0"/>
              <a:t>Hiburan</a:t>
            </a:r>
            <a:r>
              <a:rPr lang="en-US" sz="2800" dirty="0" smtClean="0"/>
              <a:t> </a:t>
            </a:r>
            <a:r>
              <a:rPr lang="en-US" sz="2800" dirty="0" err="1" smtClean="0"/>
              <a:t>interaktif</a:t>
            </a:r>
            <a:endParaRPr lang="en-US" sz="2800" dirty="0" smtClean="0"/>
          </a:p>
        </p:txBody>
      </p:sp>
      <p:sp>
        <p:nvSpPr>
          <p:cNvPr id="297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fld id="{B61362EC-8C3A-4DF1-A9A9-032A3A586755}" type="slidenum">
              <a:rPr lang="en-US" sz="1000" smtClean="0">
                <a:latin typeface="Tahoma" panose="020B0604030504040204" pitchFamily="34" charset="0"/>
              </a:rPr>
              <a:pPr algn="r">
                <a:spcBef>
                  <a:spcPct val="0"/>
                </a:spcBef>
                <a:buClrTx/>
                <a:buSzTx/>
                <a:buFontTx/>
                <a:buNone/>
              </a:pPr>
              <a:t>9</a:t>
            </a:fld>
            <a:endParaRPr lang="en-US" sz="1000" smtClean="0">
              <a:latin typeface="Tahoma" panose="020B0604030504040204" pitchFamily="34" charset="0"/>
            </a:endParaRPr>
          </a:p>
        </p:txBody>
      </p:sp>
      <p:sp>
        <p:nvSpPr>
          <p:cNvPr id="29701" name="Text Box 4"/>
          <p:cNvSpPr txBox="1">
            <a:spLocks noChangeArrowheads="1"/>
          </p:cNvSpPr>
          <p:nvPr/>
        </p:nvSpPr>
        <p:spPr bwMode="auto">
          <a:xfrm>
            <a:off x="8763000" y="55626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lgn="just">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lgn="just">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lgn="just">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lgn="just">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algn="just"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l">
              <a:spcBef>
                <a:spcPct val="50000"/>
              </a:spcBef>
              <a:buClrTx/>
              <a:buSzTx/>
              <a:buFontTx/>
              <a:buNone/>
            </a:pPr>
            <a:r>
              <a:rPr lang="en-US" sz="1600">
                <a:solidFill>
                  <a:schemeClr val="hlink"/>
                </a:solidFill>
                <a:latin typeface="Bauhaus 93" panose="04030905020B02020C02" pitchFamily="82" charset="0"/>
                <a:hlinkClick r:id="rId2" action="ppaction://hlinksldjump"/>
              </a:rPr>
              <a:t>Back</a:t>
            </a:r>
            <a:endParaRPr lang="en-US" sz="1600">
              <a:solidFill>
                <a:schemeClr val="hlink"/>
              </a:solidFill>
              <a:latin typeface="Bauhaus 93" panose="04030905020B02020C02" pitchFamily="82" charset="0"/>
            </a:endParaRPr>
          </a:p>
        </p:txBody>
      </p:sp>
    </p:spTree>
    <p:extLst>
      <p:ext uri="{BB962C8B-B14F-4D97-AF65-F5344CB8AC3E}">
        <p14:creationId xmlns:p14="http://schemas.microsoft.com/office/powerpoint/2010/main" val="302818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506</TotalTime>
  <Words>1257</Words>
  <Application>Microsoft Office PowerPoint</Application>
  <PresentationFormat>Widescreen</PresentationFormat>
  <Paragraphs>201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Bauhaus 93</vt:lpstr>
      <vt:lpstr>Calibri</vt:lpstr>
      <vt:lpstr>Century Gothic</vt:lpstr>
      <vt:lpstr>Tahoma</vt:lpstr>
      <vt:lpstr>Wingdings</vt:lpstr>
      <vt:lpstr>Wingdings 3</vt:lpstr>
      <vt:lpstr>Slice</vt:lpstr>
      <vt:lpstr>PowerPoint Presentation</vt:lpstr>
      <vt:lpstr>Definisi Jaringan Komputer</vt:lpstr>
      <vt:lpstr>Latar Belakang  Jaringan Komputer</vt:lpstr>
      <vt:lpstr>Manfaat  Jaringan Komputer</vt:lpstr>
      <vt:lpstr>Jaringan Untuk  Perusahaan atau Organisasi</vt:lpstr>
      <vt:lpstr>Resource Sharing</vt:lpstr>
      <vt:lpstr>Reliabilitas Tinggi</vt:lpstr>
      <vt:lpstr>Skalabilitas</vt:lpstr>
      <vt:lpstr>Jaringan Untuk Umum</vt:lpstr>
      <vt:lpstr>Perangkat Keras Jaringan</vt:lpstr>
      <vt:lpstr>Klasifikasi Jaringan Komputer Berdasarkan Metode Transmisi</vt:lpstr>
      <vt:lpstr>Broadcast</vt:lpstr>
      <vt:lpstr>Point to Point</vt:lpstr>
      <vt:lpstr>Klasifikasi Jaringan Komputer Berdasarkan Geografis</vt:lpstr>
      <vt:lpstr>Local Area Network (LAN)</vt:lpstr>
      <vt:lpstr>Metropolitan Area Network</vt:lpstr>
      <vt:lpstr>Wide Area Network</vt:lpstr>
      <vt:lpstr>Jaringan Tanpa Kabel</vt:lpstr>
      <vt:lpstr>Internetwork</vt:lpstr>
      <vt:lpstr>Sistem Koneksi dalam Jaringan Komputer</vt:lpstr>
      <vt:lpstr>Peer to Peer</vt:lpstr>
      <vt:lpstr>Client - Server</vt:lpstr>
      <vt:lpstr>Jenis Layanan Client - Server</vt:lpstr>
      <vt:lpstr>Jaringan Komputer dan Sistem Terdistribusi</vt:lpstr>
      <vt:lpstr>Perbedaan Jaringan Komputer  dan Sistem Terdistribusi</vt:lpstr>
      <vt:lpstr>Perbedaan Jaringan Komputer  dan Sistem Terdistribusi</vt:lpstr>
      <vt:lpstr>Perbedaan Jaringan Komputer  dan Sistem Terdistribusi</vt:lpstr>
      <vt:lpstr>Perbedaan Jaringan Komputer  dan Sistem Terdistribusi</vt:lpstr>
      <vt:lpstr>Perbedaan Jaringan Komputer  dan Sistem Terdistribusi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SUBNETING</dc:title>
  <dc:creator>exspander</dc:creator>
  <cp:lastModifiedBy>LPKD</cp:lastModifiedBy>
  <cp:revision>26</cp:revision>
  <dcterms:created xsi:type="dcterms:W3CDTF">2021-03-22T06:21:58Z</dcterms:created>
  <dcterms:modified xsi:type="dcterms:W3CDTF">2022-04-06T01:25:05Z</dcterms:modified>
</cp:coreProperties>
</file>