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65" r:id="rId2"/>
    <p:sldId id="262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1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5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4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C34879-098C-4155-A527-5DC43C1E126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1559D6-C528-4CE4-88F8-980FCEC5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410" y="5810194"/>
            <a:ext cx="3624940" cy="1303867"/>
          </a:xfrm>
        </p:spPr>
        <p:txBody>
          <a:bodyPr/>
          <a:lstStyle/>
          <a:p>
            <a:r>
              <a:rPr lang="en-US" dirty="0" smtClean="0"/>
              <a:t>IC Op Amp </a:t>
            </a:r>
            <a:endParaRPr lang="en-US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258E4043-CF07-4B9F-99CA-19339EC8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67" y="2349994"/>
            <a:ext cx="5662661" cy="375459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093052" y="110014"/>
            <a:ext cx="7581155" cy="739400"/>
          </a:xfrm>
          <a:prstGeom prst="rect">
            <a:avLst/>
          </a:prstGeom>
          <a:solidFill>
            <a:srgbClr val="FF00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UNIVERSITAS 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DE6ABB-BEAC-467C-AC8C-F1962E1A57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4" y="-57316"/>
            <a:ext cx="1397025" cy="1322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350" y="-187034"/>
            <a:ext cx="2482796" cy="1581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CDFF14E-B2B9-460B-AEAB-4071DEDC3CC4}"/>
              </a:ext>
            </a:extLst>
          </p:cNvPr>
          <p:cNvSpPr txBox="1">
            <a:spLocks/>
          </p:cNvSpPr>
          <p:nvPr/>
        </p:nvSpPr>
        <p:spPr>
          <a:xfrm>
            <a:off x="6095652" y="1506421"/>
            <a:ext cx="5157110" cy="927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IC Op Amp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2F8643-8441-470D-B8FE-E158F8F02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70" y="2311959"/>
            <a:ext cx="3809414" cy="380941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CDFF14E-B2B9-460B-AEAB-4071DEDC3CC4}"/>
              </a:ext>
            </a:extLst>
          </p:cNvPr>
          <p:cNvSpPr txBox="1">
            <a:spLocks/>
          </p:cNvSpPr>
          <p:nvPr/>
        </p:nvSpPr>
        <p:spPr>
          <a:xfrm>
            <a:off x="1417926" y="1595814"/>
            <a:ext cx="5157110" cy="927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r>
              <a:rPr lang="en-US" dirty="0" err="1" smtClean="0"/>
              <a:t>Diskripsi</a:t>
            </a:r>
            <a:r>
              <a:rPr lang="en-US" dirty="0" smtClean="0"/>
              <a:t> IC Op Amp</a:t>
            </a:r>
            <a:endParaRPr lang="en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109613" y="4098852"/>
            <a:ext cx="2616626" cy="2674309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1221614" y="985960"/>
            <a:ext cx="3192702" cy="40857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T</a:t>
            </a:r>
            <a:r>
              <a:rPr 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Heiti Std R" panose="020B0400000000000000" pitchFamily="34" charset="-128"/>
                <a:ea typeface="Adobe Heiti Std R" panose="020B0400000000000000" pitchFamily="34" charset="-128"/>
              </a:rPr>
              <a:t>eknik  Komputer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 bwMode="gray">
          <a:xfrm>
            <a:off x="4475129" y="996447"/>
            <a:ext cx="3241221" cy="408574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cap="none" dirty="0" err="1" smtClean="0">
                <a:ln w="10160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Sistem</a:t>
            </a:r>
            <a:r>
              <a:rPr lang="en-US" sz="2400" b="1" cap="none" dirty="0" smtClean="0">
                <a:ln w="10160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cap="none" dirty="0" err="1" smtClean="0">
                <a:ln w="10160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Komputer</a:t>
            </a:r>
            <a:endParaRPr lang="en-US" sz="2400" b="1" cap="none" dirty="0">
              <a:ln w="10160">
                <a:solidFill>
                  <a:srgbClr val="FFFF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34" y="4770659"/>
            <a:ext cx="2671627" cy="17365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03" y="4449575"/>
            <a:ext cx="1672541" cy="2378725"/>
          </a:xfrm>
          <a:prstGeom prst="rect">
            <a:avLst/>
          </a:prstGeom>
        </p:spPr>
      </p:pic>
      <p:sp>
        <p:nvSpPr>
          <p:cNvPr id="18" name="Oval Callout 17"/>
          <p:cNvSpPr/>
          <p:nvPr/>
        </p:nvSpPr>
        <p:spPr>
          <a:xfrm>
            <a:off x="10044781" y="5459495"/>
            <a:ext cx="1606731" cy="408311"/>
          </a:xfrm>
          <a:prstGeom prst="wedgeEllipseCallout">
            <a:avLst>
              <a:gd name="adj1" fmla="val -184249"/>
              <a:gd name="adj2" fmla="val -54855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93052" y="110014"/>
            <a:ext cx="7581155" cy="739400"/>
          </a:xfrm>
          <a:prstGeom prst="rect">
            <a:avLst/>
          </a:prstGeom>
          <a:solidFill>
            <a:srgbClr val="FF00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UNIVERSITAS 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34" y="-202534"/>
            <a:ext cx="267652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E6ABB-BEAC-467C-AC8C-F1962E1A57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4" y="-57316"/>
            <a:ext cx="1397025" cy="1322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46344" y="5461548"/>
            <a:ext cx="1322035" cy="1351180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11215" y="1264817"/>
            <a:ext cx="4041488" cy="955747"/>
          </a:xfrm>
          <a:solidFill>
            <a:srgbClr val="FFFF00"/>
          </a:solidFill>
        </p:spPr>
        <p:txBody>
          <a:bodyPr/>
          <a:lstStyle/>
          <a:p>
            <a:r>
              <a:rPr lang="en-US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Simbol</a:t>
            </a:r>
            <a:r>
              <a:rPr lang="en-US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IC OP-AMP </a:t>
            </a:r>
            <a:endParaRPr lang="en-US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3987004" y="2399066"/>
            <a:ext cx="4245429" cy="245218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2" idx="1"/>
          </p:cNvCxnSpPr>
          <p:nvPr/>
        </p:nvCxnSpPr>
        <p:spPr>
          <a:xfrm rot="5400000" flipH="1" flipV="1">
            <a:off x="5925808" y="1448728"/>
            <a:ext cx="1298982" cy="931161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V="1">
            <a:off x="5862405" y="4944631"/>
            <a:ext cx="1520602" cy="1025975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8"/>
          <p:cNvSpPr txBox="1">
            <a:spLocks/>
          </p:cNvSpPr>
          <p:nvPr/>
        </p:nvSpPr>
        <p:spPr>
          <a:xfrm>
            <a:off x="7135694" y="1024567"/>
            <a:ext cx="1377647" cy="955747"/>
          </a:xfrm>
          <a:prstGeom prst="rect">
            <a:avLst/>
          </a:prstGeom>
          <a:solidFill>
            <a:srgbClr val="FF0000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+VCC 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itle 8"/>
          <p:cNvSpPr txBox="1">
            <a:spLocks/>
          </p:cNvSpPr>
          <p:nvPr/>
        </p:nvSpPr>
        <p:spPr>
          <a:xfrm>
            <a:off x="7308949" y="5656217"/>
            <a:ext cx="2328205" cy="595749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VEE / </a:t>
            </a:r>
            <a:r>
              <a:rPr lang="en-US" cap="none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>
            <a:off x="2024212" y="2688314"/>
            <a:ext cx="2859419" cy="185518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2024211" y="4403610"/>
            <a:ext cx="2859421" cy="416583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7308950" y="3371036"/>
            <a:ext cx="1717484" cy="238937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999" y="2836848"/>
            <a:ext cx="2647219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Inverting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381" y="4215944"/>
            <a:ext cx="3232206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Input Non Inverting 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5076484" y="2446736"/>
            <a:ext cx="688824" cy="6531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8000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4935162" y="4044174"/>
            <a:ext cx="688824" cy="6531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8000" b="1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itle 8"/>
          <p:cNvSpPr txBox="1">
            <a:spLocks/>
          </p:cNvSpPr>
          <p:nvPr/>
        </p:nvSpPr>
        <p:spPr>
          <a:xfrm>
            <a:off x="7308949" y="3881083"/>
            <a:ext cx="1807758" cy="595749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2F8643-8441-470D-B8FE-E158F8F02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31" y="-358047"/>
            <a:ext cx="5482200" cy="5482200"/>
          </a:xfrm>
          <a:prstGeom prst="rect">
            <a:avLst/>
          </a:prstGeom>
        </p:spPr>
      </p:pic>
      <p:sp>
        <p:nvSpPr>
          <p:cNvPr id="28" name="Oval Callout 27"/>
          <p:cNvSpPr/>
          <p:nvPr/>
        </p:nvSpPr>
        <p:spPr>
          <a:xfrm>
            <a:off x="10093170" y="5247906"/>
            <a:ext cx="1606731" cy="408311"/>
          </a:xfrm>
          <a:prstGeom prst="wedgeEllipseCallout">
            <a:avLst>
              <a:gd name="adj1" fmla="val -105386"/>
              <a:gd name="adj2" fmla="val -5581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9468181" y="544944"/>
            <a:ext cx="1606731" cy="408311"/>
          </a:xfrm>
          <a:prstGeom prst="wedgeEllipseCallout">
            <a:avLst>
              <a:gd name="adj1" fmla="val -76118"/>
              <a:gd name="adj2" fmla="val 2224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Bulatan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7694866" y="2051238"/>
            <a:ext cx="1606731" cy="684016"/>
          </a:xfrm>
          <a:prstGeom prst="wedgeEllipseCallout">
            <a:avLst>
              <a:gd name="adj1" fmla="val 76728"/>
              <a:gd name="adj2" fmla="val 1333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391859" y="1823915"/>
            <a:ext cx="1606731" cy="684016"/>
          </a:xfrm>
          <a:prstGeom prst="wedgeEllipseCallout">
            <a:avLst>
              <a:gd name="adj1" fmla="val 22257"/>
              <a:gd name="adj2" fmla="val 12759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9999834" y="984193"/>
            <a:ext cx="1606731" cy="684016"/>
          </a:xfrm>
          <a:prstGeom prst="wedgeEllipseCallout">
            <a:avLst>
              <a:gd name="adj1" fmla="val 27948"/>
              <a:gd name="adj2" fmla="val 1390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11606565" y="612661"/>
            <a:ext cx="1606731" cy="684016"/>
          </a:xfrm>
          <a:prstGeom prst="wedgeEllipseCallout">
            <a:avLst>
              <a:gd name="adj1" fmla="val -29776"/>
              <a:gd name="adj2" fmla="val 16197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0354226" y="-948426"/>
            <a:ext cx="1606731" cy="684016"/>
          </a:xfrm>
          <a:prstGeom prst="wedgeEllipseCallout">
            <a:avLst>
              <a:gd name="adj1" fmla="val -55792"/>
              <a:gd name="adj2" fmla="val 6457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5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8167692" y="-913121"/>
            <a:ext cx="1606731" cy="684016"/>
          </a:xfrm>
          <a:prstGeom prst="wedgeEllipseCallout">
            <a:avLst>
              <a:gd name="adj1" fmla="val 63720"/>
              <a:gd name="adj2" fmla="val 9703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7023061" y="-515729"/>
            <a:ext cx="1606731" cy="684016"/>
          </a:xfrm>
          <a:prstGeom prst="wedgeEllipseCallout">
            <a:avLst>
              <a:gd name="adj1" fmla="val 78354"/>
              <a:gd name="adj2" fmla="val 1142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7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5604895" y="-7953"/>
            <a:ext cx="1606731" cy="684016"/>
          </a:xfrm>
          <a:prstGeom prst="wedgeEllipseCallout">
            <a:avLst>
              <a:gd name="adj1" fmla="val 72663"/>
              <a:gd name="adj2" fmla="val 1505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8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77356" y="5652151"/>
            <a:ext cx="2647219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Inverting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3615727" y="1532151"/>
            <a:ext cx="1606731" cy="684016"/>
          </a:xfrm>
          <a:prstGeom prst="wedgeEllipseCallout">
            <a:avLst>
              <a:gd name="adj1" fmla="val 22257"/>
              <a:gd name="adj2" fmla="val 12759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3544234" y="3121221"/>
            <a:ext cx="1606731" cy="684016"/>
          </a:xfrm>
          <a:prstGeom prst="wedgeEllipseCallout">
            <a:avLst>
              <a:gd name="adj1" fmla="val 27948"/>
              <a:gd name="adj2" fmla="val 1390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1" name="Oval Callout 40"/>
          <p:cNvSpPr/>
          <p:nvPr/>
        </p:nvSpPr>
        <p:spPr>
          <a:xfrm>
            <a:off x="5870594" y="3847597"/>
            <a:ext cx="1606731" cy="684016"/>
          </a:xfrm>
          <a:prstGeom prst="wedgeEllipseCallout">
            <a:avLst>
              <a:gd name="adj1" fmla="val -29776"/>
              <a:gd name="adj2" fmla="val 16197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5765308" y="2558273"/>
            <a:ext cx="1606731" cy="684016"/>
          </a:xfrm>
          <a:prstGeom prst="wedgeEllipseCallout">
            <a:avLst>
              <a:gd name="adj1" fmla="val 49899"/>
              <a:gd name="adj2" fmla="val 11995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6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4470228" y="774740"/>
            <a:ext cx="1606731" cy="684016"/>
          </a:xfrm>
          <a:prstGeom prst="wedgeEllipseCallout">
            <a:avLst>
              <a:gd name="adj1" fmla="val 78354"/>
              <a:gd name="adj2" fmla="val 1142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7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14E-B2B9-460B-AEAB-4071DEDC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776" y="1505298"/>
            <a:ext cx="5157110" cy="927648"/>
          </a:xfrm>
        </p:spPr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IC Op Amp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E4043-CF07-4B9F-99CA-19339EC86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2161" y="-1939375"/>
            <a:ext cx="12509726" cy="8294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F8643-8441-470D-B8FE-E158F8F0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207" y="4981207"/>
            <a:ext cx="1876793" cy="1876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1EAB19-09CC-4DA4-AFC9-3945534F8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862" y="339781"/>
            <a:ext cx="1274720" cy="12063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DFF14E-B2B9-460B-AEAB-4071DEDC3CC4}"/>
              </a:ext>
            </a:extLst>
          </p:cNvPr>
          <p:cNvSpPr txBox="1">
            <a:spLocks/>
          </p:cNvSpPr>
          <p:nvPr/>
        </p:nvSpPr>
        <p:spPr>
          <a:xfrm>
            <a:off x="635862" y="618518"/>
            <a:ext cx="5157110" cy="927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r>
              <a:rPr lang="en-US" dirty="0" err="1" smtClean="0"/>
              <a:t>Diskripsi</a:t>
            </a:r>
            <a:r>
              <a:rPr lang="en-US" dirty="0" smtClean="0"/>
              <a:t> IC Op Amp</a:t>
            </a:r>
            <a:endParaRPr lang="en-ID" dirty="0"/>
          </a:p>
        </p:txBody>
      </p:sp>
      <p:sp>
        <p:nvSpPr>
          <p:cNvPr id="3" name="Oval Callout 2"/>
          <p:cNvSpPr/>
          <p:nvPr/>
        </p:nvSpPr>
        <p:spPr>
          <a:xfrm>
            <a:off x="7835802" y="793376"/>
            <a:ext cx="874059" cy="954741"/>
          </a:xfrm>
          <a:prstGeom prst="wedgeEllipseCallout">
            <a:avLst>
              <a:gd name="adj1" fmla="val -273140"/>
              <a:gd name="adj2" fmla="val 159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81962" y="2652823"/>
            <a:ext cx="8024949" cy="41935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t="9819" r="16629"/>
          <a:stretch/>
        </p:blipFill>
        <p:spPr>
          <a:xfrm>
            <a:off x="9629173" y="914089"/>
            <a:ext cx="2322287" cy="235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771" y="2270629"/>
            <a:ext cx="3584383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Input Non Inverting 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771" y="1561873"/>
            <a:ext cx="2647219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Inverting 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771" y="945885"/>
            <a:ext cx="3990297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Supplay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catudaya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Positif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506" y="2852126"/>
            <a:ext cx="6354006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Supplay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Cctudaya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Negatif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atau</a:t>
            </a:r>
            <a:r>
              <a:rPr 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ground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31" y="3072592"/>
            <a:ext cx="7558375" cy="36532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-36251" y="4134686"/>
            <a:ext cx="2616626" cy="2674309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Oval Callout 12"/>
          <p:cNvSpPr/>
          <p:nvPr/>
        </p:nvSpPr>
        <p:spPr>
          <a:xfrm>
            <a:off x="6353785" y="505778"/>
            <a:ext cx="1606731" cy="408311"/>
          </a:xfrm>
          <a:prstGeom prst="wedgeEllipseCallout">
            <a:avLst>
              <a:gd name="adj1" fmla="val 47460"/>
              <a:gd name="adj2" fmla="val 11054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93052" y="110014"/>
            <a:ext cx="7581155" cy="739400"/>
          </a:xfrm>
          <a:prstGeom prst="rect">
            <a:avLst/>
          </a:prstGeom>
          <a:solidFill>
            <a:srgbClr val="FF0000"/>
          </a:solidFill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UNIVERSITAS STEKOM</a:t>
            </a:r>
            <a:endParaRPr lang="en-US" sz="4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385" l="0" r="896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34" y="-202534"/>
            <a:ext cx="267652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E6ABB-BEAC-467C-AC8C-F1962E1A57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4" y="-57316"/>
            <a:ext cx="1397025" cy="1322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-512" r="7556" b="512"/>
          <a:stretch/>
        </p:blipFill>
        <p:spPr>
          <a:xfrm rot="244533">
            <a:off x="-36251" y="4134686"/>
            <a:ext cx="2616626" cy="2674309"/>
          </a:xfrm>
          <a:prstGeom prst="ellipse">
            <a:avLst/>
          </a:prstGeom>
          <a:ln w="63500" cap="rnd">
            <a:solidFill>
              <a:srgbClr val="0D1D5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93052" y="918966"/>
            <a:ext cx="1312816" cy="1166949"/>
          </a:xfrm>
        </p:spPr>
        <p:txBody>
          <a:bodyPr/>
          <a:lstStyle/>
          <a:p>
            <a:r>
              <a:rPr lang="en-US" dirty="0" err="1" smtClean="0"/>
              <a:t>Quis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0"/>
          <p:cNvSpPr txBox="1">
            <a:spLocks/>
          </p:cNvSpPr>
          <p:nvPr/>
        </p:nvSpPr>
        <p:spPr>
          <a:xfrm>
            <a:off x="2405868" y="885505"/>
            <a:ext cx="7928406" cy="11669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Gambarkan</a:t>
            </a:r>
            <a:r>
              <a:rPr lang="en-US" dirty="0" smtClean="0"/>
              <a:t> symbol Op-AMP </a:t>
            </a:r>
            <a:endParaRPr lang="en-US" dirty="0"/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1322411" y="1907972"/>
            <a:ext cx="10832716" cy="12365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Definisikan</a:t>
            </a:r>
            <a:r>
              <a:rPr lang="en-US" dirty="0" smtClean="0"/>
              <a:t> Pin Diagram IC LM741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Pin </a:t>
            </a:r>
            <a:endParaRPr lang="en-US" dirty="0"/>
          </a:p>
        </p:txBody>
      </p:sp>
      <p:sp>
        <p:nvSpPr>
          <p:cNvPr id="10" name="Title 10"/>
          <p:cNvSpPr txBox="1">
            <a:spLocks/>
          </p:cNvSpPr>
          <p:nvPr/>
        </p:nvSpPr>
        <p:spPr>
          <a:xfrm>
            <a:off x="503183" y="2986525"/>
            <a:ext cx="11651944" cy="12365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 supply </a:t>
            </a:r>
            <a:r>
              <a:rPr lang="en-US" dirty="0" err="1" smtClean="0"/>
              <a:t>pada</a:t>
            </a:r>
            <a:r>
              <a:rPr lang="en-US" dirty="0" smtClean="0"/>
              <a:t> IC Op-Amp ?</a:t>
            </a:r>
            <a:endParaRPr lang="en-US" dirty="0"/>
          </a:p>
        </p:txBody>
      </p:sp>
      <p:sp>
        <p:nvSpPr>
          <p:cNvPr id="12" name="Title 10"/>
          <p:cNvSpPr txBox="1">
            <a:spLocks/>
          </p:cNvSpPr>
          <p:nvPr/>
        </p:nvSpPr>
        <p:spPr>
          <a:xfrm>
            <a:off x="2804908" y="5063866"/>
            <a:ext cx="10832716" cy="12365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cap="none" dirty="0"/>
          </a:p>
        </p:txBody>
      </p:sp>
      <p:sp>
        <p:nvSpPr>
          <p:cNvPr id="2" name="TextBox 1"/>
          <p:cNvSpPr txBox="1"/>
          <p:nvPr/>
        </p:nvSpPr>
        <p:spPr>
          <a:xfrm>
            <a:off x="2876137" y="5155170"/>
            <a:ext cx="488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3600" b="1" dirty="0" smtClean="0"/>
              <a:t>bambang@stekom.ac.id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482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970</TotalTime>
  <Words>109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Heiti Std R</vt:lpstr>
      <vt:lpstr>Arial</vt:lpstr>
      <vt:lpstr>Calibri</vt:lpstr>
      <vt:lpstr>Calibri Light</vt:lpstr>
      <vt:lpstr>Tw Cen MT</vt:lpstr>
      <vt:lpstr>Wingdings 3</vt:lpstr>
      <vt:lpstr>Celestial</vt:lpstr>
      <vt:lpstr>IC Op Amp </vt:lpstr>
      <vt:lpstr>Simbol  IC OP-AMP </vt:lpstr>
      <vt:lpstr>Bentuk Fisik IC Op Amp</vt:lpstr>
      <vt:lpstr>PowerPoint Presentation</vt:lpstr>
      <vt:lpstr>Quis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Sinyal</dc:title>
  <dc:creator>roni</dc:creator>
  <cp:lastModifiedBy>user</cp:lastModifiedBy>
  <cp:revision>108</cp:revision>
  <dcterms:created xsi:type="dcterms:W3CDTF">2020-01-29T03:04:59Z</dcterms:created>
  <dcterms:modified xsi:type="dcterms:W3CDTF">2022-03-31T04:17:34Z</dcterms:modified>
</cp:coreProperties>
</file>