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62" r:id="rId2"/>
    <p:sldId id="263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>
        <p:scale>
          <a:sx n="87" d="100"/>
          <a:sy n="87" d="100"/>
        </p:scale>
        <p:origin x="516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79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9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9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8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2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9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C34879-098C-4155-A527-5DC43C1E12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9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9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C34879-098C-4155-A527-5DC43C1E12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36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10" Type="http://schemas.openxmlformats.org/officeDocument/2006/relationships/image" Target="../media/image11.png"/><Relationship Id="rId4" Type="http://schemas.openxmlformats.org/officeDocument/2006/relationships/image" Target="../media/image7.jpe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jpg"/><Relationship Id="rId7" Type="http://schemas.microsoft.com/office/2007/relationships/hdphoto" Target="../media/hdphoto1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4.wdp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7.pn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7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93052" y="110014"/>
            <a:ext cx="7581155" cy="739400"/>
          </a:xfrm>
          <a:prstGeom prst="rect">
            <a:avLst/>
          </a:prstGeom>
          <a:solidFill>
            <a:srgbClr val="FF0000"/>
          </a:solidFill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UNIVERSITAS STEKOM</a:t>
            </a:r>
            <a:endParaRPr 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385" l="0" r="896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34" y="-202534"/>
            <a:ext cx="2676525" cy="1704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DE6ABB-BEAC-467C-AC8C-F1962E1A57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14" y="-57316"/>
            <a:ext cx="1397025" cy="1322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7" t="-512" r="7556" b="512"/>
          <a:stretch/>
        </p:blipFill>
        <p:spPr>
          <a:xfrm rot="244533">
            <a:off x="46344" y="5461548"/>
            <a:ext cx="1322035" cy="1351180"/>
          </a:xfrm>
          <a:prstGeom prst="ellipse">
            <a:avLst/>
          </a:prstGeom>
          <a:ln w="63500" cap="rnd">
            <a:solidFill>
              <a:srgbClr val="0D1D5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11215" y="1264817"/>
            <a:ext cx="4041488" cy="955747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b="1" cap="none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Simbol</a:t>
            </a:r>
            <a:r>
              <a:rPr lang="en-US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IC OP-AMP </a:t>
            </a:r>
            <a:endParaRPr lang="en-US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 rot="5400000">
            <a:off x="3987004" y="2399066"/>
            <a:ext cx="4245429" cy="2452180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2" idx="1"/>
          </p:cNvCxnSpPr>
          <p:nvPr/>
        </p:nvCxnSpPr>
        <p:spPr>
          <a:xfrm rot="5400000" flipH="1" flipV="1">
            <a:off x="5925808" y="1448728"/>
            <a:ext cx="1298982" cy="931161"/>
          </a:xfrm>
          <a:prstGeom prst="bent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V="1">
            <a:off x="5862405" y="4944631"/>
            <a:ext cx="1520602" cy="1025975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8"/>
          <p:cNvSpPr txBox="1">
            <a:spLocks/>
          </p:cNvSpPr>
          <p:nvPr/>
        </p:nvSpPr>
        <p:spPr>
          <a:xfrm>
            <a:off x="7135694" y="1024567"/>
            <a:ext cx="1377647" cy="955747"/>
          </a:xfrm>
          <a:prstGeom prst="rect">
            <a:avLst/>
          </a:prstGeom>
          <a:solidFill>
            <a:srgbClr val="FF0000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+VCC </a:t>
            </a:r>
            <a:endParaRPr 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itle 8"/>
          <p:cNvSpPr txBox="1">
            <a:spLocks/>
          </p:cNvSpPr>
          <p:nvPr/>
        </p:nvSpPr>
        <p:spPr>
          <a:xfrm>
            <a:off x="7308949" y="5656217"/>
            <a:ext cx="2328205" cy="595749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VEE / </a:t>
            </a:r>
            <a:r>
              <a:rPr lang="en-US" cap="non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  <a:endParaRPr 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Elbow Connector 14"/>
          <p:cNvCxnSpPr/>
          <p:nvPr/>
        </p:nvCxnSpPr>
        <p:spPr>
          <a:xfrm rot="10800000">
            <a:off x="2024212" y="2688314"/>
            <a:ext cx="2859419" cy="185518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 flipV="1">
            <a:off x="2024211" y="4403610"/>
            <a:ext cx="2859421" cy="416583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7308950" y="3371036"/>
            <a:ext cx="1717484" cy="238937"/>
          </a:xfrm>
          <a:prstGeom prst="bent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999" y="2836848"/>
            <a:ext cx="2647219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Inverting </a:t>
            </a:r>
            <a:endParaRPr lang="en-US" sz="28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381" y="4215944"/>
            <a:ext cx="3232206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Input Non Inverting 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5076484" y="2446736"/>
            <a:ext cx="688824" cy="6531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b="1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8000" b="1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itle 8"/>
          <p:cNvSpPr txBox="1">
            <a:spLocks/>
          </p:cNvSpPr>
          <p:nvPr/>
        </p:nvSpPr>
        <p:spPr>
          <a:xfrm>
            <a:off x="4935162" y="4044174"/>
            <a:ext cx="688824" cy="6531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b="1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8000" b="1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itle 8"/>
          <p:cNvSpPr txBox="1">
            <a:spLocks/>
          </p:cNvSpPr>
          <p:nvPr/>
        </p:nvSpPr>
        <p:spPr>
          <a:xfrm>
            <a:off x="7308949" y="3881083"/>
            <a:ext cx="1807758" cy="595749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92F8643-8441-470D-B8FE-E158F8F02A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97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31" y="-358047"/>
            <a:ext cx="5482200" cy="5482200"/>
          </a:xfrm>
          <a:prstGeom prst="rect">
            <a:avLst/>
          </a:prstGeom>
        </p:spPr>
      </p:pic>
      <p:sp>
        <p:nvSpPr>
          <p:cNvPr id="28" name="Oval Callout 27"/>
          <p:cNvSpPr/>
          <p:nvPr/>
        </p:nvSpPr>
        <p:spPr>
          <a:xfrm>
            <a:off x="10093170" y="5247906"/>
            <a:ext cx="1606731" cy="408311"/>
          </a:xfrm>
          <a:prstGeom prst="wedgeEllipseCallout">
            <a:avLst>
              <a:gd name="adj1" fmla="val -386094"/>
              <a:gd name="adj2" fmla="val -65802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/>
          <p:cNvSpPr/>
          <p:nvPr/>
        </p:nvSpPr>
        <p:spPr>
          <a:xfrm>
            <a:off x="9468181" y="544944"/>
            <a:ext cx="1606731" cy="408311"/>
          </a:xfrm>
          <a:prstGeom prst="wedgeEllipseCallout">
            <a:avLst>
              <a:gd name="adj1" fmla="val -76118"/>
              <a:gd name="adj2" fmla="val 22246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Bulatan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7694866" y="2051238"/>
            <a:ext cx="1606731" cy="684016"/>
          </a:xfrm>
          <a:prstGeom prst="wedgeEllipseCallout">
            <a:avLst>
              <a:gd name="adj1" fmla="val 76728"/>
              <a:gd name="adj2" fmla="val 13332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1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9391859" y="1823915"/>
            <a:ext cx="1606731" cy="684016"/>
          </a:xfrm>
          <a:prstGeom prst="wedgeEllipseCallout">
            <a:avLst>
              <a:gd name="adj1" fmla="val 22257"/>
              <a:gd name="adj2" fmla="val 12759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9999834" y="984193"/>
            <a:ext cx="1606731" cy="684016"/>
          </a:xfrm>
          <a:prstGeom prst="wedgeEllipseCallout">
            <a:avLst>
              <a:gd name="adj1" fmla="val 27948"/>
              <a:gd name="adj2" fmla="val 13905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3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11606565" y="612661"/>
            <a:ext cx="1606731" cy="684016"/>
          </a:xfrm>
          <a:prstGeom prst="wedgeEllipseCallout">
            <a:avLst>
              <a:gd name="adj1" fmla="val -29776"/>
              <a:gd name="adj2" fmla="val 16197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10354226" y="-948426"/>
            <a:ext cx="1606731" cy="684016"/>
          </a:xfrm>
          <a:prstGeom prst="wedgeEllipseCallout">
            <a:avLst>
              <a:gd name="adj1" fmla="val -55792"/>
              <a:gd name="adj2" fmla="val 6457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5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5" name="Oval Callout 34"/>
          <p:cNvSpPr/>
          <p:nvPr/>
        </p:nvSpPr>
        <p:spPr>
          <a:xfrm>
            <a:off x="8167692" y="-913121"/>
            <a:ext cx="1606731" cy="684016"/>
          </a:xfrm>
          <a:prstGeom prst="wedgeEllipseCallout">
            <a:avLst>
              <a:gd name="adj1" fmla="val 63720"/>
              <a:gd name="adj2" fmla="val 9703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6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6" name="Oval Callout 35"/>
          <p:cNvSpPr/>
          <p:nvPr/>
        </p:nvSpPr>
        <p:spPr>
          <a:xfrm>
            <a:off x="7023061" y="-515729"/>
            <a:ext cx="1606731" cy="684016"/>
          </a:xfrm>
          <a:prstGeom prst="wedgeEllipseCallout">
            <a:avLst>
              <a:gd name="adj1" fmla="val 78354"/>
              <a:gd name="adj2" fmla="val 11422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5604895" y="-7953"/>
            <a:ext cx="1606731" cy="684016"/>
          </a:xfrm>
          <a:prstGeom prst="wedgeEllipseCallout">
            <a:avLst>
              <a:gd name="adj1" fmla="val 72663"/>
              <a:gd name="adj2" fmla="val 15051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8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77356" y="5652151"/>
            <a:ext cx="2647219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Inverting 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3615727" y="1532151"/>
            <a:ext cx="1606731" cy="684016"/>
          </a:xfrm>
          <a:prstGeom prst="wedgeEllipseCallout">
            <a:avLst>
              <a:gd name="adj1" fmla="val 22257"/>
              <a:gd name="adj2" fmla="val 12759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2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0" name="Oval Callout 39"/>
          <p:cNvSpPr/>
          <p:nvPr/>
        </p:nvSpPr>
        <p:spPr>
          <a:xfrm>
            <a:off x="3544234" y="3121221"/>
            <a:ext cx="1606731" cy="684016"/>
          </a:xfrm>
          <a:prstGeom prst="wedgeEllipseCallout">
            <a:avLst>
              <a:gd name="adj1" fmla="val 27948"/>
              <a:gd name="adj2" fmla="val 13905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3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1" name="Oval Callout 40"/>
          <p:cNvSpPr/>
          <p:nvPr/>
        </p:nvSpPr>
        <p:spPr>
          <a:xfrm>
            <a:off x="5870594" y="3847597"/>
            <a:ext cx="1606731" cy="684016"/>
          </a:xfrm>
          <a:prstGeom prst="wedgeEllipseCallout">
            <a:avLst>
              <a:gd name="adj1" fmla="val -29776"/>
              <a:gd name="adj2" fmla="val 16197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4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5765308" y="2558273"/>
            <a:ext cx="1606731" cy="684016"/>
          </a:xfrm>
          <a:prstGeom prst="wedgeEllipseCallout">
            <a:avLst>
              <a:gd name="adj1" fmla="val 49899"/>
              <a:gd name="adj2" fmla="val 11995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6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3" name="Oval Callout 42"/>
          <p:cNvSpPr/>
          <p:nvPr/>
        </p:nvSpPr>
        <p:spPr>
          <a:xfrm>
            <a:off x="4470228" y="774740"/>
            <a:ext cx="1606731" cy="684016"/>
          </a:xfrm>
          <a:prstGeom prst="wedgeEllipseCallout">
            <a:avLst>
              <a:gd name="adj1" fmla="val 78354"/>
              <a:gd name="adj2" fmla="val 11422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7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91864" y="2353582"/>
            <a:ext cx="2416629" cy="321150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1" t="9819" r="16629"/>
          <a:stretch/>
        </p:blipFill>
        <p:spPr>
          <a:xfrm>
            <a:off x="110918" y="0"/>
            <a:ext cx="2322287" cy="2353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1610" y="2810982"/>
            <a:ext cx="3584383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Input Non Inverting 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8774" y="3375346"/>
            <a:ext cx="2647219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Inverting 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2816" y="2317581"/>
            <a:ext cx="3990297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Supplay</a:t>
            </a: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catudaya</a:t>
            </a: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Positif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7994" y="6140265"/>
            <a:ext cx="6354006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Supplay</a:t>
            </a: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Catudaya</a:t>
            </a: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Negatif</a:t>
            </a: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atau</a:t>
            </a: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ground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41" y="2158779"/>
            <a:ext cx="7558375" cy="35894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7" t="-512" r="7556" b="512"/>
          <a:stretch/>
        </p:blipFill>
        <p:spPr>
          <a:xfrm rot="244533">
            <a:off x="55682" y="4814451"/>
            <a:ext cx="1934652" cy="1977301"/>
          </a:xfrm>
          <a:prstGeom prst="ellipse">
            <a:avLst/>
          </a:prstGeom>
          <a:ln w="63500" cap="rnd">
            <a:solidFill>
              <a:srgbClr val="0D1D5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2730137" y="333553"/>
            <a:ext cx="6665384" cy="739400"/>
          </a:xfrm>
          <a:prstGeom prst="rect">
            <a:avLst/>
          </a:prstGeom>
          <a:solidFill>
            <a:srgbClr val="FFFF00"/>
          </a:solidFill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UNIVERSITAS</a:t>
            </a:r>
            <a:r>
              <a:rPr 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STEKOM</a:t>
            </a:r>
            <a:endParaRPr 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89385" l="0" r="896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857" y="31139"/>
            <a:ext cx="2079739" cy="13248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792" y="31140"/>
            <a:ext cx="1361144" cy="12602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816" y="4064701"/>
            <a:ext cx="3900824" cy="20577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604" y="1503733"/>
            <a:ext cx="1995602" cy="1995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558" y="1220682"/>
            <a:ext cx="2582709" cy="2234834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>
            <a:off x="12403918" y="-173016"/>
            <a:ext cx="1606731" cy="408311"/>
          </a:xfrm>
          <a:prstGeom prst="wedgeEllipseCallout">
            <a:avLst>
              <a:gd name="adj1" fmla="val -420171"/>
              <a:gd name="adj2" fmla="val 3414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364496" y="3314652"/>
            <a:ext cx="361150" cy="84963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92F8643-8441-470D-B8FE-E158F8F02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96" y="1110635"/>
            <a:ext cx="4576334" cy="4576334"/>
          </a:xfrm>
          <a:prstGeom prst="ellipse">
            <a:avLst/>
          </a:prstGeom>
          <a:ln w="63500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2730137" y="242661"/>
            <a:ext cx="6665384" cy="739400"/>
          </a:xfrm>
          <a:prstGeom prst="rect">
            <a:avLst/>
          </a:prstGeom>
          <a:solidFill>
            <a:srgbClr val="FFFF00"/>
          </a:solidFill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UNIVERSITAS</a:t>
            </a:r>
            <a:r>
              <a:rPr 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STEKOM</a:t>
            </a:r>
            <a:endParaRPr 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7" y="1517766"/>
            <a:ext cx="7451167" cy="954647"/>
          </a:xfrm>
          <a:noFill/>
        </p:spPr>
        <p:txBody>
          <a:bodyPr/>
          <a:lstStyle/>
          <a:p>
            <a:pPr algn="r"/>
            <a:r>
              <a:rPr lang="en-US" sz="6600" spc="0" dirty="0" err="1">
                <a:ln w="0">
                  <a:solidFill>
                    <a:schemeClr val="bg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Pe</a:t>
            </a:r>
            <a:r>
              <a:rPr lang="en-US" sz="6600" spc="0" dirty="0" err="1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ngolahan</a:t>
            </a:r>
            <a:r>
              <a:rPr lang="en-US" sz="6600" b="1" dirty="0">
                <a:ln w="38100"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 </a:t>
            </a:r>
            <a:r>
              <a:rPr lang="en-US" sz="6600" b="1" dirty="0" err="1">
                <a:ln w="38100">
                  <a:solidFill>
                    <a:srgbClr val="0070C0"/>
                  </a:solidFill>
                </a:ln>
                <a:solidFill>
                  <a:srgbClr val="FFFF00"/>
                </a:solidFill>
                <a:latin typeface="Britannic Bold" panose="020B0903060703020204" pitchFamily="34" charset="0"/>
              </a:rPr>
              <a:t>Sinyal</a:t>
            </a:r>
            <a:endParaRPr lang="en-US" sz="6600" b="1" dirty="0">
              <a:ln w="38100">
                <a:solidFill>
                  <a:srgbClr val="0070C0"/>
                </a:solidFill>
              </a:ln>
              <a:solidFill>
                <a:srgbClr val="FFFF0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0338" y="2866136"/>
            <a:ext cx="3192702" cy="408574"/>
          </a:xfrm>
          <a:solidFill>
            <a:srgbClr val="FFFF00"/>
          </a:solidFill>
          <a:ln>
            <a:solidFill>
              <a:srgbClr val="FFFF00"/>
            </a:solidFill>
          </a:ln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000" cap="none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T</a:t>
            </a:r>
            <a:r>
              <a:rPr lang="en-US" sz="2800" cap="none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eknik</a:t>
            </a:r>
            <a:r>
              <a:rPr lang="en-US" sz="2800" cap="none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  </a:t>
            </a:r>
            <a:r>
              <a:rPr lang="en-US" sz="2800" cap="none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K</a:t>
            </a:r>
            <a:r>
              <a:rPr lang="en-US" sz="2800" cap="none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omputer</a:t>
            </a:r>
            <a:endParaRPr lang="en-US" sz="2800" cap="non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 bwMode="gray">
          <a:xfrm>
            <a:off x="6948692" y="3385248"/>
            <a:ext cx="3241221" cy="408574"/>
          </a:xfrm>
          <a:prstGeom prst="rect">
            <a:avLst/>
          </a:prstGeom>
          <a:solidFill>
            <a:srgbClr val="0070C0"/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cap="none" dirty="0" err="1" smtClean="0">
                <a:ln w="10160">
                  <a:solidFill>
                    <a:srgbClr val="FFFF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Sistem</a:t>
            </a:r>
            <a:r>
              <a:rPr lang="en-US" sz="2400" b="1" cap="none" dirty="0" smtClean="0">
                <a:ln w="10160">
                  <a:solidFill>
                    <a:srgbClr val="FFFF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400" b="1" cap="none" dirty="0" err="1" smtClean="0">
                <a:ln w="10160">
                  <a:solidFill>
                    <a:srgbClr val="FFFF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Komputer</a:t>
            </a:r>
            <a:endParaRPr lang="en-US" sz="2400" b="1" cap="none" dirty="0">
              <a:ln w="10160">
                <a:solidFill>
                  <a:srgbClr val="FFFF00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 bwMode="gray">
          <a:xfrm>
            <a:off x="9901871" y="4446211"/>
            <a:ext cx="1457339" cy="40857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etiga</a:t>
            </a:r>
            <a:endParaRPr lang="en-US" sz="24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385" l="0" r="896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54" y="0"/>
            <a:ext cx="2079739" cy="13248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7" t="-512" r="7556" b="512"/>
          <a:stretch/>
        </p:blipFill>
        <p:spPr>
          <a:xfrm rot="244533">
            <a:off x="47969" y="4167425"/>
            <a:ext cx="2616626" cy="2674309"/>
          </a:xfrm>
          <a:prstGeom prst="ellipse">
            <a:avLst/>
          </a:prstGeom>
          <a:ln w="63500" cap="rnd">
            <a:solidFill>
              <a:srgbClr val="0D1D5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Subtitle 2"/>
          <p:cNvSpPr txBox="1">
            <a:spLocks/>
          </p:cNvSpPr>
          <p:nvPr/>
        </p:nvSpPr>
        <p:spPr bwMode="gray">
          <a:xfrm>
            <a:off x="7128385" y="6065186"/>
            <a:ext cx="2587342" cy="46573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sz="32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Aktif</a:t>
            </a:r>
            <a:r>
              <a:rPr lang="en-US" sz="32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Inverting</a:t>
            </a:r>
            <a:endParaRPr lang="en-US" sz="32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 bwMode="gray">
          <a:xfrm>
            <a:off x="6584486" y="2434960"/>
            <a:ext cx="5607514" cy="359351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cap="non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200" b="1" cap="none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Kuliah</a:t>
            </a:r>
            <a:r>
              <a:rPr lang="en-US" sz="3200" b="1" cap="non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200" b="1" cap="non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ONLINE </a:t>
            </a:r>
            <a:endParaRPr lang="en-US" sz="3200" b="1" cap="none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 bwMode="gray">
          <a:xfrm>
            <a:off x="7366250" y="3926170"/>
            <a:ext cx="3241221" cy="408574"/>
          </a:xfrm>
          <a:prstGeom prst="rect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none" dirty="0" err="1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Teknik</a:t>
            </a:r>
            <a:r>
              <a:rPr lang="en-US" sz="2400" cap="none" dirty="0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cap="none" dirty="0" err="1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Elektronika</a:t>
            </a:r>
            <a:endParaRPr lang="en-US" sz="2400" cap="none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956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92" y="2974617"/>
            <a:ext cx="2394237" cy="35320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688" y="4268140"/>
            <a:ext cx="2671627" cy="1736558"/>
          </a:xfrm>
          <a:prstGeom prst="rect">
            <a:avLst/>
          </a:prstGeom>
        </p:spPr>
      </p:pic>
      <p:sp>
        <p:nvSpPr>
          <p:cNvPr id="21" name="Subtitle 2"/>
          <p:cNvSpPr txBox="1">
            <a:spLocks/>
          </p:cNvSpPr>
          <p:nvPr/>
        </p:nvSpPr>
        <p:spPr>
          <a:xfrm>
            <a:off x="2722859" y="280343"/>
            <a:ext cx="6665384" cy="739400"/>
          </a:xfrm>
          <a:prstGeom prst="rect">
            <a:avLst/>
          </a:prstGeom>
          <a:solidFill>
            <a:srgbClr val="FFFF00"/>
          </a:solidFill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UNIVERSITAS</a:t>
            </a:r>
            <a:r>
              <a:rPr 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STEKOM</a:t>
            </a:r>
            <a:endParaRPr 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385" l="0" r="896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76" y="37682"/>
            <a:ext cx="2079739" cy="13248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514" y="-22070"/>
            <a:ext cx="1361144" cy="1260290"/>
          </a:xfrm>
          <a:prstGeom prst="rect">
            <a:avLst/>
          </a:prstGeom>
        </p:spPr>
      </p:pic>
      <p:sp>
        <p:nvSpPr>
          <p:cNvPr id="23" name="Subtitle 2"/>
          <p:cNvSpPr txBox="1">
            <a:spLocks/>
          </p:cNvSpPr>
          <p:nvPr/>
        </p:nvSpPr>
        <p:spPr>
          <a:xfrm>
            <a:off x="2730137" y="333553"/>
            <a:ext cx="6665384" cy="739400"/>
          </a:xfrm>
          <a:prstGeom prst="rect">
            <a:avLst/>
          </a:prstGeom>
          <a:solidFill>
            <a:srgbClr val="FFFF00"/>
          </a:solidFill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UNIVERSITAS</a:t>
            </a:r>
            <a:r>
              <a:rPr 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STEKOM</a:t>
            </a:r>
            <a:endParaRPr 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385" l="0" r="896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54" y="90892"/>
            <a:ext cx="2079739" cy="13248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792" y="31140"/>
            <a:ext cx="1361144" cy="126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1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7" t="-512" r="7556" b="512"/>
          <a:stretch/>
        </p:blipFill>
        <p:spPr>
          <a:xfrm rot="244533">
            <a:off x="33377" y="4737958"/>
            <a:ext cx="1950187" cy="1993178"/>
          </a:xfrm>
          <a:prstGeom prst="ellipse">
            <a:avLst/>
          </a:prstGeom>
          <a:ln w="63500" cap="rnd">
            <a:solidFill>
              <a:srgbClr val="0D1D5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92F8643-8441-470D-B8FE-E158F8F02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010" y="741281"/>
            <a:ext cx="1970018" cy="19700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Oval Callout 24"/>
          <p:cNvSpPr/>
          <p:nvPr/>
        </p:nvSpPr>
        <p:spPr>
          <a:xfrm>
            <a:off x="3626910" y="963549"/>
            <a:ext cx="1005840" cy="1092747"/>
          </a:xfrm>
          <a:prstGeom prst="wedgeEllipseCallout">
            <a:avLst>
              <a:gd name="adj1" fmla="val -260005"/>
              <a:gd name="adj2" fmla="val 1958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18011" y="1537743"/>
            <a:ext cx="13063" cy="270683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66916" y="1478321"/>
            <a:ext cx="13063" cy="270683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156295" y="1545950"/>
            <a:ext cx="13063" cy="270683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-32651" y="2685977"/>
            <a:ext cx="2189655" cy="763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7319" y="2104475"/>
            <a:ext cx="2189655" cy="763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-32651" y="3354345"/>
            <a:ext cx="2189655" cy="763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1498176" y="2086395"/>
            <a:ext cx="705394" cy="1280203"/>
          </a:xfrm>
          <a:custGeom>
            <a:avLst/>
            <a:gdLst>
              <a:gd name="connsiteX0" fmla="*/ 0 w 705394"/>
              <a:gd name="connsiteY0" fmla="*/ 613954 h 1280203"/>
              <a:gd name="connsiteX1" fmla="*/ 169817 w 705394"/>
              <a:gd name="connsiteY1" fmla="*/ 0 h 1280203"/>
              <a:gd name="connsiteX2" fmla="*/ 169817 w 705394"/>
              <a:gd name="connsiteY2" fmla="*/ 0 h 1280203"/>
              <a:gd name="connsiteX3" fmla="*/ 365760 w 705394"/>
              <a:gd name="connsiteY3" fmla="*/ 613954 h 1280203"/>
              <a:gd name="connsiteX4" fmla="*/ 561703 w 705394"/>
              <a:gd name="connsiteY4" fmla="*/ 1280160 h 1280203"/>
              <a:gd name="connsiteX5" fmla="*/ 705394 w 705394"/>
              <a:gd name="connsiteY5" fmla="*/ 640080 h 128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5394" h="1280203">
                <a:moveTo>
                  <a:pt x="0" y="613954"/>
                </a:moveTo>
                <a:lnTo>
                  <a:pt x="169817" y="0"/>
                </a:lnTo>
                <a:lnTo>
                  <a:pt x="169817" y="0"/>
                </a:lnTo>
                <a:cubicBezTo>
                  <a:pt x="202474" y="102326"/>
                  <a:pt x="300446" y="400594"/>
                  <a:pt x="365760" y="613954"/>
                </a:cubicBezTo>
                <a:cubicBezTo>
                  <a:pt x="431074" y="827314"/>
                  <a:pt x="505097" y="1275806"/>
                  <a:pt x="561703" y="1280160"/>
                </a:cubicBezTo>
                <a:cubicBezTo>
                  <a:pt x="618309" y="1284514"/>
                  <a:pt x="661851" y="962297"/>
                  <a:pt x="705394" y="64008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74672" y="3416778"/>
            <a:ext cx="3574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Vin 2Vp-P</a:t>
            </a:r>
            <a:endParaRPr lang="en-US" sz="44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1789254" y="1138941"/>
            <a:ext cx="10602089" cy="5094097"/>
            <a:chOff x="1853915" y="1146489"/>
            <a:chExt cx="10602089" cy="5094097"/>
          </a:xfrm>
        </p:grpSpPr>
        <p:sp>
          <p:nvSpPr>
            <p:cNvPr id="15" name="Isosceles Triangle 14"/>
            <p:cNvSpPr/>
            <p:nvPr/>
          </p:nvSpPr>
          <p:spPr>
            <a:xfrm rot="5400000">
              <a:off x="4558937" y="1952588"/>
              <a:ext cx="3004457" cy="2534195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22903" y="1589457"/>
              <a:ext cx="8467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2</a:t>
              </a:r>
              <a:endParaRPr lang="en-US" sz="4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923415" y="1941858"/>
              <a:ext cx="8467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chemeClr val="bg1"/>
                  </a:solidFill>
                </a:rPr>
                <a:t>2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22903" y="3097665"/>
              <a:ext cx="8467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3</a:t>
              </a:r>
              <a:endParaRPr lang="en-US" sz="4400" dirty="0"/>
            </a:p>
          </p:txBody>
        </p:sp>
        <p:cxnSp>
          <p:nvCxnSpPr>
            <p:cNvPr id="30" name="Elbow Connector 29"/>
            <p:cNvCxnSpPr/>
            <p:nvPr/>
          </p:nvCxnSpPr>
          <p:spPr>
            <a:xfrm rot="5400000">
              <a:off x="3504814" y="4320161"/>
              <a:ext cx="1604933" cy="973582"/>
            </a:xfrm>
            <a:prstGeom prst="bentConnector3">
              <a:avLst>
                <a:gd name="adj1" fmla="val -6974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rot="10800000" flipV="1">
              <a:off x="3820489" y="5598514"/>
              <a:ext cx="6466804" cy="545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295068" y="5471145"/>
              <a:ext cx="247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Ground </a:t>
              </a:r>
              <a:endParaRPr lang="en-US" sz="4400" dirty="0"/>
            </a:p>
          </p:txBody>
        </p:sp>
        <p:cxnSp>
          <p:nvCxnSpPr>
            <p:cNvPr id="36" name="Elbow Connector 35"/>
            <p:cNvCxnSpPr>
              <a:stCxn id="15" idx="0"/>
            </p:cNvCxnSpPr>
            <p:nvPr/>
          </p:nvCxnSpPr>
          <p:spPr>
            <a:xfrm>
              <a:off x="7328263" y="3219686"/>
              <a:ext cx="2338251" cy="200305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580444" y="3553892"/>
              <a:ext cx="26493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R Load</a:t>
              </a:r>
              <a:endParaRPr lang="en-US" sz="4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53915" y="1146489"/>
              <a:ext cx="13178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R In</a:t>
              </a:r>
              <a:endParaRPr lang="en-US" sz="4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87781" y="4012835"/>
              <a:ext cx="8467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4</a:t>
              </a:r>
              <a:endParaRPr lang="en-US" sz="4400" dirty="0"/>
            </a:p>
          </p:txBody>
        </p:sp>
        <p:cxnSp>
          <p:nvCxnSpPr>
            <p:cNvPr id="49" name="Elbow Connector 48"/>
            <p:cNvCxnSpPr/>
            <p:nvPr/>
          </p:nvCxnSpPr>
          <p:spPr>
            <a:xfrm>
              <a:off x="6005005" y="4047447"/>
              <a:ext cx="1308353" cy="115157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476610" y="4521462"/>
              <a:ext cx="33928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_</a:t>
              </a:r>
              <a:r>
                <a:rPr lang="en-US" sz="4400" dirty="0" smtClean="0"/>
                <a:t>5Volt </a:t>
              </a:r>
              <a:r>
                <a:rPr lang="en-US" sz="4400" dirty="0" smtClean="0"/>
                <a:t>- VEE</a:t>
              </a:r>
              <a:endParaRPr lang="en-US" sz="4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25573" y="1179548"/>
              <a:ext cx="33928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+</a:t>
              </a:r>
              <a:r>
                <a:rPr lang="en-US" sz="4400" dirty="0" smtClean="0"/>
                <a:t>5V </a:t>
              </a:r>
              <a:r>
                <a:rPr lang="en-US" sz="4400" dirty="0" smtClean="0"/>
                <a:t>+VCC</a:t>
              </a:r>
              <a:endParaRPr lang="en-US" sz="4400" dirty="0"/>
            </a:p>
          </p:txBody>
        </p:sp>
        <p:cxnSp>
          <p:nvCxnSpPr>
            <p:cNvPr id="53" name="Elbow Connector 52"/>
            <p:cNvCxnSpPr/>
            <p:nvPr/>
          </p:nvCxnSpPr>
          <p:spPr>
            <a:xfrm flipV="1">
              <a:off x="6009780" y="1790204"/>
              <a:ext cx="1529163" cy="629157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976982" y="1776161"/>
              <a:ext cx="8467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7</a:t>
              </a:r>
              <a:endParaRPr lang="en-US" sz="4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93070" y="3127846"/>
              <a:ext cx="8467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6</a:t>
              </a:r>
              <a:endParaRPr lang="en-US" sz="4400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10717011" y="2711241"/>
              <a:ext cx="13063" cy="270683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11065916" y="2651819"/>
              <a:ext cx="13063" cy="270683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11455295" y="2719448"/>
              <a:ext cx="13063" cy="270683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0266349" y="3859475"/>
              <a:ext cx="2189655" cy="763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10223215" y="3253407"/>
              <a:ext cx="2189655" cy="763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10266349" y="4527843"/>
              <a:ext cx="2189655" cy="763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 80"/>
            <p:cNvSpPr/>
            <p:nvPr/>
          </p:nvSpPr>
          <p:spPr>
            <a:xfrm>
              <a:off x="10259946" y="3174787"/>
              <a:ext cx="692331" cy="1306300"/>
            </a:xfrm>
            <a:custGeom>
              <a:avLst/>
              <a:gdLst>
                <a:gd name="connsiteX0" fmla="*/ 0 w 692331"/>
                <a:gd name="connsiteY0" fmla="*/ 613962 h 1306300"/>
                <a:gd name="connsiteX1" fmla="*/ 156754 w 692331"/>
                <a:gd name="connsiteY1" fmla="*/ 1306293 h 1306300"/>
                <a:gd name="connsiteX2" fmla="*/ 313508 w 692331"/>
                <a:gd name="connsiteY2" fmla="*/ 627025 h 1306300"/>
                <a:gd name="connsiteX3" fmla="*/ 496388 w 692331"/>
                <a:gd name="connsiteY3" fmla="*/ 8 h 1306300"/>
                <a:gd name="connsiteX4" fmla="*/ 692331 w 692331"/>
                <a:gd name="connsiteY4" fmla="*/ 640088 h 130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331" h="1306300">
                  <a:moveTo>
                    <a:pt x="0" y="613962"/>
                  </a:moveTo>
                  <a:cubicBezTo>
                    <a:pt x="52251" y="959039"/>
                    <a:pt x="104503" y="1304116"/>
                    <a:pt x="156754" y="1306293"/>
                  </a:cubicBezTo>
                  <a:cubicBezTo>
                    <a:pt x="209005" y="1308470"/>
                    <a:pt x="256902" y="844739"/>
                    <a:pt x="313508" y="627025"/>
                  </a:cubicBezTo>
                  <a:cubicBezTo>
                    <a:pt x="370114" y="409311"/>
                    <a:pt x="433251" y="-2169"/>
                    <a:pt x="496388" y="8"/>
                  </a:cubicBezTo>
                  <a:cubicBezTo>
                    <a:pt x="559525" y="2185"/>
                    <a:pt x="625928" y="321136"/>
                    <a:pt x="692331" y="640088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66166" y="5676654"/>
              <a:ext cx="6726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Op-Amp </a:t>
              </a:r>
              <a:r>
                <a:rPr lang="en-US" sz="2400" dirty="0" err="1" smtClean="0"/>
                <a:t>Aktif</a:t>
              </a:r>
              <a:r>
                <a:rPr lang="en-US" sz="2400" dirty="0" smtClean="0"/>
                <a:t> inverting/ </a:t>
              </a:r>
              <a:r>
                <a:rPr lang="en-US" sz="2400" dirty="0" err="1" smtClean="0"/>
                <a:t>Pembalik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sinyal</a:t>
              </a:r>
              <a:r>
                <a:rPr lang="en-US" sz="2400" dirty="0" smtClean="0"/>
                <a:t>  </a:t>
              </a:r>
              <a:endParaRPr lang="en-US" sz="2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96352" y="2034640"/>
              <a:ext cx="8467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</a:t>
              </a:r>
              <a:endPara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762519" y="3512567"/>
              <a:ext cx="8467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9388" r="370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02" r="60573"/>
          <a:stretch/>
        </p:blipFill>
        <p:spPr>
          <a:xfrm rot="16200000">
            <a:off x="3473142" y="1474133"/>
            <a:ext cx="613956" cy="202790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9388" r="370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02" r="60573"/>
          <a:stretch/>
        </p:blipFill>
        <p:spPr>
          <a:xfrm rot="21412092">
            <a:off x="9402639" y="3261759"/>
            <a:ext cx="613956" cy="2258369"/>
          </a:xfrm>
          <a:prstGeom prst="rect">
            <a:avLst/>
          </a:prstGeom>
        </p:spPr>
      </p:pic>
      <p:sp>
        <p:nvSpPr>
          <p:cNvPr id="54" name="Oval 53"/>
          <p:cNvSpPr/>
          <p:nvPr/>
        </p:nvSpPr>
        <p:spPr>
          <a:xfrm>
            <a:off x="2642614" y="2358897"/>
            <a:ext cx="200709" cy="1964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577567" y="3308590"/>
            <a:ext cx="200709" cy="1964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640643" y="5459102"/>
            <a:ext cx="200709" cy="1964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82269" y="2385580"/>
            <a:ext cx="200709" cy="1964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690980" y="3808046"/>
            <a:ext cx="200709" cy="1964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889073" y="2342391"/>
            <a:ext cx="200709" cy="1964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900516" y="3931922"/>
            <a:ext cx="200709" cy="1964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206284" y="3108167"/>
            <a:ext cx="200709" cy="1964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67998" y="2414485"/>
            <a:ext cx="2189655" cy="763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1467" y="3049838"/>
            <a:ext cx="2189655" cy="763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10157768" y="3546261"/>
            <a:ext cx="2189655" cy="763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10201688" y="4186219"/>
            <a:ext cx="2189655" cy="763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941411" y="1663239"/>
            <a:ext cx="846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89" name="TextBox 88"/>
          <p:cNvSpPr txBox="1"/>
          <p:nvPr/>
        </p:nvSpPr>
        <p:spPr>
          <a:xfrm>
            <a:off x="1860917" y="2981878"/>
            <a:ext cx="846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- 2</a:t>
            </a:r>
            <a:endParaRPr lang="en-US" sz="4400" dirty="0"/>
          </a:p>
        </p:txBody>
      </p:sp>
      <p:sp>
        <p:nvSpPr>
          <p:cNvPr id="90" name="TextBox 89"/>
          <p:cNvSpPr txBox="1"/>
          <p:nvPr/>
        </p:nvSpPr>
        <p:spPr>
          <a:xfrm>
            <a:off x="1817186" y="2626901"/>
            <a:ext cx="846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-1</a:t>
            </a:r>
            <a:endParaRPr lang="en-US" sz="4400" dirty="0"/>
          </a:p>
        </p:txBody>
      </p:sp>
      <p:sp>
        <p:nvSpPr>
          <p:cNvPr id="91" name="TextBox 90"/>
          <p:cNvSpPr txBox="1"/>
          <p:nvPr/>
        </p:nvSpPr>
        <p:spPr>
          <a:xfrm>
            <a:off x="9860115" y="3131872"/>
            <a:ext cx="846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92" name="TextBox 91"/>
          <p:cNvSpPr txBox="1"/>
          <p:nvPr/>
        </p:nvSpPr>
        <p:spPr>
          <a:xfrm>
            <a:off x="9767031" y="3722574"/>
            <a:ext cx="846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-1</a:t>
            </a:r>
            <a:endParaRPr lang="en-US" sz="4400" dirty="0"/>
          </a:p>
        </p:txBody>
      </p:sp>
      <p:sp>
        <p:nvSpPr>
          <p:cNvPr id="93" name="TextBox 92"/>
          <p:cNvSpPr txBox="1"/>
          <p:nvPr/>
        </p:nvSpPr>
        <p:spPr>
          <a:xfrm>
            <a:off x="2043691" y="2094477"/>
            <a:ext cx="846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94" name="TextBox 93"/>
          <p:cNvSpPr txBox="1"/>
          <p:nvPr/>
        </p:nvSpPr>
        <p:spPr>
          <a:xfrm>
            <a:off x="9853745" y="4200008"/>
            <a:ext cx="846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-2</a:t>
            </a:r>
            <a:endParaRPr lang="en-US" sz="4400" dirty="0"/>
          </a:p>
        </p:txBody>
      </p:sp>
      <p:sp>
        <p:nvSpPr>
          <p:cNvPr id="95" name="TextBox 94"/>
          <p:cNvSpPr txBox="1"/>
          <p:nvPr/>
        </p:nvSpPr>
        <p:spPr>
          <a:xfrm>
            <a:off x="10051293" y="2744138"/>
            <a:ext cx="846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2</a:t>
            </a:r>
            <a:endParaRPr lang="en-US" sz="4400" dirty="0"/>
          </a:p>
        </p:txBody>
      </p:sp>
      <p:cxnSp>
        <p:nvCxnSpPr>
          <p:cNvPr id="96" name="Elbow Connector 95"/>
          <p:cNvCxnSpPr>
            <a:endCxn id="62" idx="3"/>
          </p:cNvCxnSpPr>
          <p:nvPr/>
        </p:nvCxnSpPr>
        <p:spPr>
          <a:xfrm>
            <a:off x="3785682" y="4666365"/>
            <a:ext cx="5884354" cy="960408"/>
          </a:xfrm>
          <a:prstGeom prst="bentConnector4">
            <a:avLst>
              <a:gd name="adj1" fmla="val -394"/>
              <a:gd name="adj2" fmla="val 9819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708196" y="3833702"/>
            <a:ext cx="200709" cy="1964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Subtitle 2"/>
          <p:cNvSpPr txBox="1">
            <a:spLocks/>
          </p:cNvSpPr>
          <p:nvPr/>
        </p:nvSpPr>
        <p:spPr>
          <a:xfrm>
            <a:off x="881523" y="410774"/>
            <a:ext cx="6665384" cy="739400"/>
          </a:xfrm>
          <a:prstGeom prst="rect">
            <a:avLst/>
          </a:prstGeom>
          <a:solidFill>
            <a:srgbClr val="FFFF00"/>
          </a:solidFill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UNIVERSITAS</a:t>
            </a:r>
            <a:r>
              <a:rPr 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STEKOM</a:t>
            </a:r>
            <a:endParaRPr 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9385" l="0" r="896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328" y="103325"/>
            <a:ext cx="2079739" cy="13248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178" y="108361"/>
            <a:ext cx="1361144" cy="126029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-327243" y="4019851"/>
            <a:ext cx="437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Vin </a:t>
            </a:r>
            <a:r>
              <a:rPr lang="en-US" sz="2800" dirty="0" err="1" smtClean="0"/>
              <a:t>dua</a:t>
            </a:r>
            <a:r>
              <a:rPr lang="en-US" sz="2800" dirty="0" smtClean="0"/>
              <a:t> Volt peak to peak</a:t>
            </a:r>
            <a:endParaRPr lang="en-US" sz="2800" dirty="0"/>
          </a:p>
        </p:txBody>
      </p:sp>
      <p:sp>
        <p:nvSpPr>
          <p:cNvPr id="17" name="Oval Callout 16"/>
          <p:cNvSpPr/>
          <p:nvPr/>
        </p:nvSpPr>
        <p:spPr>
          <a:xfrm>
            <a:off x="8104123" y="2168465"/>
            <a:ext cx="1005840" cy="1092747"/>
          </a:xfrm>
          <a:prstGeom prst="wedgeEllipseCallout">
            <a:avLst>
              <a:gd name="adj1" fmla="val 318790"/>
              <a:gd name="adj2" fmla="val 34180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9422539" y="4759878"/>
            <a:ext cx="3574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Vout-2VpP</a:t>
            </a:r>
            <a:endParaRPr lang="en-US" sz="4400" dirty="0"/>
          </a:p>
        </p:txBody>
      </p:sp>
      <p:sp>
        <p:nvSpPr>
          <p:cNvPr id="9" name="Freeform 8"/>
          <p:cNvSpPr/>
          <p:nvPr/>
        </p:nvSpPr>
        <p:spPr>
          <a:xfrm>
            <a:off x="333632" y="1682815"/>
            <a:ext cx="840260" cy="2113912"/>
          </a:xfrm>
          <a:custGeom>
            <a:avLst/>
            <a:gdLst>
              <a:gd name="connsiteX0" fmla="*/ 0 w 840260"/>
              <a:gd name="connsiteY0" fmla="*/ 998601 h 2113912"/>
              <a:gd name="connsiteX1" fmla="*/ 308919 w 840260"/>
              <a:gd name="connsiteY1" fmla="*/ 34774 h 2113912"/>
              <a:gd name="connsiteX2" fmla="*/ 617838 w 840260"/>
              <a:gd name="connsiteY2" fmla="*/ 2098353 h 2113912"/>
              <a:gd name="connsiteX3" fmla="*/ 840260 w 840260"/>
              <a:gd name="connsiteY3" fmla="*/ 1035671 h 2113912"/>
              <a:gd name="connsiteX4" fmla="*/ 840260 w 840260"/>
              <a:gd name="connsiteY4" fmla="*/ 1035671 h 211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260" h="2113912">
                <a:moveTo>
                  <a:pt x="0" y="998601"/>
                </a:moveTo>
                <a:cubicBezTo>
                  <a:pt x="102973" y="425041"/>
                  <a:pt x="205946" y="-148518"/>
                  <a:pt x="308919" y="34774"/>
                </a:cubicBezTo>
                <a:cubicBezTo>
                  <a:pt x="411892" y="218066"/>
                  <a:pt x="529281" y="1931537"/>
                  <a:pt x="617838" y="2098353"/>
                </a:cubicBezTo>
                <a:cubicBezTo>
                  <a:pt x="706395" y="2265169"/>
                  <a:pt x="840260" y="1035671"/>
                  <a:pt x="840260" y="1035671"/>
                </a:cubicBezTo>
                <a:lnTo>
                  <a:pt x="840260" y="1035671"/>
                </a:ln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-21349" y="1812727"/>
            <a:ext cx="2189655" cy="763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-15416" y="3606513"/>
            <a:ext cx="2189655" cy="763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-66086" y="1200300"/>
            <a:ext cx="1740249" cy="583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3,5Vp-p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619545" y="2804812"/>
            <a:ext cx="784536" cy="2217013"/>
          </a:xfrm>
          <a:custGeom>
            <a:avLst/>
            <a:gdLst>
              <a:gd name="connsiteX0" fmla="*/ 0 w 925417"/>
              <a:gd name="connsiteY0" fmla="*/ 1064517 h 2217013"/>
              <a:gd name="connsiteX1" fmla="*/ 220337 w 925417"/>
              <a:gd name="connsiteY1" fmla="*/ 2188237 h 2217013"/>
              <a:gd name="connsiteX2" fmla="*/ 716096 w 925417"/>
              <a:gd name="connsiteY2" fmla="*/ 17915 h 2217013"/>
              <a:gd name="connsiteX3" fmla="*/ 925417 w 925417"/>
              <a:gd name="connsiteY3" fmla="*/ 1097568 h 2217013"/>
              <a:gd name="connsiteX4" fmla="*/ 925417 w 925417"/>
              <a:gd name="connsiteY4" fmla="*/ 1097568 h 221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417" h="2217013">
                <a:moveTo>
                  <a:pt x="0" y="1064517"/>
                </a:moveTo>
                <a:cubicBezTo>
                  <a:pt x="50494" y="1713594"/>
                  <a:pt x="100988" y="2362671"/>
                  <a:pt x="220337" y="2188237"/>
                </a:cubicBezTo>
                <a:cubicBezTo>
                  <a:pt x="339686" y="2013803"/>
                  <a:pt x="598583" y="199693"/>
                  <a:pt x="716096" y="17915"/>
                </a:cubicBezTo>
                <a:cubicBezTo>
                  <a:pt x="833609" y="-163863"/>
                  <a:pt x="925417" y="1097568"/>
                  <a:pt x="925417" y="1097568"/>
                </a:cubicBezTo>
                <a:lnTo>
                  <a:pt x="925417" y="1097568"/>
                </a:ln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385" l="0" r="896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695" y="-381858"/>
            <a:ext cx="2676525" cy="1704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7" t="-512" r="7556" b="512"/>
          <a:stretch/>
        </p:blipFill>
        <p:spPr>
          <a:xfrm rot="244533">
            <a:off x="10515640" y="5157585"/>
            <a:ext cx="1494831" cy="1527784"/>
          </a:xfrm>
          <a:prstGeom prst="ellipse">
            <a:avLst/>
          </a:prstGeom>
          <a:ln w="63500" cap="rnd">
            <a:solidFill>
              <a:srgbClr val="0D1D5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Oval Callout 5"/>
          <p:cNvSpPr/>
          <p:nvPr/>
        </p:nvSpPr>
        <p:spPr>
          <a:xfrm>
            <a:off x="11625208" y="2646692"/>
            <a:ext cx="1079910" cy="1554480"/>
          </a:xfrm>
          <a:prstGeom prst="wedgeEllipseCallout">
            <a:avLst>
              <a:gd name="adj1" fmla="val -103058"/>
              <a:gd name="adj2" fmla="val 13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96834" y="2419133"/>
            <a:ext cx="13063" cy="270683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45739" y="2359711"/>
            <a:ext cx="13063" cy="270683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535118" y="2427340"/>
            <a:ext cx="13063" cy="270683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46172" y="3567367"/>
            <a:ext cx="2189655" cy="763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99716" y="2961691"/>
            <a:ext cx="2189655" cy="7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6172" y="4235735"/>
            <a:ext cx="2189655" cy="763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28192" y="1160547"/>
            <a:ext cx="11533256" cy="73747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Quis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Bagaimana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bentuk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dirty="0" err="1" smtClean="0">
                <a:solidFill>
                  <a:srgbClr val="002060"/>
                </a:solidFill>
              </a:rPr>
              <a:t>sinyal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outputnya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gambarkan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925316" y="2427340"/>
            <a:ext cx="13063" cy="270683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315514" y="2419133"/>
            <a:ext cx="13063" cy="270683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81275" y="4839939"/>
            <a:ext cx="2189655" cy="763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34742" y="2385578"/>
            <a:ext cx="2189655" cy="763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822263" y="2971106"/>
            <a:ext cx="1450674" cy="1910988"/>
          </a:xfrm>
          <a:custGeom>
            <a:avLst/>
            <a:gdLst>
              <a:gd name="connsiteX0" fmla="*/ 697 w 1450674"/>
              <a:gd name="connsiteY0" fmla="*/ 608117 h 1910988"/>
              <a:gd name="connsiteX1" fmla="*/ 79074 w 1450674"/>
              <a:gd name="connsiteY1" fmla="*/ 1901340 h 1910988"/>
              <a:gd name="connsiteX2" fmla="*/ 497086 w 1450674"/>
              <a:gd name="connsiteY2" fmla="*/ 7225 h 1910988"/>
              <a:gd name="connsiteX3" fmla="*/ 849783 w 1450674"/>
              <a:gd name="connsiteY3" fmla="*/ 1261260 h 1910988"/>
              <a:gd name="connsiteX4" fmla="*/ 1267794 w 1450674"/>
              <a:gd name="connsiteY4" fmla="*/ 20288 h 1910988"/>
              <a:gd name="connsiteX5" fmla="*/ 1450674 w 1450674"/>
              <a:gd name="connsiteY5" fmla="*/ 608117 h 19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674" h="1910988">
                <a:moveTo>
                  <a:pt x="697" y="608117"/>
                </a:moveTo>
                <a:cubicBezTo>
                  <a:pt x="-1480" y="1304803"/>
                  <a:pt x="-3657" y="2001489"/>
                  <a:pt x="79074" y="1901340"/>
                </a:cubicBezTo>
                <a:cubicBezTo>
                  <a:pt x="161805" y="1801191"/>
                  <a:pt x="368635" y="113905"/>
                  <a:pt x="497086" y="7225"/>
                </a:cubicBezTo>
                <a:cubicBezTo>
                  <a:pt x="625537" y="-99455"/>
                  <a:pt x="721332" y="1259083"/>
                  <a:pt x="849783" y="1261260"/>
                </a:cubicBezTo>
                <a:cubicBezTo>
                  <a:pt x="978234" y="1263437"/>
                  <a:pt x="1167646" y="129145"/>
                  <a:pt x="1267794" y="20288"/>
                </a:cubicBezTo>
                <a:cubicBezTo>
                  <a:pt x="1367942" y="-88569"/>
                  <a:pt x="1409308" y="259774"/>
                  <a:pt x="1450674" y="60811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9011" y="5250308"/>
            <a:ext cx="2186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-2Vp</a:t>
            </a:r>
            <a:endParaRPr lang="en-US" sz="4400" dirty="0"/>
          </a:p>
        </p:txBody>
      </p:sp>
      <p:sp>
        <p:nvSpPr>
          <p:cNvPr id="26" name="TextBox 25"/>
          <p:cNvSpPr txBox="1"/>
          <p:nvPr/>
        </p:nvSpPr>
        <p:spPr>
          <a:xfrm>
            <a:off x="135247" y="1365854"/>
            <a:ext cx="1205761" cy="791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</a:t>
            </a:r>
            <a:r>
              <a:rPr lang="en-US" sz="4400" dirty="0" smtClean="0"/>
              <a:t>Vp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1310160" y="5852820"/>
            <a:ext cx="1877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-1Vp</a:t>
            </a:r>
            <a:endParaRPr lang="en-US" sz="4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69066" y="2191358"/>
            <a:ext cx="1877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1Vp</a:t>
            </a:r>
            <a:endParaRPr lang="en-US" sz="4400" dirty="0"/>
          </a:p>
        </p:txBody>
      </p:sp>
      <p:sp>
        <p:nvSpPr>
          <p:cNvPr id="29" name="TextBox 28"/>
          <p:cNvSpPr txBox="1"/>
          <p:nvPr/>
        </p:nvSpPr>
        <p:spPr>
          <a:xfrm>
            <a:off x="135247" y="3255510"/>
            <a:ext cx="413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0</a:t>
            </a:r>
            <a:endParaRPr lang="en-US" sz="4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148063" y="2538429"/>
            <a:ext cx="2213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Vout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3263205" y="1761665"/>
            <a:ext cx="8227179" cy="4472778"/>
            <a:chOff x="1814167" y="1589457"/>
            <a:chExt cx="13286261" cy="5440626"/>
          </a:xfrm>
        </p:grpSpPr>
        <p:sp>
          <p:nvSpPr>
            <p:cNvPr id="32" name="Isosceles Triangle 31"/>
            <p:cNvSpPr/>
            <p:nvPr/>
          </p:nvSpPr>
          <p:spPr>
            <a:xfrm rot="5400000">
              <a:off x="4558937" y="1952588"/>
              <a:ext cx="3004457" cy="2534195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22903" y="1589457"/>
              <a:ext cx="8467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2</a:t>
              </a:r>
              <a:endParaRPr lang="en-US" sz="4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923415" y="1941858"/>
              <a:ext cx="8467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chemeClr val="bg1"/>
                  </a:solidFill>
                </a:rPr>
                <a:t>2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22903" y="3097665"/>
              <a:ext cx="8467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3</a:t>
              </a:r>
              <a:endParaRPr lang="en-US" sz="4400" dirty="0"/>
            </a:p>
          </p:txBody>
        </p:sp>
        <p:cxnSp>
          <p:nvCxnSpPr>
            <p:cNvPr id="38" name="Elbow Connector 37"/>
            <p:cNvCxnSpPr/>
            <p:nvPr/>
          </p:nvCxnSpPr>
          <p:spPr>
            <a:xfrm rot="5400000">
              <a:off x="3504814" y="4320161"/>
              <a:ext cx="1604933" cy="973582"/>
            </a:xfrm>
            <a:prstGeom prst="bentConnector3">
              <a:avLst>
                <a:gd name="adj1" fmla="val -6974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/>
            <p:nvPr/>
          </p:nvCxnSpPr>
          <p:spPr>
            <a:xfrm rot="10800000" flipV="1">
              <a:off x="3820489" y="5598514"/>
              <a:ext cx="6466804" cy="545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688395" y="5202810"/>
              <a:ext cx="4750080" cy="935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Ground </a:t>
              </a:r>
              <a:endParaRPr lang="en-US" sz="4400" dirty="0"/>
            </a:p>
          </p:txBody>
        </p:sp>
        <p:cxnSp>
          <p:nvCxnSpPr>
            <p:cNvPr id="41" name="Elbow Connector 40"/>
            <p:cNvCxnSpPr>
              <a:stCxn id="32" idx="0"/>
            </p:cNvCxnSpPr>
            <p:nvPr/>
          </p:nvCxnSpPr>
          <p:spPr>
            <a:xfrm>
              <a:off x="7328263" y="3219686"/>
              <a:ext cx="2338251" cy="200305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137252" y="4112980"/>
              <a:ext cx="2706850" cy="786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R Load</a:t>
              </a:r>
              <a:endParaRPr lang="en-US" sz="3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14167" y="1913435"/>
              <a:ext cx="1317869" cy="561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 In</a:t>
              </a:r>
              <a:endParaRPr lang="en-US" sz="2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87781" y="4012835"/>
              <a:ext cx="8467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4</a:t>
              </a:r>
              <a:endParaRPr lang="en-US" sz="4400" dirty="0"/>
            </a:p>
          </p:txBody>
        </p:sp>
        <p:cxnSp>
          <p:nvCxnSpPr>
            <p:cNvPr id="45" name="Elbow Connector 44"/>
            <p:cNvCxnSpPr/>
            <p:nvPr/>
          </p:nvCxnSpPr>
          <p:spPr>
            <a:xfrm>
              <a:off x="6005005" y="4047447"/>
              <a:ext cx="1308353" cy="115157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934329" y="4617588"/>
              <a:ext cx="5541775" cy="935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_</a:t>
              </a:r>
              <a:r>
                <a:rPr lang="en-US" sz="1600" dirty="0" smtClean="0"/>
                <a:t>5 - VEE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26003" y="1950007"/>
              <a:ext cx="4349612" cy="935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+5 +VCC</a:t>
              </a:r>
              <a:endParaRPr lang="en-US" sz="4400" dirty="0"/>
            </a:p>
          </p:txBody>
        </p:sp>
        <p:cxnSp>
          <p:nvCxnSpPr>
            <p:cNvPr id="48" name="Elbow Connector 47"/>
            <p:cNvCxnSpPr/>
            <p:nvPr/>
          </p:nvCxnSpPr>
          <p:spPr>
            <a:xfrm>
              <a:off x="6009780" y="2419361"/>
              <a:ext cx="2872540" cy="25793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976982" y="1776161"/>
              <a:ext cx="8467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7</a:t>
              </a:r>
              <a:endParaRPr lang="en-US" sz="4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93070" y="3127846"/>
              <a:ext cx="8467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6</a:t>
              </a:r>
              <a:endParaRPr lang="en-US" sz="4400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10412321" y="2711299"/>
              <a:ext cx="13063" cy="270683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1065916" y="2651819"/>
              <a:ext cx="13063" cy="270683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11668929" y="2726766"/>
              <a:ext cx="13063" cy="270683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0319893" y="3932824"/>
              <a:ext cx="3920455" cy="9797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10319893" y="3261429"/>
              <a:ext cx="4118582" cy="2001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10266349" y="4535473"/>
              <a:ext cx="4834079" cy="1542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48743" y="6019270"/>
              <a:ext cx="8371149" cy="101081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Op-Amp </a:t>
              </a:r>
              <a:r>
                <a:rPr lang="en-US" sz="2400" dirty="0" err="1" smtClean="0"/>
                <a:t>Aktif</a:t>
              </a:r>
              <a:r>
                <a:rPr lang="en-US" sz="2400" dirty="0" smtClean="0"/>
                <a:t> inverting/ </a:t>
              </a:r>
              <a:r>
                <a:rPr lang="en-US" sz="2400" dirty="0" err="1" smtClean="0"/>
                <a:t>Pembalik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sinyal</a:t>
              </a:r>
              <a:endParaRPr lang="en-US" sz="2400" dirty="0" smtClean="0"/>
            </a:p>
            <a:p>
              <a:r>
                <a:rPr lang="en-US" sz="2400" dirty="0" smtClean="0"/>
                <a:t>bambang@stekom.ac.id</a:t>
              </a:r>
              <a:r>
                <a:rPr lang="en-US" sz="2400" dirty="0" smtClean="0"/>
                <a:t>  </a:t>
              </a:r>
              <a:endParaRPr lang="en-US" sz="2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96352" y="2034640"/>
              <a:ext cx="846703" cy="935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</a:t>
              </a:r>
              <a:endPara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62519" y="3512568"/>
              <a:ext cx="846703" cy="935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4441" y="2574655"/>
            <a:ext cx="923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62" name="TextBox 61"/>
          <p:cNvSpPr txBox="1"/>
          <p:nvPr/>
        </p:nvSpPr>
        <p:spPr>
          <a:xfrm>
            <a:off x="107426" y="3877516"/>
            <a:ext cx="923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-1</a:t>
            </a:r>
            <a:endParaRPr lang="en-US" sz="4400" dirty="0"/>
          </a:p>
        </p:txBody>
      </p:sp>
      <p:sp>
        <p:nvSpPr>
          <p:cNvPr id="63" name="TextBox 62"/>
          <p:cNvSpPr txBox="1"/>
          <p:nvPr/>
        </p:nvSpPr>
        <p:spPr>
          <a:xfrm>
            <a:off x="35973" y="4437014"/>
            <a:ext cx="923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-2</a:t>
            </a:r>
            <a:endParaRPr lang="en-US" sz="4400" dirty="0"/>
          </a:p>
        </p:txBody>
      </p:sp>
      <p:sp>
        <p:nvSpPr>
          <p:cNvPr id="64" name="TextBox 63"/>
          <p:cNvSpPr txBox="1"/>
          <p:nvPr/>
        </p:nvSpPr>
        <p:spPr>
          <a:xfrm>
            <a:off x="169579" y="1900338"/>
            <a:ext cx="923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2</a:t>
            </a:r>
            <a:endParaRPr lang="en-US" sz="44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9388" r="370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02" r="60573"/>
          <a:stretch/>
        </p:blipFill>
        <p:spPr>
          <a:xfrm rot="16200000">
            <a:off x="3775683" y="1606967"/>
            <a:ext cx="613956" cy="202790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9388" r="370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02" r="60573"/>
          <a:stretch/>
        </p:blipFill>
        <p:spPr>
          <a:xfrm rot="21412092">
            <a:off x="7821647" y="3220352"/>
            <a:ext cx="613956" cy="2258369"/>
          </a:xfrm>
          <a:prstGeom prst="rect">
            <a:avLst/>
          </a:prstGeom>
        </p:spPr>
      </p:pic>
      <p:sp>
        <p:nvSpPr>
          <p:cNvPr id="67" name="Subtitle 2"/>
          <p:cNvSpPr txBox="1">
            <a:spLocks/>
          </p:cNvSpPr>
          <p:nvPr/>
        </p:nvSpPr>
        <p:spPr>
          <a:xfrm>
            <a:off x="2730137" y="333553"/>
            <a:ext cx="6665384" cy="739400"/>
          </a:xfrm>
          <a:prstGeom prst="rect">
            <a:avLst/>
          </a:prstGeom>
          <a:solidFill>
            <a:srgbClr val="FFFF00"/>
          </a:solidFill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UNIVERSITAS</a:t>
            </a:r>
            <a:r>
              <a:rPr 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STEKOM</a:t>
            </a:r>
            <a:endParaRPr 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792" y="31140"/>
            <a:ext cx="1361144" cy="1260290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 flipH="1">
            <a:off x="9807314" y="2668103"/>
            <a:ext cx="8089" cy="222530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10237902" y="2649629"/>
            <a:ext cx="8089" cy="222530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8554320" y="4864826"/>
            <a:ext cx="2993380" cy="1268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30289" y="1848566"/>
            <a:ext cx="710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t1</a:t>
            </a:r>
            <a:endParaRPr lang="en-US" sz="4400" dirty="0"/>
          </a:p>
        </p:txBody>
      </p:sp>
      <p:sp>
        <p:nvSpPr>
          <p:cNvPr id="74" name="TextBox 73"/>
          <p:cNvSpPr txBox="1"/>
          <p:nvPr/>
        </p:nvSpPr>
        <p:spPr>
          <a:xfrm>
            <a:off x="1057432" y="1989812"/>
            <a:ext cx="710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t2</a:t>
            </a:r>
            <a:endParaRPr lang="en-US" sz="4400" dirty="0"/>
          </a:p>
        </p:txBody>
      </p:sp>
      <p:sp>
        <p:nvSpPr>
          <p:cNvPr id="75" name="TextBox 74"/>
          <p:cNvSpPr txBox="1"/>
          <p:nvPr/>
        </p:nvSpPr>
        <p:spPr>
          <a:xfrm>
            <a:off x="1453819" y="1649692"/>
            <a:ext cx="710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t3</a:t>
            </a:r>
            <a:endParaRPr lang="en-US" sz="4400" dirty="0"/>
          </a:p>
        </p:txBody>
      </p:sp>
      <p:sp>
        <p:nvSpPr>
          <p:cNvPr id="76" name="TextBox 75"/>
          <p:cNvSpPr txBox="1"/>
          <p:nvPr/>
        </p:nvSpPr>
        <p:spPr>
          <a:xfrm>
            <a:off x="2007652" y="1724937"/>
            <a:ext cx="710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t4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924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385" l="0" r="896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657" y="-249770"/>
            <a:ext cx="2676525" cy="1704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7" t="-512" r="7556" b="512"/>
          <a:stretch/>
        </p:blipFill>
        <p:spPr>
          <a:xfrm rot="244533">
            <a:off x="-30309" y="4601894"/>
            <a:ext cx="1879612" cy="1921048"/>
          </a:xfrm>
          <a:prstGeom prst="ellipse">
            <a:avLst/>
          </a:prstGeom>
          <a:ln w="63500" cap="rnd">
            <a:solidFill>
              <a:srgbClr val="0D1D5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0" name="Group 9"/>
          <p:cNvGrpSpPr/>
          <p:nvPr/>
        </p:nvGrpSpPr>
        <p:grpSpPr>
          <a:xfrm>
            <a:off x="4257044" y="1628984"/>
            <a:ext cx="7934956" cy="4667260"/>
            <a:chOff x="1624130" y="1589457"/>
            <a:chExt cx="12814345" cy="5677192"/>
          </a:xfrm>
        </p:grpSpPr>
        <p:sp>
          <p:nvSpPr>
            <p:cNvPr id="11" name="Isosceles Triangle 10"/>
            <p:cNvSpPr/>
            <p:nvPr/>
          </p:nvSpPr>
          <p:spPr>
            <a:xfrm rot="5400000">
              <a:off x="4558937" y="1952588"/>
              <a:ext cx="3004457" cy="2534195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22903" y="1589457"/>
              <a:ext cx="8467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2</a:t>
              </a:r>
              <a:endParaRPr lang="en-US" sz="4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2903" y="3097665"/>
              <a:ext cx="8467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3</a:t>
              </a:r>
              <a:endParaRPr lang="en-US" sz="4400" dirty="0"/>
            </a:p>
          </p:txBody>
        </p:sp>
        <p:cxnSp>
          <p:nvCxnSpPr>
            <p:cNvPr id="17" name="Elbow Connector 16"/>
            <p:cNvCxnSpPr/>
            <p:nvPr/>
          </p:nvCxnSpPr>
          <p:spPr>
            <a:xfrm rot="5400000">
              <a:off x="3504814" y="4320161"/>
              <a:ext cx="1604933" cy="973582"/>
            </a:xfrm>
            <a:prstGeom prst="bentConnector3">
              <a:avLst>
                <a:gd name="adj1" fmla="val -6974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 flipV="1">
              <a:off x="3820489" y="5598514"/>
              <a:ext cx="6466804" cy="545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688395" y="5202810"/>
              <a:ext cx="4750080" cy="935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Ground </a:t>
              </a:r>
              <a:endParaRPr lang="en-US" sz="4400" dirty="0"/>
            </a:p>
          </p:txBody>
        </p:sp>
        <p:cxnSp>
          <p:nvCxnSpPr>
            <p:cNvPr id="20" name="Elbow Connector 19"/>
            <p:cNvCxnSpPr>
              <a:stCxn id="11" idx="0"/>
            </p:cNvCxnSpPr>
            <p:nvPr/>
          </p:nvCxnSpPr>
          <p:spPr>
            <a:xfrm>
              <a:off x="7328263" y="3219686"/>
              <a:ext cx="2338251" cy="200305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533271" y="3826636"/>
              <a:ext cx="1725331" cy="561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 Load</a:t>
              </a:r>
              <a:endParaRPr lang="en-US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24130" y="2695026"/>
              <a:ext cx="2663496" cy="935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R In</a:t>
              </a:r>
              <a:endParaRPr lang="en-US" sz="4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87781" y="4012835"/>
              <a:ext cx="8467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4</a:t>
              </a:r>
              <a:endParaRPr lang="en-US" sz="4400" dirty="0"/>
            </a:p>
          </p:txBody>
        </p:sp>
        <p:cxnSp>
          <p:nvCxnSpPr>
            <p:cNvPr id="24" name="Elbow Connector 23"/>
            <p:cNvCxnSpPr/>
            <p:nvPr/>
          </p:nvCxnSpPr>
          <p:spPr>
            <a:xfrm>
              <a:off x="6005005" y="4047447"/>
              <a:ext cx="1308353" cy="115157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934329" y="4617588"/>
              <a:ext cx="5541775" cy="935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_</a:t>
              </a:r>
              <a:r>
                <a:rPr lang="en-US" sz="1600" dirty="0" smtClean="0"/>
                <a:t>5 - VEE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26003" y="1950007"/>
              <a:ext cx="4349612" cy="935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+5 +VCC</a:t>
              </a:r>
              <a:endParaRPr lang="en-US" sz="4400" dirty="0"/>
            </a:p>
          </p:txBody>
        </p:sp>
        <p:cxnSp>
          <p:nvCxnSpPr>
            <p:cNvPr id="27" name="Elbow Connector 26"/>
            <p:cNvCxnSpPr/>
            <p:nvPr/>
          </p:nvCxnSpPr>
          <p:spPr>
            <a:xfrm>
              <a:off x="6009780" y="2419361"/>
              <a:ext cx="2872540" cy="25793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976982" y="1776161"/>
              <a:ext cx="8467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7</a:t>
              </a:r>
              <a:endParaRPr lang="en-US" sz="4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93070" y="3127846"/>
              <a:ext cx="8467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6</a:t>
              </a:r>
              <a:endParaRPr lang="en-US" sz="44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H="1">
              <a:off x="10717011" y="2711241"/>
              <a:ext cx="13063" cy="270683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1299697" y="2706842"/>
              <a:ext cx="13063" cy="270683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1980027" y="2703905"/>
              <a:ext cx="13063" cy="270683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0557598" y="3859476"/>
              <a:ext cx="2189655" cy="763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0319893" y="3253799"/>
              <a:ext cx="2189655" cy="763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0266349" y="4527843"/>
              <a:ext cx="2189655" cy="763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297648" y="6705086"/>
              <a:ext cx="11110299" cy="561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Op-Amp </a:t>
              </a:r>
              <a:r>
                <a:rPr lang="en-US" sz="2400" dirty="0" err="1" smtClean="0"/>
                <a:t>Aktif</a:t>
              </a:r>
              <a:r>
                <a:rPr lang="en-US" sz="2400" dirty="0" smtClean="0"/>
                <a:t> inverting/ </a:t>
              </a:r>
              <a:r>
                <a:rPr lang="en-US" sz="2400" dirty="0" err="1" smtClean="0"/>
                <a:t>Pembalik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sinyal</a:t>
              </a:r>
              <a:r>
                <a:rPr lang="en-US" sz="2400" dirty="0" smtClean="0"/>
                <a:t>  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96352" y="2034640"/>
              <a:ext cx="8467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chemeClr val="bg1"/>
                  </a:solidFill>
                </a:rPr>
                <a:t>-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62519" y="3512567"/>
              <a:ext cx="8467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chemeClr val="bg1"/>
                  </a:solidFill>
                </a:rPr>
                <a:t>+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Straight Connector 38"/>
          <p:cNvCxnSpPr/>
          <p:nvPr/>
        </p:nvCxnSpPr>
        <p:spPr>
          <a:xfrm flipH="1">
            <a:off x="2129509" y="1409494"/>
            <a:ext cx="13063" cy="270683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478414" y="1350072"/>
            <a:ext cx="13063" cy="270683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867793" y="1417701"/>
            <a:ext cx="13063" cy="270683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678847" y="2557728"/>
            <a:ext cx="2189655" cy="763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732391" y="1952052"/>
            <a:ext cx="2189655" cy="763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678847" y="3226096"/>
            <a:ext cx="2189655" cy="763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257991" y="1417701"/>
            <a:ext cx="13063" cy="270683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688225" y="1451926"/>
            <a:ext cx="13063" cy="270683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713950" y="3830300"/>
            <a:ext cx="2189655" cy="763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667417" y="1375939"/>
            <a:ext cx="2189655" cy="763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63316" y="4267068"/>
            <a:ext cx="2186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-2Vp</a:t>
            </a:r>
            <a:endParaRPr lang="en-US" sz="4400" dirty="0"/>
          </a:p>
        </p:txBody>
      </p:sp>
      <p:sp>
        <p:nvSpPr>
          <p:cNvPr id="51" name="TextBox 50"/>
          <p:cNvSpPr txBox="1"/>
          <p:nvPr/>
        </p:nvSpPr>
        <p:spPr>
          <a:xfrm>
            <a:off x="1897532" y="675870"/>
            <a:ext cx="2186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</a:t>
            </a:r>
            <a:r>
              <a:rPr lang="en-US" sz="4400" dirty="0" smtClean="0"/>
              <a:t>Vp</a:t>
            </a:r>
            <a:endParaRPr lang="en-US" sz="4400" dirty="0"/>
          </a:p>
        </p:txBody>
      </p:sp>
      <p:sp>
        <p:nvSpPr>
          <p:cNvPr id="52" name="TextBox 51"/>
          <p:cNvSpPr txBox="1"/>
          <p:nvPr/>
        </p:nvSpPr>
        <p:spPr>
          <a:xfrm>
            <a:off x="2584210" y="4920379"/>
            <a:ext cx="1877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-1Vp</a:t>
            </a:r>
            <a:endParaRPr lang="en-US" sz="4400" dirty="0"/>
          </a:p>
        </p:txBody>
      </p:sp>
      <p:sp>
        <p:nvSpPr>
          <p:cNvPr id="54" name="TextBox 53"/>
          <p:cNvSpPr txBox="1"/>
          <p:nvPr/>
        </p:nvSpPr>
        <p:spPr>
          <a:xfrm>
            <a:off x="1407116" y="1565016"/>
            <a:ext cx="923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55" name="TextBox 54"/>
          <p:cNvSpPr txBox="1"/>
          <p:nvPr/>
        </p:nvSpPr>
        <p:spPr>
          <a:xfrm>
            <a:off x="1440101" y="2867877"/>
            <a:ext cx="923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-1</a:t>
            </a:r>
            <a:endParaRPr lang="en-US" sz="4400" dirty="0"/>
          </a:p>
        </p:txBody>
      </p:sp>
      <p:sp>
        <p:nvSpPr>
          <p:cNvPr id="56" name="TextBox 55"/>
          <p:cNvSpPr txBox="1"/>
          <p:nvPr/>
        </p:nvSpPr>
        <p:spPr>
          <a:xfrm>
            <a:off x="1368648" y="3427375"/>
            <a:ext cx="923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-2</a:t>
            </a:r>
            <a:endParaRPr lang="en-US" sz="4400" dirty="0"/>
          </a:p>
        </p:txBody>
      </p:sp>
      <p:sp>
        <p:nvSpPr>
          <p:cNvPr id="57" name="TextBox 56"/>
          <p:cNvSpPr txBox="1"/>
          <p:nvPr/>
        </p:nvSpPr>
        <p:spPr>
          <a:xfrm>
            <a:off x="1525486" y="866744"/>
            <a:ext cx="923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58" name="Freeform 57"/>
          <p:cNvSpPr/>
          <p:nvPr/>
        </p:nvSpPr>
        <p:spPr>
          <a:xfrm>
            <a:off x="2142309" y="1959383"/>
            <a:ext cx="1515291" cy="1868034"/>
          </a:xfrm>
          <a:custGeom>
            <a:avLst/>
            <a:gdLst>
              <a:gd name="connsiteX0" fmla="*/ 0 w 1515291"/>
              <a:gd name="connsiteY0" fmla="*/ 600937 h 1868034"/>
              <a:gd name="connsiteX1" fmla="*/ 130628 w 1515291"/>
              <a:gd name="connsiteY1" fmla="*/ 46 h 1868034"/>
              <a:gd name="connsiteX2" fmla="*/ 287382 w 1515291"/>
              <a:gd name="connsiteY2" fmla="*/ 627063 h 1868034"/>
              <a:gd name="connsiteX3" fmla="*/ 509451 w 1515291"/>
              <a:gd name="connsiteY3" fmla="*/ 1868034 h 1868034"/>
              <a:gd name="connsiteX4" fmla="*/ 718457 w 1515291"/>
              <a:gd name="connsiteY4" fmla="*/ 627063 h 1868034"/>
              <a:gd name="connsiteX5" fmla="*/ 927462 w 1515291"/>
              <a:gd name="connsiteY5" fmla="*/ 1306331 h 1868034"/>
              <a:gd name="connsiteX6" fmla="*/ 1084217 w 1515291"/>
              <a:gd name="connsiteY6" fmla="*/ 600937 h 1868034"/>
              <a:gd name="connsiteX7" fmla="*/ 1293222 w 1515291"/>
              <a:gd name="connsiteY7" fmla="*/ 235177 h 1868034"/>
              <a:gd name="connsiteX8" fmla="*/ 1515291 w 1515291"/>
              <a:gd name="connsiteY8" fmla="*/ 614000 h 186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5291" h="1868034">
                <a:moveTo>
                  <a:pt x="0" y="600937"/>
                </a:moveTo>
                <a:cubicBezTo>
                  <a:pt x="41365" y="298314"/>
                  <a:pt x="82731" y="-4308"/>
                  <a:pt x="130628" y="46"/>
                </a:cubicBezTo>
                <a:cubicBezTo>
                  <a:pt x="178525" y="4400"/>
                  <a:pt x="224245" y="315732"/>
                  <a:pt x="287382" y="627063"/>
                </a:cubicBezTo>
                <a:cubicBezTo>
                  <a:pt x="350519" y="938394"/>
                  <a:pt x="437605" y="1868034"/>
                  <a:pt x="509451" y="1868034"/>
                </a:cubicBezTo>
                <a:cubicBezTo>
                  <a:pt x="581297" y="1868034"/>
                  <a:pt x="648789" y="720680"/>
                  <a:pt x="718457" y="627063"/>
                </a:cubicBezTo>
                <a:cubicBezTo>
                  <a:pt x="788125" y="533446"/>
                  <a:pt x="866502" y="1310685"/>
                  <a:pt x="927462" y="1306331"/>
                </a:cubicBezTo>
                <a:cubicBezTo>
                  <a:pt x="988422" y="1301977"/>
                  <a:pt x="1023257" y="779463"/>
                  <a:pt x="1084217" y="600937"/>
                </a:cubicBezTo>
                <a:cubicBezTo>
                  <a:pt x="1145177" y="422411"/>
                  <a:pt x="1221376" y="233000"/>
                  <a:pt x="1293222" y="235177"/>
                </a:cubicBezTo>
                <a:cubicBezTo>
                  <a:pt x="1365068" y="237354"/>
                  <a:pt x="1440179" y="425677"/>
                  <a:pt x="1515291" y="61400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113132" y="1471992"/>
            <a:ext cx="1877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0,6Vp</a:t>
            </a:r>
            <a:endParaRPr lang="en-US" sz="44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9388" r="370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02" r="60573"/>
          <a:stretch/>
        </p:blipFill>
        <p:spPr>
          <a:xfrm rot="21412092">
            <a:off x="8958810" y="3075016"/>
            <a:ext cx="613956" cy="225836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9388" r="370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02" r="60573"/>
          <a:stretch/>
        </p:blipFill>
        <p:spPr>
          <a:xfrm rot="16200000">
            <a:off x="4911763" y="1315168"/>
            <a:ext cx="613956" cy="2027903"/>
          </a:xfrm>
          <a:prstGeom prst="rect">
            <a:avLst/>
          </a:prstGeom>
        </p:spPr>
      </p:pic>
      <p:cxnSp>
        <p:nvCxnSpPr>
          <p:cNvPr id="62" name="Elbow Connector 61"/>
          <p:cNvCxnSpPr/>
          <p:nvPr/>
        </p:nvCxnSpPr>
        <p:spPr>
          <a:xfrm rot="10800000">
            <a:off x="4028537" y="3528290"/>
            <a:ext cx="3305228" cy="140553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032815" y="3453276"/>
            <a:ext cx="200709" cy="1964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092115" y="2261547"/>
            <a:ext cx="200709" cy="1964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flipH="1" flipV="1">
            <a:off x="6891386" y="3541452"/>
            <a:ext cx="160572" cy="2439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flipH="1" flipV="1">
            <a:off x="6118233" y="2261546"/>
            <a:ext cx="189749" cy="2379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flipH="1" flipV="1">
            <a:off x="6129845" y="3419502"/>
            <a:ext cx="160572" cy="2439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ubtitle 2"/>
          <p:cNvSpPr txBox="1">
            <a:spLocks/>
          </p:cNvSpPr>
          <p:nvPr/>
        </p:nvSpPr>
        <p:spPr>
          <a:xfrm>
            <a:off x="2831468" y="-9178"/>
            <a:ext cx="6665384" cy="739400"/>
          </a:xfrm>
          <a:prstGeom prst="rect">
            <a:avLst/>
          </a:prstGeom>
          <a:solidFill>
            <a:srgbClr val="FFFF00"/>
          </a:solidFill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UNIVERSITAS</a:t>
            </a:r>
            <a:r>
              <a:rPr 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STEKOM</a:t>
            </a:r>
            <a:endParaRPr 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792" y="31140"/>
            <a:ext cx="1361144" cy="126029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415397" y="2125550"/>
            <a:ext cx="923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0</a:t>
            </a:r>
            <a:endParaRPr lang="en-US" sz="4400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1095043" y="2573254"/>
            <a:ext cx="8089" cy="222530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1455857" y="2569637"/>
            <a:ext cx="8089" cy="222530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8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1060</TotalTime>
  <Words>218</Words>
  <Application>Microsoft Office PowerPoint</Application>
  <PresentationFormat>Widescreen</PresentationFormat>
  <Paragraphs>120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Adobe Heiti Std R</vt:lpstr>
      <vt:lpstr>Britannic Bold</vt:lpstr>
      <vt:lpstr>Calibri</vt:lpstr>
      <vt:lpstr>Calibri Light</vt:lpstr>
      <vt:lpstr>Tw Cen MT</vt:lpstr>
      <vt:lpstr>Wingdings 3</vt:lpstr>
      <vt:lpstr>Retrospect</vt:lpstr>
      <vt:lpstr>Simbol  IC OP-AMP </vt:lpstr>
      <vt:lpstr>PowerPoint Presentation</vt:lpstr>
      <vt:lpstr>Pengolahan Sinyal</vt:lpstr>
      <vt:lpstr>PowerPoint Presentation</vt:lpstr>
      <vt:lpstr>Quis Bagaimana bentuk  sinyal outputnya gambarkan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Pengolahan Sinyal</dc:title>
  <dc:creator>roni</dc:creator>
  <cp:lastModifiedBy>user</cp:lastModifiedBy>
  <cp:revision>116</cp:revision>
  <dcterms:created xsi:type="dcterms:W3CDTF">2020-01-29T03:04:59Z</dcterms:created>
  <dcterms:modified xsi:type="dcterms:W3CDTF">2022-04-07T04:16:07Z</dcterms:modified>
</cp:coreProperties>
</file>