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73" r:id="rId4"/>
    <p:sldId id="257" r:id="rId5"/>
    <p:sldId id="264" r:id="rId6"/>
    <p:sldId id="266" r:id="rId7"/>
    <p:sldId id="258" r:id="rId8"/>
    <p:sldId id="267" r:id="rId9"/>
    <p:sldId id="259" r:id="rId10"/>
    <p:sldId id="268" r:id="rId11"/>
    <p:sldId id="269" r:id="rId12"/>
    <p:sldId id="270" r:id="rId13"/>
    <p:sldId id="260" r:id="rId14"/>
    <p:sldId id="271" r:id="rId15"/>
    <p:sldId id="272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BCA91-D4C5-4E65-8083-026E074E55C7}" v="11" dt="2025-09-08T05:33:36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1"/>
    <p:restoredTop sz="94737"/>
  </p:normalViewPr>
  <p:slideViewPr>
    <p:cSldViewPr snapToGrid="0" snapToObjects="1">
      <p:cViewPr varScale="1">
        <p:scale>
          <a:sx n="111" d="100"/>
          <a:sy n="111" d="100"/>
        </p:scale>
        <p:origin x="18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u Krishnan M V" userId="b6fa09e6c2e4ca4d" providerId="LiveId" clId="{B108A89E-F9D4-42F6-990C-4B8E63179EE7}"/>
    <pc:docChg chg="undo custSel addSld modSld">
      <pc:chgData name="Ninu Krishnan M V" userId="b6fa09e6c2e4ca4d" providerId="LiveId" clId="{B108A89E-F9D4-42F6-990C-4B8E63179EE7}" dt="2025-09-08T05:33:55.285" v="788" actId="6549"/>
      <pc:docMkLst>
        <pc:docMk/>
      </pc:docMkLst>
      <pc:sldChg chg="modSp mod">
        <pc:chgData name="Ninu Krishnan M V" userId="b6fa09e6c2e4ca4d" providerId="LiveId" clId="{B108A89E-F9D4-42F6-990C-4B8E63179EE7}" dt="2025-09-08T05:18:27.304" v="504" actId="20577"/>
        <pc:sldMkLst>
          <pc:docMk/>
          <pc:sldMk cId="0" sldId="258"/>
        </pc:sldMkLst>
        <pc:spChg chg="mod">
          <ac:chgData name="Ninu Krishnan M V" userId="b6fa09e6c2e4ca4d" providerId="LiveId" clId="{B108A89E-F9D4-42F6-990C-4B8E63179EE7}" dt="2025-09-08T04:07:23.443" v="5" actId="276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inu Krishnan M V" userId="b6fa09e6c2e4ca4d" providerId="LiveId" clId="{B108A89E-F9D4-42F6-990C-4B8E63179EE7}" dt="2025-09-08T05:18:27.304" v="504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new mod">
        <pc:chgData name="Ninu Krishnan M V" userId="b6fa09e6c2e4ca4d" providerId="LiveId" clId="{B108A89E-F9D4-42F6-990C-4B8E63179EE7}" dt="2025-09-08T05:33:55.285" v="788" actId="6549"/>
        <pc:sldMkLst>
          <pc:docMk/>
          <pc:sldMk cId="3946369323" sldId="263"/>
        </pc:sldMkLst>
        <pc:spChg chg="del">
          <ac:chgData name="Ninu Krishnan M V" userId="b6fa09e6c2e4ca4d" providerId="LiveId" clId="{B108A89E-F9D4-42F6-990C-4B8E63179EE7}" dt="2025-09-08T04:06:59.119" v="1" actId="478"/>
          <ac:spMkLst>
            <pc:docMk/>
            <pc:sldMk cId="3946369323" sldId="263"/>
            <ac:spMk id="2" creationId="{0AABB26C-CDB1-1702-A1B3-2597F5E1F7D7}"/>
          </ac:spMkLst>
        </pc:spChg>
        <pc:spChg chg="del">
          <ac:chgData name="Ninu Krishnan M V" userId="b6fa09e6c2e4ca4d" providerId="LiveId" clId="{B108A89E-F9D4-42F6-990C-4B8E63179EE7}" dt="2025-09-08T04:07:01.119" v="2" actId="478"/>
          <ac:spMkLst>
            <pc:docMk/>
            <pc:sldMk cId="3946369323" sldId="263"/>
            <ac:spMk id="3" creationId="{AA379C5E-AEEB-0438-ACED-441E5BD424A1}"/>
          </ac:spMkLst>
        </pc:spChg>
        <pc:spChg chg="add mod">
          <ac:chgData name="Ninu Krishnan M V" userId="b6fa09e6c2e4ca4d" providerId="LiveId" clId="{B108A89E-F9D4-42F6-990C-4B8E63179EE7}" dt="2025-09-08T05:33:32.677" v="783" actId="21"/>
          <ac:spMkLst>
            <pc:docMk/>
            <pc:sldMk cId="3946369323" sldId="263"/>
            <ac:spMk id="4" creationId="{511CB99E-FA98-19A0-1AD6-E4AC108F4209}"/>
          </ac:spMkLst>
        </pc:spChg>
        <pc:spChg chg="add mod">
          <ac:chgData name="Ninu Krishnan M V" userId="b6fa09e6c2e4ca4d" providerId="LiveId" clId="{B108A89E-F9D4-42F6-990C-4B8E63179EE7}" dt="2025-09-08T05:33:55.285" v="788" actId="6549"/>
          <ac:spMkLst>
            <pc:docMk/>
            <pc:sldMk cId="3946369323" sldId="263"/>
            <ac:spMk id="5" creationId="{60F51FFC-240E-E212-A91A-456D6BB473F9}"/>
          </ac:spMkLst>
        </pc:spChg>
        <pc:cxnChg chg="add del">
          <ac:chgData name="Ninu Krishnan M V" userId="b6fa09e6c2e4ca4d" providerId="LiveId" clId="{B108A89E-F9D4-42F6-990C-4B8E63179EE7}" dt="2025-09-08T04:38:52.504" v="214" actId="478"/>
          <ac:cxnSpMkLst>
            <pc:docMk/>
            <pc:sldMk cId="3946369323" sldId="263"/>
            <ac:cxnSpMk id="7" creationId="{C4391AB3-B3E7-F7E5-51C6-68D4CE8FC3FE}"/>
          </ac:cxnSpMkLst>
        </pc:cxnChg>
      </pc:sldChg>
      <pc:sldChg chg="addSp delSp modSp new mod">
        <pc:chgData name="Ninu Krishnan M V" userId="b6fa09e6c2e4ca4d" providerId="LiveId" clId="{B108A89E-F9D4-42F6-990C-4B8E63179EE7}" dt="2025-09-08T05:30:53.027" v="776" actId="20577"/>
        <pc:sldMkLst>
          <pc:docMk/>
          <pc:sldMk cId="1530724219" sldId="264"/>
        </pc:sldMkLst>
        <pc:spChg chg="del">
          <ac:chgData name="Ninu Krishnan M V" userId="b6fa09e6c2e4ca4d" providerId="LiveId" clId="{B108A89E-F9D4-42F6-990C-4B8E63179EE7}" dt="2025-09-08T04:58:19.940" v="391" actId="478"/>
          <ac:spMkLst>
            <pc:docMk/>
            <pc:sldMk cId="1530724219" sldId="264"/>
            <ac:spMk id="2" creationId="{1756ABA9-D971-943D-E7A6-D1A8F5C39425}"/>
          </ac:spMkLst>
        </pc:spChg>
        <pc:spChg chg="del">
          <ac:chgData name="Ninu Krishnan M V" userId="b6fa09e6c2e4ca4d" providerId="LiveId" clId="{B108A89E-F9D4-42F6-990C-4B8E63179EE7}" dt="2025-09-08T04:58:22.791" v="392" actId="478"/>
          <ac:spMkLst>
            <pc:docMk/>
            <pc:sldMk cId="1530724219" sldId="264"/>
            <ac:spMk id="3" creationId="{C17A10FF-926F-E44F-CA3B-A775F3426B71}"/>
          </ac:spMkLst>
        </pc:spChg>
        <pc:spChg chg="add mod">
          <ac:chgData name="Ninu Krishnan M V" userId="b6fa09e6c2e4ca4d" providerId="LiveId" clId="{B108A89E-F9D4-42F6-990C-4B8E63179EE7}" dt="2025-09-08T05:30:53.027" v="776" actId="20577"/>
          <ac:spMkLst>
            <pc:docMk/>
            <pc:sldMk cId="1530724219" sldId="264"/>
            <ac:spMk id="5" creationId="{38E3B184-74ED-F37E-6C80-43A0A4CCA1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loud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ei.noaa.gov/products/weather-climate-models/reanalysis?utm_source=chatgpt.com" TargetMode="External"/><Relationship Id="rId2" Type="http://schemas.openxmlformats.org/officeDocument/2006/relationships/hyperlink" Target="https://www.ecmwf.int/en/about/media-centre/focus/2023/fact-sheet-reanalysis?utm_source=chatgpt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wf.in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E62958-698D-A97F-139F-E166CD891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5700" dirty="0"/>
              <a:t>Hands–On Workshop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026F05E-E5A2-B00C-251F-EAE0EDC17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53141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400" dirty="0"/>
              <a:t>Environmental Data Collection, Management, and Analysis </a:t>
            </a:r>
          </a:p>
          <a:p>
            <a:pPr algn="l">
              <a:lnSpc>
                <a:spcPct val="90000"/>
              </a:lnSpc>
            </a:pPr>
            <a:r>
              <a:rPr lang="en-GB" sz="2400" dirty="0"/>
              <a:t>with Python </a:t>
            </a:r>
            <a:r>
              <a:rPr lang="en-GB" sz="2400" strike="sngStrike" dirty="0"/>
              <a:t>&amp; R</a:t>
            </a:r>
          </a:p>
          <a:p>
            <a:pPr algn="l">
              <a:lnSpc>
                <a:spcPct val="90000"/>
              </a:lnSpc>
            </a:pPr>
            <a:r>
              <a:rPr lang="en-GB" sz="2000" i="1" dirty="0"/>
              <a:t>Assoc. Prof. Dr. Yusri Yusup &amp; Dr. Ninu Krishnan</a:t>
            </a:r>
          </a:p>
          <a:p>
            <a:pPr algn="l">
              <a:lnSpc>
                <a:spcPct val="90000"/>
              </a:lnSpc>
            </a:pPr>
            <a:r>
              <a:rPr lang="en-GB" sz="2000" i="1" dirty="0"/>
              <a:t>Environmental Technology, School of Industrial Technology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qr code with a phone logo&#10;&#10;AI-generated content may be incorrect.">
            <a:extLst>
              <a:ext uri="{FF2B5EF4-FFF2-40B4-BE49-F238E27FC236}">
                <a16:creationId xmlns:a16="http://schemas.microsoft.com/office/drawing/2014/main" id="{58B92B33-5DED-E5C0-44E4-3F29046A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752" y="1125560"/>
            <a:ext cx="2736207" cy="265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8DEF-8F1D-44D7-F518-C150790F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72A4-0556-58D7-467A-61CDD758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0"/>
            <a:ext cx="8778240" cy="4525963"/>
          </a:xfrm>
        </p:spPr>
        <p:txBody>
          <a:bodyPr/>
          <a:lstStyle/>
          <a:p>
            <a:r>
              <a:rPr lang="en-GB" dirty="0"/>
              <a:t>Requirement: Have a Google account.</a:t>
            </a:r>
          </a:p>
          <a:p>
            <a:r>
              <a:rPr lang="en-GB" dirty="0"/>
              <a:t>Create accounts for Google Colab </a:t>
            </a:r>
            <a:r>
              <a:rPr lang="en-GB" strike="sngStrike" dirty="0"/>
              <a:t>and RStudio</a:t>
            </a:r>
            <a:r>
              <a:rPr lang="en-GB" dirty="0"/>
              <a:t>. Cloud by signing up using your Google account.</a:t>
            </a:r>
          </a:p>
          <a:p>
            <a:r>
              <a:rPr lang="en-GB" dirty="0"/>
              <a:t>Google Colab: </a:t>
            </a:r>
            <a:r>
              <a:rPr lang="en-GB" dirty="0">
                <a:hlinkClick r:id="rId2"/>
              </a:rPr>
              <a:t>https://colab.research.google.com/</a:t>
            </a:r>
            <a:endParaRPr lang="en-GB" dirty="0"/>
          </a:p>
          <a:p>
            <a:r>
              <a:rPr lang="en-GB" strike="sngStrike" dirty="0"/>
              <a:t>RStudio Cloud: </a:t>
            </a:r>
            <a:r>
              <a:rPr lang="en-GB" strike="sngStrike" dirty="0">
                <a:hlinkClick r:id="rId3"/>
              </a:rPr>
              <a:t>https://posit.cloud</a:t>
            </a:r>
            <a:r>
              <a:rPr lang="en-GB" strike="sngStrik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9384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DB7E-0696-893E-0392-7136FA09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Uploading Data to 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C83F-FA49-45BD-15A0-891D2723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https://drive.google.com</a:t>
            </a:r>
            <a:r>
              <a:rPr lang="en-GB" dirty="0"/>
              <a:t> </a:t>
            </a:r>
          </a:p>
          <a:p>
            <a:r>
              <a:rPr lang="en-GB" dirty="0"/>
              <a:t>Take note of the folder you place your data.</a:t>
            </a:r>
          </a:p>
          <a:p>
            <a:r>
              <a:rPr lang="en-GB" dirty="0"/>
              <a:t>Settings &gt; General &gt; Uploads: Untick Convert uploads to Google Docs editor format.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74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DF224-456E-4EBE-3514-6F27A1A4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8" y="1122363"/>
            <a:ext cx="8276021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 the Analysis on Google Colab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2169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 </a:t>
            </a:r>
            <a:r>
              <a:rPr lang="en-US" dirty="0"/>
              <a:t>3</a:t>
            </a:r>
            <a:r>
              <a:rPr dirty="0"/>
              <a:t>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Python: quick map with </a:t>
            </a:r>
            <a:r>
              <a:rPr dirty="0" err="1"/>
              <a:t>xarray.plot</a:t>
            </a:r>
            <a:r>
              <a:rPr dirty="0"/>
              <a:t>; advanced with </a:t>
            </a:r>
            <a:r>
              <a:rPr dirty="0" err="1"/>
              <a:t>Cartopy</a:t>
            </a:r>
            <a:r>
              <a:rPr lang="en-US" dirty="0"/>
              <a:t>.</a:t>
            </a:r>
            <a:endParaRPr dirty="0"/>
          </a:p>
          <a:p>
            <a:r>
              <a:rPr strike="sngStrike" dirty="0"/>
              <a:t>R: quick raster map plotting; optional ggplot2/</a:t>
            </a:r>
            <a:r>
              <a:rPr strike="sngStrike" dirty="0" err="1"/>
              <a:t>tmap</a:t>
            </a:r>
            <a:endParaRPr strike="sngStrike" dirty="0"/>
          </a:p>
          <a:p>
            <a:r>
              <a:rPr lang="en-US" dirty="0">
                <a:highlight>
                  <a:srgbClr val="FFFF00"/>
                </a:highlight>
              </a:rPr>
              <a:t>Hands-On Exercise: Analyze gridded data, maps.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0E1C-496C-2153-4EE8-77C9C08D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GRIB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BBB4-CC9A-4E37-2ABC-F879ADBA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</a:t>
            </a:r>
            <a:r>
              <a:rPr lang="en-US" b="1" dirty="0" err="1"/>
              <a:t>GRIdded</a:t>
            </a:r>
            <a:r>
              <a:rPr lang="en-US" b="1" dirty="0"/>
              <a:t> Binary</a:t>
            </a:r>
            <a:r>
              <a:rPr lang="en-US" dirty="0"/>
              <a:t>.</a:t>
            </a:r>
          </a:p>
          <a:p>
            <a:r>
              <a:rPr lang="en-US" dirty="0"/>
              <a:t>A file format used in meteorology and climate science to store large volumes of gridded data.</a:t>
            </a:r>
          </a:p>
          <a:p>
            <a:r>
              <a:rPr lang="en-US" dirty="0"/>
              <a:t>Self-describing, includes metadata (e.g., variable name, units, level, time) along with the data itself.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42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ED4B7-8774-9C2D-1FF4-F404FBFB9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D8DC2D-3959-DEDF-4B2E-670B3C8B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88" y="1122363"/>
            <a:ext cx="8276021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 the Analysis on Google Colab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1417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400" dirty="0"/>
              <a:t>Skills learned: </a:t>
            </a:r>
            <a:endParaRPr lang="en-US" sz="4400" dirty="0"/>
          </a:p>
          <a:p>
            <a:pPr lvl="1"/>
            <a:r>
              <a:rPr sz="4000" dirty="0"/>
              <a:t>ERA5 basics</a:t>
            </a:r>
            <a:endParaRPr lang="en-US" sz="4000" dirty="0"/>
          </a:p>
          <a:p>
            <a:pPr lvl="1"/>
            <a:r>
              <a:rPr sz="4000" dirty="0"/>
              <a:t>time series </a:t>
            </a:r>
            <a:endParaRPr lang="en-US" sz="4000" dirty="0"/>
          </a:p>
          <a:p>
            <a:pPr lvl="1"/>
            <a:r>
              <a:rPr sz="4000" dirty="0"/>
              <a:t>mapping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world&#10;&#10;AI-generated content may be incorrect.">
            <a:extLst>
              <a:ext uri="{FF2B5EF4-FFF2-40B4-BE49-F238E27FC236}">
                <a16:creationId xmlns:a16="http://schemas.microsoft.com/office/drawing/2014/main" id="{22262EF4-C7CA-0ED1-1EB6-AB7C365F6F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4304" r="18362" b="-1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Environmental Data Analysis with ERA5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Python (Colab) </a:t>
            </a:r>
            <a:r>
              <a:rPr lang="en-US" strike="sngStrike">
                <a:solidFill>
                  <a:srgbClr val="FFFFFF"/>
                </a:solidFill>
              </a:rPr>
              <a:t>&amp; R (RStudio Cloud)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green and blue image&#10;&#10;AI-generated content may be incorrect.">
            <a:extLst>
              <a:ext uri="{FF2B5EF4-FFF2-40B4-BE49-F238E27FC236}">
                <a16:creationId xmlns:a16="http://schemas.microsoft.com/office/drawing/2014/main" id="{EE93EC72-9976-EC4A-D2F9-276518EF85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4" r="5" b="2391"/>
          <a:stretch>
            <a:fillRect/>
          </a:stretch>
        </p:blipFill>
        <p:spPr>
          <a:xfrm>
            <a:off x="149054" y="171717"/>
            <a:ext cx="4353079" cy="3167426"/>
          </a:xfrm>
          <a:prstGeom prst="rect">
            <a:avLst/>
          </a:prstGeom>
        </p:spPr>
      </p:pic>
      <p:pic>
        <p:nvPicPr>
          <p:cNvPr id="9" name="Picture 8" descr="A graph of temperature distribution&#10;&#10;AI-generated content may be incorrect.">
            <a:extLst>
              <a:ext uri="{FF2B5EF4-FFF2-40B4-BE49-F238E27FC236}">
                <a16:creationId xmlns:a16="http://schemas.microsoft.com/office/drawing/2014/main" id="{7C933F99-536D-21CC-312B-B0BB35FD75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" b="5"/>
          <a:stretch>
            <a:fillRect/>
          </a:stretch>
        </p:blipFill>
        <p:spPr>
          <a:xfrm>
            <a:off x="4646529" y="171717"/>
            <a:ext cx="4348413" cy="3167426"/>
          </a:xfrm>
          <a:prstGeom prst="rect">
            <a:avLst/>
          </a:prstGeom>
        </p:spPr>
      </p:pic>
      <p:pic>
        <p:nvPicPr>
          <p:cNvPr id="7" name="Picture 6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A6F49B01-EF05-5FC5-0374-C597108E76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562" r="17808" b="1"/>
          <a:stretch>
            <a:fillRect/>
          </a:stretch>
        </p:blipFill>
        <p:spPr>
          <a:xfrm>
            <a:off x="149054" y="3510858"/>
            <a:ext cx="4353079" cy="2789948"/>
          </a:xfrm>
          <a:prstGeom prst="rect">
            <a:avLst/>
          </a:prstGeom>
        </p:spPr>
      </p:pic>
      <p:pic>
        <p:nvPicPr>
          <p:cNvPr id="5" name="Picture 4" descr="A blue line graph with white text&#10;&#10;AI-generated content may be incorrect.">
            <a:extLst>
              <a:ext uri="{FF2B5EF4-FFF2-40B4-BE49-F238E27FC236}">
                <a16:creationId xmlns:a16="http://schemas.microsoft.com/office/drawing/2014/main" id="{06E41971-5E12-831D-A13D-61494B0B2F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98" r="15099" b="-6"/>
          <a:stretch>
            <a:fillRect/>
          </a:stretch>
        </p:blipFill>
        <p:spPr>
          <a:xfrm>
            <a:off x="4646529" y="3510858"/>
            <a:ext cx="4348412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Understand </a:t>
            </a:r>
            <a:r>
              <a:rPr lang="en-US" dirty="0"/>
              <a:t>ERA5 "</a:t>
            </a:r>
            <a:r>
              <a:rPr dirty="0"/>
              <a:t>reanalysis</a:t>
            </a:r>
            <a:r>
              <a:rPr lang="en-US" dirty="0"/>
              <a:t>"</a:t>
            </a:r>
            <a:r>
              <a:rPr dirty="0"/>
              <a:t> data</a:t>
            </a:r>
            <a:r>
              <a:rPr lang="en-US" dirty="0"/>
              <a:t>.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Run analysis in </a:t>
            </a:r>
            <a:r>
              <a:rPr lang="en-US" dirty="0"/>
              <a:t>the </a:t>
            </a:r>
            <a:r>
              <a:rPr dirty="0"/>
              <a:t>cloud (Google </a:t>
            </a:r>
            <a:r>
              <a:rPr dirty="0" err="1"/>
              <a:t>Co</a:t>
            </a:r>
            <a:r>
              <a:rPr lang="en-US" dirty="0" err="1"/>
              <a:t>lab</a:t>
            </a:r>
            <a:r>
              <a:rPr dirty="0"/>
              <a:t>, </a:t>
            </a:r>
            <a:r>
              <a:rPr strike="sngStrike" dirty="0"/>
              <a:t>RStudio Cloud</a:t>
            </a:r>
            <a:r>
              <a:rPr dirty="0"/>
              <a:t>)</a:t>
            </a:r>
            <a:r>
              <a:rPr lang="en-US" dirty="0"/>
              <a:t>.</a:t>
            </a: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Use Python </a:t>
            </a:r>
            <a:r>
              <a:rPr strike="sngStrike" dirty="0"/>
              <a:t>and R</a:t>
            </a:r>
            <a:r>
              <a:rPr lang="en-US" dirty="0"/>
              <a:t>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To p</a:t>
            </a:r>
            <a:r>
              <a:rPr dirty="0"/>
              <a:t>erform time series analysis on ERA5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To c</a:t>
            </a:r>
            <a:r>
              <a:rPr dirty="0"/>
              <a:t>reate spatial visualizations (maps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9ECE5-324B-6A0E-2C38-31FE5707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Reanalysis Data?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80C1C-AC21-FC50-77C3-FDCA81DF8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Reanalysis data is </a:t>
            </a:r>
          </a:p>
          <a:p>
            <a:r>
              <a:rPr lang="en-US" dirty="0"/>
              <a:t>A comprehensive, gridded, and temporally consistent record of past weather and climate by combining historical observations with modern numerical weather prediction (NWP) models through data assimilation. </a:t>
            </a:r>
          </a:p>
          <a:p>
            <a:r>
              <a:rPr lang="en-US" dirty="0"/>
              <a:t>The result is a globally complete dataset that provides the best estimate of the state of the atmosphere, land surface, and oceans at any point in time (</a:t>
            </a:r>
            <a:r>
              <a:rPr lang="en-US" dirty="0">
                <a:hlinkClick r:id="rId2"/>
              </a:rPr>
              <a:t>ECMWF, 2023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NOAA NCEI, 2023</a:t>
            </a:r>
            <a:r>
              <a:rPr lang="en-US" dirty="0"/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72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803A-2BDF-C591-5D49-6A0BAEEB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Reanalysis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4FE3-84CB-A542-A521-E847E280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ERA5 (1940-present; ~31km)</a:t>
            </a:r>
          </a:p>
          <a:p>
            <a:r>
              <a:rPr lang="en-US" dirty="0"/>
              <a:t>ERA5-Land (1950-present; ~9km)</a:t>
            </a:r>
          </a:p>
          <a:p>
            <a:r>
              <a:rPr lang="en-US" dirty="0"/>
              <a:t>ERA-Interim (1979 – 2019; 80km)</a:t>
            </a:r>
          </a:p>
          <a:p>
            <a:r>
              <a:rPr lang="en-US" dirty="0"/>
              <a:t>MERAA- 2 (1980 – present; 50km)</a:t>
            </a:r>
          </a:p>
          <a:p>
            <a:r>
              <a:rPr lang="en-US" dirty="0"/>
              <a:t>JRA-55 (1958-present; 55km)</a:t>
            </a:r>
          </a:p>
          <a:p>
            <a:r>
              <a:rPr lang="en-US" dirty="0"/>
              <a:t>NCEP/NCAR(R1) (1948-present; 210km)</a:t>
            </a:r>
          </a:p>
          <a:p>
            <a:r>
              <a:rPr lang="en-US" dirty="0"/>
              <a:t>NCEP-DOE(R2) (1979-present; 210km)</a:t>
            </a:r>
          </a:p>
          <a:p>
            <a:r>
              <a:rPr lang="en-US" dirty="0"/>
              <a:t>CFSR/CFSv2, 20CRv3,20CRv2c</a:t>
            </a:r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28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Module 1: ERA5 Overview &amp; Cloud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ERA5 reanalysis: global climate dataset</a:t>
            </a:r>
          </a:p>
          <a:p>
            <a:r>
              <a:rPr dirty="0"/>
              <a:t>Coverage: 1940–present, </a:t>
            </a:r>
            <a:endParaRPr lang="en-US" dirty="0"/>
          </a:p>
          <a:p>
            <a:r>
              <a:rPr lang="en-US" dirty="0"/>
              <a:t>H</a:t>
            </a:r>
            <a:r>
              <a:rPr dirty="0"/>
              <a:t>ourly</a:t>
            </a:r>
            <a:r>
              <a:rPr lang="en-US" dirty="0"/>
              <a:t> (single and 37-pressure level (1 to 1000hPa)</a:t>
            </a:r>
            <a:r>
              <a:rPr dirty="0"/>
              <a:t> </a:t>
            </a:r>
            <a:endParaRPr lang="en-US" dirty="0"/>
          </a:p>
          <a:p>
            <a:r>
              <a:rPr lang="en-US" dirty="0"/>
              <a:t>Global, </a:t>
            </a:r>
            <a:r>
              <a:rPr dirty="0"/>
              <a:t>~31 km resolution</a:t>
            </a:r>
          </a:p>
          <a:p>
            <a:r>
              <a:rPr dirty="0"/>
              <a:t>Variables: temperature, precipitation, wind, etc.</a:t>
            </a:r>
          </a:p>
          <a:p>
            <a:r>
              <a:rPr dirty="0"/>
              <a:t>Format: </a:t>
            </a:r>
            <a:r>
              <a:rPr lang="en-US" dirty="0"/>
              <a:t>GRIB and </a:t>
            </a:r>
            <a:r>
              <a:rPr dirty="0"/>
              <a:t>NetCDF (multi-dimensional data)</a:t>
            </a:r>
          </a:p>
          <a:p>
            <a:r>
              <a:rPr dirty="0"/>
              <a:t>Access: Copernicus Climate Data Store (CDS)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22FD-D9B8-AA99-1F2F-E711CFDC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ERA5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9771-6EEA-4916-DD27-EC780DC4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1600200"/>
            <a:ext cx="8881110" cy="4983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Visit the ECMWF website </a:t>
            </a:r>
            <a:r>
              <a:rPr lang="en-US" dirty="0">
                <a:hlinkClick r:id="rId2"/>
              </a:rPr>
              <a:t>https://www.ecmwf.int/</a:t>
            </a:r>
            <a:endParaRPr lang="en-US" dirty="0"/>
          </a:p>
          <a:p>
            <a:r>
              <a:rPr lang="en-US" dirty="0"/>
              <a:t>Create a free account.</a:t>
            </a:r>
          </a:p>
          <a:p>
            <a:r>
              <a:rPr lang="en-US" dirty="0"/>
              <a:t>Go to Forecasts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Datasets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IN" dirty="0"/>
              <a:t>Archived data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popular: ERA5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Climate Data Store</a:t>
            </a:r>
          </a:p>
          <a:p>
            <a:r>
              <a:rPr lang="en-IN" dirty="0"/>
              <a:t>Choose ERA5 hourly time-series data on single levels from 1940 to present.</a:t>
            </a:r>
          </a:p>
          <a:p>
            <a:pPr lvl="1"/>
            <a:r>
              <a:rPr lang="en-IN" dirty="0"/>
              <a:t>Coordinate: 5.35776, 100.30193 (5.5, 100.25)</a:t>
            </a:r>
          </a:p>
          <a:p>
            <a:r>
              <a:rPr lang="en-IN" dirty="0">
                <a:highlight>
                  <a:srgbClr val="FFFF00"/>
                </a:highlight>
              </a:rPr>
              <a:t>Explore the data available</a:t>
            </a:r>
          </a:p>
          <a:p>
            <a:r>
              <a:rPr lang="en-IN" dirty="0">
                <a:highlight>
                  <a:srgbClr val="FFFF00"/>
                </a:highlight>
              </a:rPr>
              <a:t>Download the time series data.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85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Python: </a:t>
            </a:r>
            <a:r>
              <a:rPr lang="en-US" b="1" dirty="0"/>
              <a:t>analyze</a:t>
            </a:r>
            <a:r>
              <a:rPr b="1" dirty="0"/>
              <a:t> time series, plot (matplotlib)</a:t>
            </a:r>
          </a:p>
          <a:p>
            <a:r>
              <a:rPr strike="sngStrike" dirty="0"/>
              <a:t>R: </a:t>
            </a:r>
            <a:r>
              <a:rPr lang="en-US" strike="sngStrike" dirty="0"/>
              <a:t>analyze</a:t>
            </a:r>
            <a:r>
              <a:rPr strike="sngStrike" dirty="0"/>
              <a:t> and plot time series (ggplot2, </a:t>
            </a:r>
            <a:r>
              <a:rPr strike="sngStrike" dirty="0" err="1"/>
              <a:t>ts</a:t>
            </a:r>
            <a:r>
              <a:rPr strike="sngStrike" dirty="0"/>
              <a:t> objects)</a:t>
            </a:r>
            <a:endParaRPr lang="en-US" strike="sngStrike" dirty="0"/>
          </a:p>
          <a:p>
            <a:r>
              <a:rPr lang="en-US" dirty="0">
                <a:highlight>
                  <a:srgbClr val="FFFF00"/>
                </a:highlight>
              </a:rPr>
              <a:t>Hands-On Exercise: Analyze for trend, seasonality, variability.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611</Words>
  <Application>Microsoft Macintosh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Hands–On Workshop</vt:lpstr>
      <vt:lpstr>Introduction to Environmental Data Analysis with ERA5</vt:lpstr>
      <vt:lpstr>PowerPoint Presentation</vt:lpstr>
      <vt:lpstr>Learning Objectives</vt:lpstr>
      <vt:lpstr>What is Reanalysis Data?</vt:lpstr>
      <vt:lpstr>Examples of Reanalysis Data</vt:lpstr>
      <vt:lpstr>Module 1: ERA5 Overview &amp; Cloud Setup</vt:lpstr>
      <vt:lpstr>Accessing ERA5 Data</vt:lpstr>
      <vt:lpstr>Module 2: Time Series Analysis</vt:lpstr>
      <vt:lpstr>Prerequisites</vt:lpstr>
      <vt:lpstr>Uploading Data to Google Drive</vt:lpstr>
      <vt:lpstr>Continue the Analysis on Google Colab</vt:lpstr>
      <vt:lpstr>Module 3: Spatial Analysis</vt:lpstr>
      <vt:lpstr>What is GRIB File?</vt:lpstr>
      <vt:lpstr>Continue the Analysis on Google Colab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Yusri Yusup</cp:lastModifiedBy>
  <cp:revision>4</cp:revision>
  <dcterms:created xsi:type="dcterms:W3CDTF">2013-01-27T09:14:16Z</dcterms:created>
  <dcterms:modified xsi:type="dcterms:W3CDTF">2025-09-09T13:15:19Z</dcterms:modified>
  <cp:category/>
</cp:coreProperties>
</file>