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60" Type="http://schemas.openxmlformats.org/officeDocument/2006/relationships/viewProps" Target="viewProps.xml" /><Relationship Id="rId59" Type="http://schemas.openxmlformats.org/officeDocument/2006/relationships/presProps" Target="presProps.xml" /><Relationship Id="rId1" Type="http://schemas.openxmlformats.org/officeDocument/2006/relationships/slideMaster" Target="slideMasters/slideMaster1.xml" /><Relationship Id="rId62" Type="http://schemas.openxmlformats.org/officeDocument/2006/relationships/tableStyles" Target="tableStyles.xml" /><Relationship Id="rId6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b0vc4u8kls&amp;t=354s" TargetMode="External" /><Relationship Id="rId3" Type="http://schemas.openxmlformats.org/officeDocument/2006/relationships/hyperlink" Target="https://github.com/bgctw/EGU19EddyCourse/blob/master/Source/DEGebExample_complete.Rmd"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gc.iwww.mpg.de/5622399/REddyProc"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urope-fluxdata.eu/home/"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REddyProc for Eddy Covariance Data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Yusri Yusup</a:t>
            </a:r>
          </a:p>
        </p:txBody>
      </p:sp>
      <p:sp>
        <p:nvSpPr>
          <p:cNvPr id="4" name="Date Placeholder 3"/>
          <p:cNvSpPr>
            <a:spLocks noGrp="1"/>
          </p:cNvSpPr>
          <p:nvPr>
            <p:ph idx="10" sz="half" type="dt"/>
          </p:nvPr>
        </p:nvSpPr>
        <p:spPr/>
        <p:txBody>
          <a:bodyPr/>
          <a:lstStyle/>
          <a:p>
            <a:pPr lvl="0" indent="0" marL="0">
              <a:buNone/>
            </a:pPr>
            <a:r>
              <a:rPr/>
              <a:t>2023-07-26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Overview: Tharandt</a:t>
            </a:r>
          </a:p>
        </p:txBody>
      </p:sp>
      <p:sp>
        <p:nvSpPr>
          <p:cNvPr id="3" name="Content Placeholder 2"/>
          <p:cNvSpPr>
            <a:spLocks noGrp="1"/>
          </p:cNvSpPr>
          <p:nvPr>
            <p:ph idx="1"/>
          </p:nvPr>
        </p:nvSpPr>
        <p:spPr/>
        <p:txBody>
          <a:bodyPr/>
          <a:lstStyle/>
          <a:p>
            <a:pPr lvl="0" indent="0" marL="0">
              <a:spcBef>
                <a:spcPts val="3000"/>
              </a:spcBef>
              <a:buNone/>
            </a:pPr>
            <a:r>
              <a:rPr b="1"/>
              <a:t>The Tharandt, Germany, Data</a:t>
            </a:r>
          </a:p>
          <a:p>
            <a:pPr lvl="0" indent="0" marL="0">
              <a:spcBef>
                <a:spcPts val="3000"/>
              </a:spcBef>
              <a:buNone/>
            </a:pPr>
            <a:r>
              <a:rPr b="1"/>
              <a:t>Characteristics</a:t>
            </a:r>
          </a:p>
          <a:p>
            <a:pPr lvl="0"/>
            <a:r>
              <a:rPr/>
              <a:t>Surface: Forest</a:t>
            </a:r>
          </a:p>
          <a:p>
            <a:pPr lvl="0"/>
            <a:r>
              <a:rPr/>
              <a:t>Time zone: +2 GMT</a:t>
            </a:r>
          </a:p>
          <a:p>
            <a:pPr lvl="0"/>
            <a:r>
              <a:rPr/>
              <a:t>Latitude, Longitude: 51.0N, 13.6E</a:t>
            </a:r>
          </a:p>
          <a:p>
            <a:pPr lvl="0" indent="0" marL="0">
              <a:buNone/>
            </a:pPr>
            <a:r>
              <a:rPr/>
              <a:t>Note that the timestamp is not in REddyProc-usable format.</a:t>
            </a:r>
          </a:p>
          <a:p>
            <a:pPr lvl="0" indent="0">
              <a:buNone/>
            </a:pPr>
            <a:r>
              <a:rPr>
                <a:solidFill>
                  <a:srgbClr val="06287E"/>
                </a:solidFill>
                <a:latin typeface="Courier"/>
              </a:rPr>
              <a:t>names</a:t>
            </a:r>
            <a:r>
              <a:rPr>
                <a:latin typeface="Courier"/>
              </a:rPr>
              <a:t>(Example_DETha98)</a:t>
            </a:r>
          </a:p>
          <a:p>
            <a:pPr lvl="0" indent="0">
              <a:buNone/>
            </a:pPr>
            <a:r>
              <a:rPr>
                <a:latin typeface="Courier"/>
              </a:rPr>
              <a:t>##  [1] "Year"  "DoY"   "Hour"  "NEE"   "LE"    "H"     "Rg"    "Tair"  "Tsoil"
## [10] "rH"    "VPD"   "Ustar"</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Important Parameters</a:t>
            </a:r>
          </a:p>
        </p:txBody>
      </p:sp>
      <p:sp>
        <p:nvSpPr>
          <p:cNvPr id="3" name="Content Placeholder 2"/>
          <p:cNvSpPr>
            <a:spLocks noGrp="1"/>
          </p:cNvSpPr>
          <p:nvPr>
            <p:ph idx="1"/>
          </p:nvPr>
        </p:nvSpPr>
        <p:spPr/>
        <p:txBody>
          <a:bodyPr/>
          <a:lstStyle/>
          <a:p>
            <a:pPr lvl="0" indent="0" marL="0">
              <a:buNone/>
            </a:pPr>
            <a:r>
              <a:rPr/>
              <a:t>Parameters required for REddyProc are:</a:t>
            </a:r>
          </a:p>
          <a:p>
            <a:pPr lvl="0" indent="-342900" marL="342900">
              <a:buAutoNum type="arabicPeriod"/>
            </a:pPr>
            <a:r>
              <a:rPr>
                <a:latin typeface="Courier"/>
              </a:rPr>
              <a:t>DateTime</a:t>
            </a:r>
            <a:r>
              <a:rPr/>
              <a:t> in the POSIX format.</a:t>
            </a:r>
          </a:p>
          <a:p>
            <a:pPr lvl="0" indent="-342900" marL="342900">
              <a:buAutoNum type="arabicPeriod"/>
            </a:pPr>
            <a:r>
              <a:rPr>
                <a:latin typeface="Courier"/>
              </a:rPr>
              <a:t>NEE</a:t>
            </a:r>
            <a:r>
              <a:rPr/>
              <a:t> or carbon dioxide flux.</a:t>
            </a:r>
          </a:p>
          <a:p>
            <a:pPr lvl="0" indent="-342900" marL="342900">
              <a:buAutoNum type="arabicPeriod"/>
            </a:pPr>
            <a:r>
              <a:rPr>
                <a:latin typeface="Courier"/>
              </a:rPr>
              <a:t>Ustar</a:t>
            </a:r>
            <a:r>
              <a:rPr/>
              <a:t> or friction velocity</a:t>
            </a:r>
          </a:p>
          <a:p>
            <a:pPr lvl="0" indent="-342900" marL="342900">
              <a:buAutoNum type="arabicPeriod"/>
            </a:pPr>
            <a:r>
              <a:rPr/>
              <a:t>Meteorological data for the gap-filling and partitioning steps.</a:t>
            </a:r>
          </a:p>
          <a:p>
            <a:pPr lvl="1"/>
            <a:r>
              <a:rPr>
                <a:latin typeface="Courier"/>
              </a:rPr>
              <a:t>Rg</a:t>
            </a:r>
            <a:r>
              <a:rPr/>
              <a:t>, *</a:t>
            </a:r>
            <a:r>
              <a:rPr>
                <a:latin typeface="Courier"/>
              </a:rPr>
              <a:t>Tair</a:t>
            </a:r>
            <a:r>
              <a:rPr/>
              <a:t>,</a:t>
            </a:r>
          </a:p>
          <a:p>
            <a:pPr lvl="1"/>
            <a:r>
              <a:rPr>
                <a:latin typeface="Courier"/>
              </a:rPr>
              <a:t>rH</a:t>
            </a:r>
            <a:r>
              <a:rPr/>
              <a:t>, and or</a:t>
            </a:r>
          </a:p>
          <a:p>
            <a:pPr lvl="1"/>
            <a:r>
              <a:rPr>
                <a:latin typeface="Courier"/>
              </a:rPr>
              <a:t>VPD</a:t>
            </a:r>
          </a:p>
          <a:p>
            <a:pPr lvl="0" indent="0" marL="0">
              <a:buNone/>
            </a:pPr>
            <a:r>
              <a:rPr/>
              <a:t>Note that: </a:t>
            </a:r>
            <a:r>
              <a:rPr>
                <a:latin typeface="Courier"/>
              </a:rPr>
              <a:t>Rg</a:t>
            </a:r>
            <a:r>
              <a:rPr/>
              <a:t> is global solar radiation. </a:t>
            </a:r>
            <a:r>
              <a:rPr>
                <a:latin typeface="Courier"/>
              </a:rPr>
              <a:t>Tair</a:t>
            </a:r>
            <a:r>
              <a:rPr/>
              <a:t> is air temperature. </a:t>
            </a:r>
            <a:r>
              <a:rPr>
                <a:latin typeface="Courier"/>
              </a:rPr>
              <a:t>rH</a:t>
            </a:r>
            <a:r>
              <a:rPr/>
              <a:t> is relative humidity. </a:t>
            </a:r>
            <a:r>
              <a:rPr>
                <a:latin typeface="Courier"/>
              </a:rPr>
              <a:t>VPD</a:t>
            </a:r>
            <a:r>
              <a:rPr/>
              <a:t> is vapor pressure deficit.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1-2: Calculate Needed Parameters</a:t>
            </a:r>
          </a:p>
        </p:txBody>
      </p:sp>
      <p:sp>
        <p:nvSpPr>
          <p:cNvPr id="3" name="Content Placeholder 2"/>
          <p:cNvSpPr>
            <a:spLocks noGrp="1"/>
          </p:cNvSpPr>
          <p:nvPr>
            <p:ph idx="1"/>
          </p:nvPr>
        </p:nvSpPr>
        <p:spPr/>
        <p:txBody>
          <a:bodyPr/>
          <a:lstStyle/>
          <a:p>
            <a:pPr lvl="0" indent="0" marL="0">
              <a:buNone/>
            </a:pPr>
            <a:r>
              <a:rPr/>
              <a:t>Essential parameters can be calculated from existing parameters using functions available in REddyProc.</a:t>
            </a:r>
          </a:p>
          <a:p>
            <a:pPr lvl="0" indent="0" marL="0">
              <a:buNone/>
            </a:pPr>
            <a:r>
              <a:rPr/>
              <a:t>Some useful functions are:</a:t>
            </a:r>
          </a:p>
          <a:p>
            <a:pPr lvl="0" indent="-342900" marL="342900">
              <a:buAutoNum type="arabicPeriod"/>
            </a:pPr>
            <a:r>
              <a:rPr>
                <a:latin typeface="Courier"/>
              </a:rPr>
              <a:t>fConvertTimeToPosix</a:t>
            </a:r>
            <a:r>
              <a:rPr/>
              <a:t>. We will use this in the demo.</a:t>
            </a:r>
          </a:p>
          <a:p>
            <a:pPr lvl="0" indent="-342900" marL="342900">
              <a:buAutoNum type="arabicPeriod"/>
            </a:pPr>
            <a:r>
              <a:rPr>
                <a:latin typeface="Courier"/>
              </a:rPr>
              <a:t>fCalcVPDfromRHandTair</a:t>
            </a:r>
            <a:r>
              <a:rPr/>
              <a:t>. We will use this in the demo.</a:t>
            </a:r>
          </a:p>
          <a:p>
            <a:pPr lvl="0" indent="-342900" marL="342900">
              <a:buAutoNum type="arabicPeriod"/>
            </a:pPr>
            <a:r>
              <a:rPr>
                <a:latin typeface="Courier"/>
              </a:rPr>
              <a:t>fCalcETfromLE</a:t>
            </a:r>
          </a:p>
          <a:p>
            <a:pPr lvl="0" indent="-342900" marL="342900">
              <a:buAutoNum type="arabicPeriod"/>
            </a:pPr>
            <a:r>
              <a:rPr>
                <a:latin typeface="Courier"/>
              </a:rPr>
              <a:t>fConvertCtoK</a:t>
            </a:r>
          </a:p>
          <a:p>
            <a:pPr lvl="0" indent="0" marL="0">
              <a:buNone/>
            </a:pPr>
            <a:r>
              <a:rPr/>
              <a:t>There are other functions in the package and the function name begins with the prefix </a:t>
            </a:r>
            <a:r>
              <a:rPr>
                <a:latin typeface="Courier"/>
              </a:rPr>
              <a:t>f</a:t>
            </a: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1-3-1: Tharandt Dataset: Addressing the Unsupported Timestamp Format</a:t>
            </a:r>
          </a:p>
        </p:txBody>
      </p:sp>
      <p:sp>
        <p:nvSpPr>
          <p:cNvPr id="3" name="Content Placeholder 2"/>
          <p:cNvSpPr>
            <a:spLocks noGrp="1"/>
          </p:cNvSpPr>
          <p:nvPr>
            <p:ph idx="1"/>
          </p:nvPr>
        </p:nvSpPr>
        <p:spPr/>
        <p:txBody>
          <a:bodyPr/>
          <a:lstStyle/>
          <a:p>
            <a:pPr lvl="0" indent="0" marL="0">
              <a:buNone/>
            </a:pPr>
            <a:r>
              <a:rPr/>
              <a:t>In the Tharandt dataset, the date-time columns are not suitable for REddyProc. It needs to be converted to the </a:t>
            </a:r>
            <a:r>
              <a:rPr>
                <a:latin typeface="Courier"/>
              </a:rPr>
              <a:t>POSIX</a:t>
            </a:r>
            <a:r>
              <a:rPr/>
              <a:t> format.</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Convert the Timestamp to </a:t>
            </a:r>
            <a:r>
              <a:rPr>
                <a:latin typeface="Courier"/>
              </a:rPr>
              <a:t>POSIX</a:t>
            </a:r>
          </a:p>
        </p:txBody>
      </p:sp>
      <p:sp>
        <p:nvSpPr>
          <p:cNvPr id="3" name="Content Placeholder 2"/>
          <p:cNvSpPr>
            <a:spLocks noGrp="1"/>
          </p:cNvSpPr>
          <p:nvPr>
            <p:ph idx="1"/>
          </p:nvPr>
        </p:nvSpPr>
        <p:spPr/>
        <p:txBody>
          <a:bodyPr/>
          <a:lstStyle/>
          <a:p>
            <a:pPr lvl="0" indent="0" marL="0">
              <a:buNone/>
            </a:pPr>
            <a:r>
              <a:rPr/>
              <a:t>We can convert the timestamp using the </a:t>
            </a:r>
            <a:r>
              <a:rPr>
                <a:latin typeface="Courier"/>
              </a:rPr>
              <a:t>fConvertTimeToPosix</a:t>
            </a:r>
            <a:r>
              <a:rPr/>
              <a:t> function. It will add the </a:t>
            </a:r>
            <a:r>
              <a:rPr>
                <a:latin typeface="Courier"/>
              </a:rPr>
              <a:t>DateTime</a:t>
            </a:r>
            <a:r>
              <a:rPr/>
              <a:t> column into the data frame.</a:t>
            </a:r>
          </a:p>
          <a:p>
            <a:pPr lvl="0" indent="0" marL="0">
              <a:buNone/>
            </a:pPr>
            <a:r>
              <a:rPr/>
              <a:t>The </a:t>
            </a:r>
            <a:r>
              <a:rPr>
                <a:latin typeface="Courier"/>
              </a:rPr>
              <a:t>'YDH'</a:t>
            </a:r>
            <a:r>
              <a:rPr/>
              <a:t> means Year-Day-Hour, and the </a:t>
            </a:r>
            <a:r>
              <a:rPr>
                <a:latin typeface="Courier"/>
              </a:rPr>
              <a:t>Year</a:t>
            </a:r>
            <a:r>
              <a:rPr/>
              <a:t>, </a:t>
            </a:r>
            <a:r>
              <a:rPr>
                <a:latin typeface="Courier"/>
              </a:rPr>
              <a:t>Day</a:t>
            </a:r>
            <a:r>
              <a:rPr/>
              <a:t>, and </a:t>
            </a:r>
            <a:r>
              <a:rPr>
                <a:latin typeface="Courier"/>
              </a:rPr>
              <a:t>Hour</a:t>
            </a:r>
            <a:r>
              <a:rPr/>
              <a:t> arguments require the columns that contains the Year, DoY, and Hour information.</a:t>
            </a:r>
          </a:p>
          <a:p>
            <a:pPr lvl="0" indent="0" marL="0">
              <a:buNone/>
            </a:pPr>
            <a:r>
              <a:rPr/>
              <a:t>You can find other valid time configurations in the documentation by running the command </a:t>
            </a:r>
            <a:r>
              <a:rPr>
                <a:latin typeface="Courier"/>
              </a:rPr>
              <a:t>?fConvertTimeToPosix</a:t>
            </a:r>
            <a:r>
              <a:rPr/>
              <a:t>.</a:t>
            </a:r>
          </a:p>
          <a:p>
            <a:pPr lvl="0" indent="0">
              <a:buNone/>
            </a:pPr>
            <a:r>
              <a:rPr>
                <a:latin typeface="Courier"/>
              </a:rPr>
              <a:t>Example_DETha98V1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(Example_DETha98, </a:t>
            </a:r>
            <a:r>
              <a:rPr>
                <a:solidFill>
                  <a:srgbClr val="7D9029"/>
                </a:solidFill>
                <a:latin typeface="Courier"/>
              </a:rPr>
              <a:t>TFormat =</a:t>
            </a:r>
            <a:r>
              <a:rPr>
                <a:latin typeface="Courier"/>
              </a:rPr>
              <a:t> </a:t>
            </a:r>
            <a:r>
              <a:rPr>
                <a:solidFill>
                  <a:srgbClr val="06287E"/>
                </a:solidFill>
                <a:latin typeface="Courier"/>
              </a:rPr>
              <a:t>c</a:t>
            </a:r>
            <a:r>
              <a:rPr>
                <a:latin typeface="Courier"/>
              </a:rPr>
              <a:t>(</a:t>
            </a:r>
            <a:r>
              <a:rPr>
                <a:solidFill>
                  <a:srgbClr val="4070A0"/>
                </a:solidFill>
                <a:latin typeface="Courier"/>
              </a:rPr>
              <a:t>'YDH'</a:t>
            </a:r>
            <a:r>
              <a:rPr>
                <a:latin typeface="Courier"/>
              </a:rPr>
              <a:t>),</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solidFill>
                  <a:srgbClr val="06287E"/>
                </a:solidFill>
                <a:latin typeface="Courier"/>
              </a:rPr>
              <a:t>head</a:t>
            </a:r>
            <a:r>
              <a:rPr>
                <a:latin typeface="Courier"/>
              </a:rPr>
              <a:t>(Example_DETha98V1)</a:t>
            </a:r>
          </a:p>
          <a:p>
            <a:pPr lvl="0" indent="0">
              <a:buNone/>
            </a:pPr>
            <a:r>
              <a:rPr>
                <a:latin typeface="Courier"/>
              </a:rPr>
              <a:t>##              DateTime Year DoY Hour   NEE   LE      H Rg Tair Tsoil    rH VPD
## 1 1998-01-01 00:30:00 1998   1  0.5 -1.21 1.49 -11.77  0  7.4  4.19 55.27 4.6
## 2 1998-01-01 01:00:00 1998   1  1.0  1.72 3.80 -13.50  0  7.5  4.20 55.95 4.6
## 3 1998-01-01 01:30:00 1998   1  1.5    NA 1.52 -18.30  0  7.1  4.22 57.75 4.3
## 4 1998-01-01 02:00:00 1998   1  2.0    NA 3.94 -17.47  0  6.6  4.23 60.20 3.9
## 5 1998-01-01 02:30:00 1998   1  2.5  2.55 8.30 -21.42  0  6.6  4.22 59.94 3.9
## 6 1998-01-01 03:00:00 1998   1  3.0    NA 1.33 -20.55  0  6.5  4.21 59.25 4.0
##   Ustar
## 1  0.72
## 2  0.52
## 3  0.22
## 4  0.20
## 5  0.33
## 6  0.15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1-3-2: Missing VPD in the Gebesee Data</a:t>
            </a:r>
          </a:p>
        </p:txBody>
      </p:sp>
      <p:sp>
        <p:nvSpPr>
          <p:cNvPr id="3" name="Content Placeholder 2"/>
          <p:cNvSpPr>
            <a:spLocks noGrp="1"/>
          </p:cNvSpPr>
          <p:nvPr>
            <p:ph idx="1"/>
          </p:nvPr>
        </p:nvSpPr>
        <p:spPr/>
        <p:txBody>
          <a:bodyPr/>
          <a:lstStyle/>
          <a:p>
            <a:pPr lvl="0" indent="0" marL="0">
              <a:buNone/>
            </a:pPr>
            <a:r>
              <a:rPr/>
              <a:t>The Gebesee dataset does not have the VPD parameter, which could be useful for gap-filling and partitioning.</a:t>
            </a:r>
          </a:p>
          <a:p>
            <a:pPr lvl="0" indent="0">
              <a:buNone/>
            </a:pPr>
            <a:r>
              <a:rPr>
                <a:solidFill>
                  <a:srgbClr val="06287E"/>
                </a:solidFill>
                <a:latin typeface="Courier"/>
              </a:rPr>
              <a:t>head</a:t>
            </a:r>
            <a:r>
              <a:rPr>
                <a:latin typeface="Courier"/>
              </a:rPr>
              <a:t>(DEGebExample)</a:t>
            </a:r>
          </a:p>
          <a:p>
            <a:pPr lvl="0" indent="0">
              <a:buNone/>
            </a:pPr>
            <a:r>
              <a:rPr>
                <a:latin typeface="Courier"/>
              </a:rPr>
              <a:t>##                  DateTime NEE Ustar  Tair    rH Rg
## 35041 2004-01-01 00:30:00  NA 0.092 -0.06 96.13  0
## 35042 2004-01-01 01:00:00  NA 0.090 -0.14 96.10  0
## 35043 2004-01-01 01:30:00  NA 0.023 -0.16 95.93  0
## 35044 2004-01-01 02:00:00  NA 0.038 -0.17 95.80  0
## 35045 2004-01-01 02:30:00  NA 0.077 -0.19 95.67  0
## 35046 2004-01-01 03:00:00  NA 0.025 -0.23 95.47  0</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VPD</a:t>
            </a:r>
          </a:p>
        </p:txBody>
      </p:sp>
      <p:sp>
        <p:nvSpPr>
          <p:cNvPr id="3" name="Content Placeholder 2"/>
          <p:cNvSpPr>
            <a:spLocks noGrp="1"/>
          </p:cNvSpPr>
          <p:nvPr>
            <p:ph idx="1"/>
          </p:nvPr>
        </p:nvSpPr>
        <p:spPr/>
        <p:txBody>
          <a:bodyPr/>
          <a:lstStyle/>
          <a:p>
            <a:pPr lvl="0" indent="0" marL="0">
              <a:buNone/>
            </a:pPr>
            <a:r>
              <a:rPr/>
              <a:t>We can calculate VPD using the function </a:t>
            </a:r>
            <a:r>
              <a:rPr>
                <a:latin typeface="Courier"/>
              </a:rPr>
              <a:t>fCalcVPDfromRHandTair</a:t>
            </a:r>
            <a:r>
              <a:rPr/>
              <a:t>. The input arguments’ units are stated in the documentation, </a:t>
            </a:r>
            <a:r>
              <a:rPr>
                <a:latin typeface="Courier"/>
              </a:rPr>
              <a:t>?fCalcVPDfromRHandTair</a:t>
            </a:r>
            <a:r>
              <a:rPr/>
              <a:t>.</a:t>
            </a:r>
          </a:p>
          <a:p>
            <a:pPr lvl="0" indent="0">
              <a:buNone/>
            </a:pPr>
            <a:r>
              <a:rPr>
                <a:latin typeface="Courier"/>
              </a:rPr>
              <a:t>VPD </a:t>
            </a:r>
            <a:r>
              <a:rPr>
                <a:solidFill>
                  <a:srgbClr val="007020"/>
                </a:solidFill>
                <a:latin typeface="Courier"/>
              </a:rPr>
              <a:t>&lt;-</a:t>
            </a:r>
            <a:r>
              <a:rPr>
                <a:latin typeface="Courier"/>
              </a:rPr>
              <a:t> </a:t>
            </a:r>
            <a:r>
              <a:rPr>
                <a:solidFill>
                  <a:srgbClr val="06287E"/>
                </a:solidFill>
                <a:latin typeface="Courier"/>
              </a:rPr>
              <a:t>fCalcVPDfromRHandTair</a:t>
            </a:r>
            <a:r>
              <a:rPr>
                <a:latin typeface="Courier"/>
              </a:rPr>
              <a:t>(DEGebExample</a:t>
            </a:r>
            <a:r>
              <a:rPr>
                <a:solidFill>
                  <a:srgbClr val="4070A0"/>
                </a:solidFill>
                <a:latin typeface="Courier"/>
              </a:rPr>
              <a:t>$</a:t>
            </a:r>
            <a:r>
              <a:rPr>
                <a:latin typeface="Courier"/>
              </a:rPr>
              <a:t>rH,   </a:t>
            </a:r>
            <a:r>
              <a:rPr i="1">
                <a:solidFill>
                  <a:srgbClr val="60A0B0"/>
                </a:solidFill>
                <a:latin typeface="Courier"/>
              </a:rPr>
              <a:t># The unit is %</a:t>
            </a:r>
            <a:br/>
            <a:r>
              <a:rPr>
                <a:latin typeface="Courier"/>
              </a:rPr>
              <a:t>                             DEGebExample</a:t>
            </a:r>
            <a:r>
              <a:rPr>
                <a:solidFill>
                  <a:srgbClr val="4070A0"/>
                </a:solidFill>
                <a:latin typeface="Courier"/>
              </a:rPr>
              <a:t>$</a:t>
            </a:r>
            <a:r>
              <a:rPr>
                <a:latin typeface="Courier"/>
              </a:rPr>
              <a:t>Tair) </a:t>
            </a:r>
            <a:r>
              <a:rPr i="1">
                <a:solidFill>
                  <a:srgbClr val="60A0B0"/>
                </a:solidFill>
                <a:latin typeface="Courier"/>
              </a:rPr>
              <a:t># The unit is degree Celsius</a:t>
            </a:r>
            <a:br/>
            <a:r>
              <a:rPr>
                <a:latin typeface="Courier"/>
              </a:rPr>
              <a:t>DEGebExampleV1 </a:t>
            </a:r>
            <a:r>
              <a:rPr>
                <a:solidFill>
                  <a:srgbClr val="007020"/>
                </a:solidFill>
                <a:latin typeface="Courier"/>
              </a:rPr>
              <a:t>&lt;-</a:t>
            </a:r>
            <a:r>
              <a:rPr>
                <a:latin typeface="Courier"/>
              </a:rPr>
              <a:t> </a:t>
            </a:r>
            <a:r>
              <a:rPr>
                <a:solidFill>
                  <a:srgbClr val="06287E"/>
                </a:solidFill>
                <a:latin typeface="Courier"/>
              </a:rPr>
              <a:t>cbind</a:t>
            </a:r>
            <a:r>
              <a:rPr>
                <a:latin typeface="Courier"/>
              </a:rPr>
              <a:t>(DEGebExample,VPD)</a:t>
            </a:r>
            <a:br/>
            <a:r>
              <a:rPr>
                <a:solidFill>
                  <a:srgbClr val="06287E"/>
                </a:solidFill>
                <a:latin typeface="Courier"/>
              </a:rPr>
              <a:t>rm</a:t>
            </a:r>
            <a:r>
              <a:rPr>
                <a:latin typeface="Courier"/>
              </a:rPr>
              <a:t>(VPD) </a:t>
            </a:r>
            <a:r>
              <a:rPr i="1">
                <a:solidFill>
                  <a:srgbClr val="60A0B0"/>
                </a:solidFill>
                <a:latin typeface="Courier"/>
              </a:rPr>
              <a:t># A house-keeping step.</a:t>
            </a:r>
            <a:br/>
            <a:r>
              <a:rPr>
                <a:solidFill>
                  <a:srgbClr val="06287E"/>
                </a:solidFill>
                <a:latin typeface="Courier"/>
              </a:rPr>
              <a:t>head</a:t>
            </a:r>
            <a:r>
              <a:rPr>
                <a:latin typeface="Courier"/>
              </a:rPr>
              <a:t>(DEGebExampleV1)</a:t>
            </a:r>
          </a:p>
          <a:p>
            <a:pPr lvl="0" indent="0">
              <a:buNone/>
            </a:pPr>
            <a:r>
              <a:rPr>
                <a:latin typeface="Courier"/>
              </a:rPr>
              <a:t>##                  DateTime NEE Ustar  Tair    rH Rg       VPD
## 35041 2004-01-01 00:30:00  NA 0.092 -0.06 96.13  0 0.2353394
## 35042 2004-01-01 01:00:00  NA 0.090 -0.14 96.10  0 0.2357827
## 35043 2004-01-01 01:30:00  NA 0.023 -0.16 95.93  0 0.2457012
## 35044 2004-01-01 02:00:00  NA 0.038 -0.17 95.80  0 0.2533640
## 35045 2004-01-01 02:30:00  NA 0.077 -0.19 95.67  0 0.2608249
## 35046 2004-01-01 03:00:00  NA 0.025 -0.23 95.47  0 0.2720758</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the Gebesee REddyProc Object Class</a:t>
            </a:r>
          </a:p>
        </p:txBody>
      </p:sp>
      <p:sp>
        <p:nvSpPr>
          <p:cNvPr id="3" name="Content Placeholder 2"/>
          <p:cNvSpPr>
            <a:spLocks noGrp="1"/>
          </p:cNvSpPr>
          <p:nvPr>
            <p:ph idx="1"/>
          </p:nvPr>
        </p:nvSpPr>
        <p:spPr/>
        <p:txBody>
          <a:bodyPr/>
          <a:lstStyle/>
          <a:p>
            <a:pPr lvl="0" indent="0" marL="0">
              <a:buNone/>
            </a:pPr>
            <a:r>
              <a:rPr/>
              <a:t>Before REddyProc can work on your data, the data has to be converted to the REddyProc object.</a:t>
            </a:r>
          </a:p>
          <a:p>
            <a:pPr lvl="0" indent="0" marL="0">
              <a:buNone/>
            </a:pPr>
            <a:r>
              <a:rPr/>
              <a:t>Create the data object for the Gebesee data. The ID is </a:t>
            </a:r>
            <a:r>
              <a:rPr>
                <a:latin typeface="Courier"/>
              </a:rPr>
              <a:t>DE-Geb</a:t>
            </a:r>
            <a:r>
              <a:rPr/>
              <a:t> and the parameters are:</a:t>
            </a:r>
          </a:p>
          <a:p>
            <a:pPr lvl="0" indent="-342900" marL="342900">
              <a:buAutoNum type="arabicPeriod"/>
            </a:pPr>
            <a:r>
              <a:rPr>
                <a:latin typeface="Courier"/>
              </a:rPr>
              <a:t>NEE</a:t>
            </a:r>
          </a:p>
          <a:p>
            <a:pPr lvl="0" indent="-342900" marL="342900">
              <a:buAutoNum type="arabicPeriod"/>
            </a:pPr>
            <a:r>
              <a:rPr>
                <a:latin typeface="Courier"/>
              </a:rPr>
              <a:t>Rg</a:t>
            </a:r>
          </a:p>
          <a:p>
            <a:pPr lvl="0" indent="-342900" marL="342900">
              <a:buAutoNum type="arabicPeriod"/>
            </a:pPr>
            <a:r>
              <a:rPr>
                <a:latin typeface="Courier"/>
              </a:rPr>
              <a:t>Tair</a:t>
            </a:r>
          </a:p>
          <a:p>
            <a:pPr lvl="0" indent="-342900" marL="342900">
              <a:buAutoNum type="arabicPeriod"/>
            </a:pPr>
            <a:r>
              <a:rPr>
                <a:latin typeface="Courier"/>
              </a:rPr>
              <a:t>VPD</a:t>
            </a:r>
          </a:p>
          <a:p>
            <a:pPr lvl="0" indent="-342900" marL="342900">
              <a:buAutoNum type="arabicPeriod"/>
            </a:pPr>
            <a:r>
              <a:rPr>
                <a:latin typeface="Courier"/>
              </a:rPr>
              <a:t>Ustar</a:t>
            </a:r>
          </a:p>
          <a:p>
            <a:pPr lvl="0" indent="0">
              <a:buNone/>
            </a:pPr>
            <a:r>
              <a:rPr>
                <a:latin typeface="Courier"/>
              </a:rPr>
              <a:t>EProcDEGeb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'DE-Geb'</a:t>
            </a:r>
            <a:r>
              <a:rPr>
                <a:latin typeface="Courier"/>
              </a:rPr>
              <a:t>, DEGebExampleV1,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'DE-Geb'</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Object</a:t>
            </a:r>
          </a:p>
        </p:txBody>
      </p:sp>
      <p:sp>
        <p:nvSpPr>
          <p:cNvPr id="3" name="Content Placeholder 2"/>
          <p:cNvSpPr>
            <a:spLocks noGrp="1"/>
          </p:cNvSpPr>
          <p:nvPr>
            <p:ph idx="1"/>
          </p:nvPr>
        </p:nvSpPr>
        <p:spPr/>
        <p:txBody>
          <a:bodyPr/>
          <a:lstStyle/>
          <a:p>
            <a:pPr lvl="0" indent="0" marL="0">
              <a:buNone/>
            </a:pPr>
            <a:r>
              <a:rPr/>
              <a:t>Check the additional info of the data.</a:t>
            </a:r>
          </a:p>
          <a:p>
            <a:pPr lvl="0" indent="0">
              <a:buNone/>
            </a:pP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NA
## 
## $LongDeg
## [1] NA
## 
## $TimeZoneHour
## [1] NA</a:t>
            </a:r>
          </a:p>
          <a:p>
            <a:pPr lvl="0" indent="0" marL="0">
              <a:buNone/>
            </a:pPr>
            <a:r>
              <a:rPr/>
              <a:t>Add the location information. This is important for the daytime-nighttime partitioning analysis because it requires the time to be accurate.</a:t>
            </a:r>
          </a:p>
          <a:p>
            <a:pPr lvl="0" indent="0">
              <a:buNone/>
            </a:pPr>
            <a:r>
              <a:rPr>
                <a:latin typeface="Courier"/>
              </a:rPr>
              <a:t>EProcDEGeb</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51.1</a:t>
            </a:r>
            <a:r>
              <a:rPr>
                <a:latin typeface="Courier"/>
              </a:rPr>
              <a:t>, </a:t>
            </a:r>
            <a:r>
              <a:rPr>
                <a:solidFill>
                  <a:srgbClr val="7D9029"/>
                </a:solidFill>
                <a:latin typeface="Courier"/>
              </a:rPr>
              <a:t>LongDeg =</a:t>
            </a:r>
            <a:r>
              <a:rPr>
                <a:latin typeface="Courier"/>
              </a:rPr>
              <a:t> </a:t>
            </a:r>
            <a:r>
              <a:rPr>
                <a:solidFill>
                  <a:srgbClr val="40A070"/>
                </a:solidFill>
                <a:latin typeface="Courier"/>
              </a:rPr>
              <a:t>10.9</a:t>
            </a:r>
            <a:r>
              <a:rPr>
                <a:latin typeface="Courier"/>
              </a:rPr>
              <a:t>, </a:t>
            </a:r>
            <a:r>
              <a:rPr>
                <a:solidFill>
                  <a:srgbClr val="7D9029"/>
                </a:solidFill>
                <a:latin typeface="Courier"/>
              </a:rPr>
              <a:t>TimeZoneHour =</a:t>
            </a:r>
            <a:r>
              <a:rPr>
                <a:latin typeface="Courier"/>
              </a:rPr>
              <a:t> </a:t>
            </a:r>
            <a:r>
              <a:rPr>
                <a:solidFill>
                  <a:srgbClr val="40A070"/>
                </a:solidFill>
                <a:latin typeface="Courier"/>
              </a:rPr>
              <a:t>1</a:t>
            </a:r>
            <a:r>
              <a:rPr>
                <a:latin typeface="Courier"/>
              </a:rPr>
              <a:t>)  </a:t>
            </a:r>
            <a:b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51.1
## 
## $LongDeg
## [1] 10.9
## 
## $TimeZoneHour
## [1] 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the Tharandt REddyProc Object Class</a:t>
            </a:r>
          </a:p>
        </p:txBody>
      </p:sp>
      <p:sp>
        <p:nvSpPr>
          <p:cNvPr id="3" name="Content Placeholder 2"/>
          <p:cNvSpPr>
            <a:spLocks noGrp="1"/>
          </p:cNvSpPr>
          <p:nvPr>
            <p:ph idx="1"/>
          </p:nvPr>
        </p:nvSpPr>
        <p:spPr/>
        <p:txBody>
          <a:bodyPr/>
          <a:lstStyle/>
          <a:p>
            <a:pPr lvl="0" indent="0" marL="0">
              <a:buNone/>
            </a:pPr>
            <a:r>
              <a:rPr/>
              <a:t>Create the class for the Tharandt data. The ID is </a:t>
            </a:r>
            <a:r>
              <a:rPr>
                <a:latin typeface="Courier"/>
              </a:rPr>
              <a:t>DE-Tha</a:t>
            </a:r>
            <a:r>
              <a:rPr/>
              <a:t> and the parameters are:</a:t>
            </a:r>
          </a:p>
          <a:p>
            <a:pPr lvl="0" indent="-342900" marL="342900">
              <a:buAutoNum type="arabicPeriod"/>
            </a:pPr>
            <a:r>
              <a:rPr>
                <a:latin typeface="Courier"/>
              </a:rPr>
              <a:t>NEE</a:t>
            </a:r>
          </a:p>
          <a:p>
            <a:pPr lvl="0" indent="-342900" marL="342900">
              <a:buAutoNum type="arabicPeriod"/>
            </a:pPr>
            <a:r>
              <a:rPr>
                <a:latin typeface="Courier"/>
              </a:rPr>
              <a:t>Rg</a:t>
            </a:r>
          </a:p>
          <a:p>
            <a:pPr lvl="0" indent="-342900" marL="342900">
              <a:buAutoNum type="arabicPeriod"/>
            </a:pPr>
            <a:r>
              <a:rPr>
                <a:latin typeface="Courier"/>
              </a:rPr>
              <a:t>Tair</a:t>
            </a:r>
          </a:p>
          <a:p>
            <a:pPr lvl="0" indent="-342900" marL="342900">
              <a:buAutoNum type="arabicPeriod"/>
            </a:pPr>
            <a:r>
              <a:rPr>
                <a:latin typeface="Courier"/>
              </a:rPr>
              <a:t>VPD</a:t>
            </a:r>
          </a:p>
          <a:p>
            <a:pPr lvl="0" indent="-342900" marL="342900">
              <a:buAutoNum type="arabicPeriod"/>
            </a:pPr>
            <a:r>
              <a:rPr>
                <a:latin typeface="Courier"/>
              </a:rPr>
              <a:t>Ustar</a:t>
            </a:r>
          </a:p>
          <a:p>
            <a:pPr lvl="0" indent="0">
              <a:buNone/>
            </a:pPr>
            <a:r>
              <a:rPr>
                <a:latin typeface="Courier"/>
              </a:rPr>
              <a:t>EProcDETha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'DE-Tha'</a:t>
            </a:r>
            <a:r>
              <a:rPr>
                <a:latin typeface="Courier"/>
              </a:rPr>
              <a:t>, Example_DETha98V1,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'DE-Tha'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indent="0" marL="0">
              <a:buNone/>
            </a:pPr>
            <a:r>
              <a:rPr/>
              <a:t>This content was built on top of the talk by Thomas Wutzler. Credit goes to him for his:</a:t>
            </a:r>
          </a:p>
          <a:p>
            <a:pPr lvl="0" indent="-342900" marL="342900">
              <a:buAutoNum type="arabicPeriod"/>
            </a:pPr>
            <a:r>
              <a:rPr/>
              <a:t>presentation (</a:t>
            </a:r>
            <a:r>
              <a:rPr>
                <a:hlinkClick r:id="rId2"/>
              </a:rPr>
              <a:t>https://www.youtube.com/watch?v=-b0vc4u8kls&amp;t=354s</a:t>
            </a:r>
            <a:r>
              <a:rPr/>
              <a:t>) and</a:t>
            </a:r>
          </a:p>
          <a:p>
            <a:pPr lvl="0" indent="-342900" marL="342900">
              <a:buAutoNum type="arabicPeriod"/>
            </a:pPr>
            <a:r>
              <a:rPr/>
              <a:t>material at </a:t>
            </a:r>
            <a:r>
              <a:rPr>
                <a:hlinkClick r:id="rId3"/>
              </a:rPr>
              <a:t>https://github.com/bgctw/EGU19EddyCourse/blob/master/Source/DEGebExample_complete.Rmd</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Object</a:t>
            </a:r>
          </a:p>
        </p:txBody>
      </p:sp>
      <p:sp>
        <p:nvSpPr>
          <p:cNvPr id="3" name="Content Placeholder 2"/>
          <p:cNvSpPr>
            <a:spLocks noGrp="1"/>
          </p:cNvSpPr>
          <p:nvPr>
            <p:ph idx="1"/>
          </p:nvPr>
        </p:nvSpPr>
        <p:spPr/>
        <p:txBody>
          <a:bodyPr/>
          <a:lstStyle/>
          <a:p>
            <a:pPr lvl="0" indent="0" marL="0">
              <a:buNone/>
            </a:pPr>
            <a:r>
              <a:rPr/>
              <a:t>Check the additional info of the data.</a:t>
            </a:r>
          </a:p>
          <a:p>
            <a:pPr lvl="0" indent="0">
              <a:buNone/>
            </a:pP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NA
## 
## $LongDeg
## [1] NA
## 
## $TimeZoneHour
## [1] NA</a:t>
            </a:r>
          </a:p>
          <a:p>
            <a:pPr lvl="0" indent="0" marL="0">
              <a:buNone/>
            </a:pPr>
            <a:r>
              <a:rPr/>
              <a:t>Add the location information.</a:t>
            </a:r>
          </a:p>
          <a:p>
            <a:pPr lvl="0" indent="0">
              <a:buNone/>
            </a:pPr>
            <a:r>
              <a:rPr>
                <a:latin typeface="Courier"/>
              </a:rPr>
              <a:t>EProcDETha</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51.0</a:t>
            </a:r>
            <a:r>
              <a:rPr>
                <a:latin typeface="Courier"/>
              </a:rPr>
              <a:t>, </a:t>
            </a:r>
            <a:r>
              <a:rPr>
                <a:solidFill>
                  <a:srgbClr val="7D9029"/>
                </a:solidFill>
                <a:latin typeface="Courier"/>
              </a:rPr>
              <a:t>LongDeg =</a:t>
            </a:r>
            <a:r>
              <a:rPr>
                <a:latin typeface="Courier"/>
              </a:rPr>
              <a:t> </a:t>
            </a:r>
            <a:r>
              <a:rPr>
                <a:solidFill>
                  <a:srgbClr val="40A070"/>
                </a:solidFill>
                <a:latin typeface="Courier"/>
              </a:rPr>
              <a:t>13.6</a:t>
            </a:r>
            <a:r>
              <a:rPr>
                <a:latin typeface="Courier"/>
              </a:rPr>
              <a:t>, </a:t>
            </a:r>
            <a:r>
              <a:rPr>
                <a:solidFill>
                  <a:srgbClr val="7D9029"/>
                </a:solidFill>
                <a:latin typeface="Courier"/>
              </a:rPr>
              <a:t>TimeZoneHour =</a:t>
            </a:r>
            <a:r>
              <a:rPr>
                <a:latin typeface="Courier"/>
              </a:rPr>
              <a:t> </a:t>
            </a:r>
            <a:r>
              <a:rPr>
                <a:solidFill>
                  <a:srgbClr val="40A070"/>
                </a:solidFill>
                <a:latin typeface="Courier"/>
              </a:rPr>
              <a:t>2</a:t>
            </a:r>
            <a:r>
              <a:rPr>
                <a:latin typeface="Courier"/>
              </a:rPr>
              <a:t>)</a:t>
            </a:r>
            <a:b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51
## 
## $LongDeg
## [1] 13.6
## 
## $TimeZoneHour
## [1] 2</a:t>
            </a:r>
          </a:p>
        </p:txBody>
      </p:sp>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Step 3: </a:t></a:r><a14:m><m:oMath xmlns:m="http://schemas.openxmlformats.org/officeDocument/2006/math"><m:sSub><m:e><m:r><m:t>u</m:t></m:r></m:e><m:sub><m:r><m:rPr><m:sty m:val="p" /></m:rPr><m:t>*</m:t></m:r></m:sub></m:sSub></m:oMath></a14:m><a:r><a:rPr /><a:t>-Threshold Estimation</a:t></a:r></a:p></p:txBody></p:sp><mc:AlternateContent xmlns:mc="http://schemas.openxmlformats.org/markup-compatibility/2006"><mc:Choice xmlns:a14="http://schemas.microsoft.com/office/drawing/2010/main" Requires="a14"><p:sp><p:nvSpPr><p:cNvPr id="4" name="Text Placeholder 3" /><p:cNvSpPr><a:spLocks noGrp="1" /></p:cNvSpPr><p:nvPr><p:ph idx="2" sz="half" type="body" /></p:nvPr></p:nvSpPr><p:spPr /><p:txBody><a:bodyPr /><a:lstStyle /><a:p><a:pPr lvl="0" indent="0" marL="0"><a:buNone /></a:pPr><a:r><a:rPr /><a:t>Friction velocity, or </a:t></a:r><a14:m><m:oMath xmlns:m="http://schemas.openxmlformats.org/officeDocument/2006/math"><m:sSub><m:e><m:r><m:t>u</m:t></m:r></m:e><m:sub><m:r><m:rPr><m:sty m:val="p" /></m:rPr><m:t>*</m:t></m:r></m:sub></m:sSub></m:oMath></a14:m><a:r><a:rPr /><a:t>, varies seasonally at Gebesee. Thus, the </a:t></a:r><a14:m><m:oMath xmlns:m="http://schemas.openxmlformats.org/officeDocument/2006/math"><m:sSub><m:e><m:r><m:t>u</m:t></m:r></m:e><m:sub><m:r><m:rPr><m:sty m:val="p" /></m:rPr><m:t>*</m:t></m:r></m:sub></m:sSub></m:oMath></a14:m><a:r><a:rPr /><a:t>-threshold needs to be estimated for each season. We do this because </a:t></a:r><a14:m><m:oMath xmlns:m="http://schemas.openxmlformats.org/officeDocument/2006/math"><m:sSub><m:e><m:r><m:t>u</m:t></m:r></m:e><m:sub><m:r><m:rPr><m:sty m:val="p" /></m:rPr><m:t>*</m:t></m:r></m:sub></m:sSub></m:oMath></a14:m><a:r><a:rPr /><a:t> changes with surface cover.</a:t></a:r></a:p><a:p><a:pPr lvl="0" indent="0" marL="0"><a:buNone /></a:pPr><a:r><a:rPr /><a:t>A previous study determined the days on which the seasons and </a:t></a:r><a14:m><m:oMath xmlns:m="http://schemas.openxmlformats.org/officeDocument/2006/math"><m:sSub><m:e><m:r><m:t>u</m:t></m:r></m:e><m:sub><m:r><m:rPr><m:sty m:val="p" /></m:rPr><m:t>*</m:t></m:r></m:sub></m:sSub></m:oMath></a14:m><a:r><a:rPr /><a:t> shifted. It can be determined by the visual inspection of the data.</a:t></a:r></a:p></p:txBody></p:sp></mc:Choice></mc:AlternateContent><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2552700" /><a:gridCol w="2552700" /></a:tblGrid><a:tr h="0"><a:tc><a:txBody><a:bodyPr /><a:lstStyle /><a:p><a:pPr lvl="0" indent="0" marL="0" algn="l"><a:buNone /></a:pPr><a:r><a:rPr /><a:t>Year</a:t></a:r></a:p></a:txBody><a:tcPr /></a:tc><a:tc><a:txBody><a:bodyPr /><a:lstStyle /><a:p><a:pPr lvl="0" indent="0" marL="0" algn="ctr"><a:buNone /></a:pPr><a:r><a:rPr /><a:t>Start Day</a:t></a:r></a:p></a:txBody><a:tcPr /></a:tc></a:tr><a:tr h="0"><a:tc><a:txBody><a:bodyPr /><a:lstStyle /><a:p><a:pPr lvl="0" indent="0" marL="0" algn="l"><a:buNone /></a:pPr><a:r><a:rPr /><a:t>2004</a:t></a:r></a:p></a:txBody></a:tc><a:tc><a:txBody><a:bodyPr /><a:lstStyle /><a:p><a:pPr lvl="0" indent="0" marL="0" algn="ctr"><a:buNone /></a:pPr><a:r><a:rPr /><a:t>70, 210, 320</a:t></a:r></a:p></a:txBody></a:tc></a:tr><a:tr h="0"><a:tc><a:txBody><a:bodyPr /><a:lstStyle /><a:p><a:pPr lvl="0" indent="0" marL="0" algn="l"><a:buNone /></a:pPr><a:r><a:rPr /><a:t>2005</a:t></a:r></a:p></a:txBody></a:tc><a:tc><a:txBody><a:bodyPr /><a:lstStyle /><a:p><a:pPr lvl="0" indent="0" marL="0" algn="ctr"><a:buNone /></a:pPr><a:r><a:rPr /><a:t>70, 180, 320</a:t></a:r></a:p></a:txBody></a:tc></a:tr><a:tr h="0"><a:tc><a:txBody><a:bodyPr /><a:lstStyle /><a:p><a:pPr lvl="0" indent="0" marL="0" algn="l"><a:buNone /></a:pPr><a:r><a:rPr /><a:t>2006</a:t></a:r></a:p></a:txBody></a:tc><a:tc><a:txBody><a:bodyPr /><a:lstStyle /><a:p><a:pPr lvl="0" indent="0" marL="0" algn="ctr"><a:buNone /></a:pPr><a:r><a:rPr /><a:t>120, 350</a:t></a:r></a:p></a:txBody></a:tc></a:tr></a:tbl></a:graphicData></a:graphic></p:graphicFrame></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3-1-2: Adding the Start Days for the Gebesee Data.</a:t>
            </a:r>
          </a:p>
        </p:txBody>
      </p:sp>
      <p:sp>
        <p:nvSpPr>
          <p:cNvPr id="3" name="Content Placeholder 2"/>
          <p:cNvSpPr>
            <a:spLocks noGrp="1"/>
          </p:cNvSpPr>
          <p:nvPr>
            <p:ph idx="1"/>
          </p:nvPr>
        </p:nvSpPr>
        <p:spPr/>
        <p:txBody>
          <a:bodyPr/>
          <a:lstStyle/>
          <a:p>
            <a:pPr lvl="0" indent="0" marL="0">
              <a:buNone/>
            </a:pPr>
            <a:r>
              <a:rPr/>
              <a:t>Create a data frame for the start days.</a:t>
            </a:r>
          </a:p>
          <a:p>
            <a:pPr lvl="0" indent="0">
              <a:buNone/>
            </a:pPr>
            <a:r>
              <a:rPr>
                <a:latin typeface="Courier"/>
              </a:rPr>
              <a:t>df_startDays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day=</a:t>
            </a:r>
            <a:r>
              <a:rPr>
                <a:solidFill>
                  <a:srgbClr val="06287E"/>
                </a:solidFill>
                <a:latin typeface="Courier"/>
              </a:rPr>
              <a:t>c</a:t>
            </a:r>
            <a:r>
              <a:rPr>
                <a:latin typeface="Courier"/>
              </a:rPr>
              <a:t>(</a:t>
            </a:r>
            <a:r>
              <a:rPr>
                <a:solidFill>
                  <a:srgbClr val="40A070"/>
                </a:solidFill>
                <a:latin typeface="Courier"/>
              </a:rPr>
              <a:t>70</a:t>
            </a:r>
            <a:r>
              <a:rPr>
                <a:latin typeface="Courier"/>
              </a:rPr>
              <a:t>,</a:t>
            </a:r>
            <a:r>
              <a:rPr>
                <a:solidFill>
                  <a:srgbClr val="40A070"/>
                </a:solidFill>
                <a:latin typeface="Courier"/>
              </a:rPr>
              <a:t>210</a:t>
            </a:r>
            <a:r>
              <a:rPr>
                <a:latin typeface="Courier"/>
              </a:rPr>
              <a:t>,</a:t>
            </a:r>
            <a:r>
              <a:rPr>
                <a:solidFill>
                  <a:srgbClr val="40A070"/>
                </a:solidFill>
                <a:latin typeface="Courier"/>
              </a:rPr>
              <a:t>320</a:t>
            </a:r>
            <a:r>
              <a:rPr>
                <a:latin typeface="Courier"/>
              </a:rPr>
              <a:t>,</a:t>
            </a:r>
            <a:r>
              <a:rPr>
                <a:solidFill>
                  <a:srgbClr val="40A070"/>
                </a:solidFill>
                <a:latin typeface="Courier"/>
              </a:rPr>
              <a:t>70</a:t>
            </a:r>
            <a:r>
              <a:rPr>
                <a:latin typeface="Courier"/>
              </a:rPr>
              <a:t>,</a:t>
            </a:r>
            <a:r>
              <a:rPr>
                <a:solidFill>
                  <a:srgbClr val="40A070"/>
                </a:solidFill>
                <a:latin typeface="Courier"/>
              </a:rPr>
              <a:t>180</a:t>
            </a:r>
            <a:r>
              <a:rPr>
                <a:latin typeface="Courier"/>
              </a:rPr>
              <a:t>,</a:t>
            </a:r>
            <a:r>
              <a:rPr>
                <a:solidFill>
                  <a:srgbClr val="40A070"/>
                </a:solidFill>
                <a:latin typeface="Courier"/>
              </a:rPr>
              <a:t>320</a:t>
            </a:r>
            <a:r>
              <a:rPr>
                <a:latin typeface="Courier"/>
              </a:rPr>
              <a:t>,</a:t>
            </a:r>
            <a:r>
              <a:rPr>
                <a:solidFill>
                  <a:srgbClr val="40A070"/>
                </a:solidFill>
                <a:latin typeface="Courier"/>
              </a:rPr>
              <a:t>120</a:t>
            </a:r>
            <a:r>
              <a:rPr>
                <a:latin typeface="Courier"/>
              </a:rPr>
              <a:t>,</a:t>
            </a:r>
            <a:r>
              <a:rPr>
                <a:solidFill>
                  <a:srgbClr val="40A070"/>
                </a:solidFill>
                <a:latin typeface="Courier"/>
              </a:rPr>
              <a:t>305</a:t>
            </a:r>
            <a:r>
              <a:rPr>
                <a:latin typeface="Courier"/>
              </a:rPr>
              <a:t>),</a:t>
            </a:r>
            <a:br/>
            <a:r>
              <a:rPr>
                <a:latin typeface="Courier"/>
              </a:rPr>
              <a:t>                           </a:t>
            </a:r>
            <a:r>
              <a:rPr>
                <a:solidFill>
                  <a:srgbClr val="7D9029"/>
                </a:solidFill>
                <a:latin typeface="Courier"/>
              </a:rPr>
              <a:t>year=</a:t>
            </a:r>
            <a:r>
              <a:rPr>
                <a:solidFill>
                  <a:srgbClr val="06287E"/>
                </a:solidFill>
                <a:latin typeface="Courier"/>
              </a:rPr>
              <a:t>c</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2006</a:t>
            </a:r>
            <a:r>
              <a:rPr>
                <a:latin typeface="Courier"/>
              </a:rPr>
              <a:t>,</a:t>
            </a:r>
            <a:r>
              <a:rPr>
                <a:solidFill>
                  <a:srgbClr val="40A070"/>
                </a:solidFill>
                <a:latin typeface="Courier"/>
              </a:rPr>
              <a:t>2006</a:t>
            </a:r>
            <a:r>
              <a:rPr>
                <a:latin typeface="Courier"/>
              </a:rPr>
              <a:t>))</a:t>
            </a:r>
            <a:br/>
            <a:r>
              <a:rPr>
                <a:latin typeface="Courier"/>
              </a:rPr>
              <a:t>df_startDays</a:t>
            </a:r>
          </a:p>
          <a:p>
            <a:pPr lvl="0" indent="0">
              <a:buNone/>
            </a:pPr>
            <a:r>
              <a:rPr>
                <a:latin typeface="Courier"/>
              </a:rPr>
              <a:t>##   day year
## 1  70 2004
## 2 210 2004
## 3 320 2004
## 4  70 2005
## 5 180 2005
## 6 320 2005
## 7 120 2006
## 8 305 2006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the Seasonal Factors for Row-Tagging</a:t>
            </a:r>
          </a:p>
        </p:txBody>
      </p:sp>
      <p:sp>
        <p:nvSpPr>
          <p:cNvPr id="3" name="Content Placeholder 2"/>
          <p:cNvSpPr>
            <a:spLocks noGrp="1"/>
          </p:cNvSpPr>
          <p:nvPr>
            <p:ph idx="1"/>
          </p:nvPr>
        </p:nvSpPr>
        <p:spPr/>
        <p:txBody>
          <a:bodyPr/>
          <a:lstStyle/>
          <a:p>
            <a:pPr lvl="0" indent="0" marL="0">
              <a:buNone/>
            </a:pPr>
            <a:r>
              <a:rPr/>
              <a:t>We can use </a:t>
            </a:r>
            <a:r>
              <a:rPr>
                <a:latin typeface="Courier"/>
              </a:rPr>
              <a:t>usCreateSeasonFactorYdayYear</a:t>
            </a:r>
            <a:r>
              <a:rPr/>
              <a:t> to change the </a:t>
            </a:r>
            <a:r>
              <a:rPr>
                <a:latin typeface="Courier"/>
              </a:rPr>
              <a:t>df_startDays</a:t>
            </a:r>
            <a:r>
              <a:rPr/>
              <a:t> data frame to a factor vector that contains values that tag each rows to their respective seasons.</a:t>
            </a:r>
          </a:p>
          <a:p>
            <a:pPr lvl="0" indent="0" marL="0">
              <a:buNone/>
            </a:pPr>
            <a:r>
              <a:rPr/>
              <a:t>Create the factor vector.</a:t>
            </a:r>
          </a:p>
          <a:p>
            <a:pPr lvl="0" indent="0" marL="0">
              <a:buNone/>
            </a:pPr>
            <a:r>
              <a:rPr/>
              <a:t>Note that the product </a:t>
            </a:r>
            <a:r>
              <a:rPr>
                <a:latin typeface="Courier"/>
              </a:rPr>
              <a:t>15*60</a:t>
            </a:r>
            <a:r>
              <a:rPr/>
              <a:t> is used to make the time be between 00:00 and 00:30.</a:t>
            </a:r>
          </a:p>
          <a:p>
            <a:pPr lvl="0" indent="0" marL="0">
              <a:buNone/>
            </a:pPr>
            <a:r>
              <a:rPr/>
              <a:t>The </a:t>
            </a:r>
            <a:r>
              <a:rPr>
                <a:latin typeface="Courier"/>
              </a:rPr>
              <a:t>summary</a:t>
            </a:r>
            <a:r>
              <a:rPr/>
              <a:t> shows that there are 3312 observations for season </a:t>
            </a:r>
            <a:r>
              <a:rPr>
                <a:latin typeface="Courier"/>
              </a:rPr>
              <a:t>2004001</a:t>
            </a:r>
            <a:r>
              <a:rPr/>
              <a:t>, i.e., between days 1 and 70, etc.</a:t>
            </a:r>
          </a:p>
          <a:p>
            <a:pPr lvl="0" indent="0">
              <a:buNone/>
            </a:pPr>
            <a:r>
              <a:rPr>
                <a:latin typeface="Courier"/>
              </a:rPr>
              <a:t>seasonFactor </a:t>
            </a:r>
            <a:r>
              <a:rPr>
                <a:solidFill>
                  <a:srgbClr val="007020"/>
                </a:solidFill>
                <a:latin typeface="Courier"/>
              </a:rPr>
              <a:t>&lt;-</a:t>
            </a:r>
            <a:r>
              <a:rPr>
                <a:latin typeface="Courier"/>
              </a:rPr>
              <a:t> </a:t>
            </a:r>
            <a:r>
              <a:rPr>
                <a:solidFill>
                  <a:srgbClr val="06287E"/>
                </a:solidFill>
                <a:latin typeface="Courier"/>
              </a:rPr>
              <a:t>usCreateSeasonFactorYdayYear</a:t>
            </a:r>
            <a:r>
              <a:rPr>
                <a:latin typeface="Courier"/>
              </a:rPr>
              <a:t>(DEGebExampleV1</a:t>
            </a:r>
            <a:r>
              <a:rPr>
                <a:solidFill>
                  <a:srgbClr val="4070A0"/>
                </a:solidFill>
                <a:latin typeface="Courier"/>
              </a:rPr>
              <a:t>$</a:t>
            </a:r>
            <a:r>
              <a:rPr>
                <a:latin typeface="Courier"/>
              </a:rPr>
              <a:t>DateTime </a:t>
            </a:r>
            <a:r>
              <a:rPr>
                <a:solidFill>
                  <a:srgbClr val="4070A0"/>
                </a:solidFill>
                <a:latin typeface="Courier"/>
              </a:rPr>
              <a:t>-</a:t>
            </a:r>
            <a:r>
              <a:rPr>
                <a:latin typeface="Courier"/>
              </a:rPr>
              <a:t> </a:t>
            </a:r>
            <a:r>
              <a:rPr>
                <a:solidFill>
                  <a:srgbClr val="40A070"/>
                </a:solidFill>
                <a:latin typeface="Courier"/>
              </a:rPr>
              <a:t>15</a:t>
            </a:r>
            <a:r>
              <a:rPr>
                <a:solidFill>
                  <a:srgbClr val="4070A0"/>
                </a:solidFill>
                <a:latin typeface="Courier"/>
              </a:rPr>
              <a:t>*</a:t>
            </a:r>
            <a:r>
              <a:rPr>
                <a:solidFill>
                  <a:srgbClr val="40A070"/>
                </a:solidFill>
                <a:latin typeface="Courier"/>
              </a:rPr>
              <a:t>60</a:t>
            </a:r>
            <a:r>
              <a:rPr>
                <a:latin typeface="Courier"/>
              </a:rPr>
              <a:t>,</a:t>
            </a:r>
            <a:br/>
            <a:r>
              <a:rPr>
                <a:latin typeface="Courier"/>
              </a:rPr>
              <a:t>                                             </a:t>
            </a:r>
            <a:r>
              <a:rPr>
                <a:solidFill>
                  <a:srgbClr val="7D9029"/>
                </a:solidFill>
                <a:latin typeface="Courier"/>
              </a:rPr>
              <a:t>starts =</a:t>
            </a:r>
            <a:r>
              <a:rPr>
                <a:latin typeface="Courier"/>
              </a:rPr>
              <a:t> df_startDays)</a:t>
            </a:r>
            <a:br/>
            <a:r>
              <a:rPr>
                <a:solidFill>
                  <a:srgbClr val="06287E"/>
                </a:solidFill>
                <a:latin typeface="Courier"/>
              </a:rPr>
              <a:t>summary</a:t>
            </a:r>
            <a:r>
              <a:rPr>
                <a:latin typeface="Courier"/>
              </a:rPr>
              <a:t>(seasonFactor)</a:t>
            </a:r>
          </a:p>
          <a:p>
            <a:pPr lvl="0" indent="0">
              <a:buNone/>
            </a:pPr>
            <a:r>
              <a:rPr>
                <a:latin typeface="Courier"/>
              </a:rPr>
              <a:t>## 2004001 2004070 2004210 2004320 2005070 2005180 2005320 2006120 2006305 
##    3312    6720    5280    5568    5280    6720    7920    8880    2928</a:t>
            </a:r>
          </a:p>
          <a:p>
            <a:pPr lvl="0" indent="0">
              <a:buNone/>
            </a:pPr>
            <a:r>
              <a:rPr>
                <a:solidFill>
                  <a:srgbClr val="06287E"/>
                </a:solidFill>
                <a:latin typeface="Courier"/>
              </a:rPr>
              <a:t>head</a:t>
            </a:r>
            <a:r>
              <a:rPr>
                <a:latin typeface="Courier"/>
              </a:rPr>
              <a:t>(seasonFactor)</a:t>
            </a:r>
          </a:p>
          <a:p>
            <a:pPr lvl="0" indent="0">
              <a:buNone/>
            </a:pPr>
            <a:r>
              <a:rPr>
                <a:latin typeface="Courier"/>
              </a:rPr>
              <a:t>## [1] 2004001 2004001 2004001 2004001 2004001 2004001
## 9 Levels: 2004001 2004070 2004210 2004320 2005070 2005180 2005320 ... 2006305</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Optional: Viewing the Gebesee Data with Season Demarcation-Lines</a:t>
            </a:r>
          </a:p>
        </p:txBody>
      </p:sp>
      <p:sp>
        <p:nvSpPr>
          <p:cNvPr id="4" name="Text Placeholder 3"/>
          <p:cNvSpPr>
            <a:spLocks noGrp="1"/>
          </p:cNvSpPr>
          <p:nvPr>
            <p:ph idx="2" sz="half" type="body"/>
          </p:nvPr>
        </p:nvSpPr>
        <p:spPr/>
        <p:txBody>
          <a:bodyPr/>
          <a:lstStyle/>
          <a:p>
            <a:pPr lvl="0" indent="0" marL="0">
              <a:buNone/>
            </a:pPr>
            <a:r>
              <a:rPr/>
              <a:t>Because the start days data frame is a collection of integers, we need to change it to the POSIX format.</a:t>
            </a:r>
          </a:p>
          <a:p>
            <a:pPr lvl="0" indent="0" marL="0">
              <a:buNone/>
            </a:pPr>
            <a:r>
              <a:rPr/>
              <a:t>Create timestamps in the POSIX format from </a:t>
            </a:r>
            <a:r>
              <a:rPr>
                <a:latin typeface="Courier"/>
              </a:rPr>
              <a:t>df_startDays</a:t>
            </a:r>
            <a:r>
              <a:rPr/>
              <a:t>. Here, we embed a new data frame with the additional column </a:t>
            </a:r>
            <a:r>
              <a:rPr>
                <a:latin typeface="Courier"/>
              </a:rPr>
              <a:t>Hour</a:t>
            </a:r>
            <a:r>
              <a:rPr/>
              <a:t> into the </a:t>
            </a:r>
            <a:r>
              <a:rPr>
                <a:latin typeface="Courier"/>
              </a:rPr>
              <a:t>fConvertTimeToPosix</a:t>
            </a:r>
            <a:r>
              <a:rPr/>
              <a:t> function call. The hour is set at </a:t>
            </a:r>
            <a:r>
              <a:rPr>
                <a:latin typeface="Courier"/>
              </a:rPr>
              <a:t>0.25</a:t>
            </a:r>
            <a:r>
              <a:rPr/>
              <a:t> to be between 00:00 and 00:30, i.e., 00:15.</a:t>
            </a:r>
          </a:p>
          <a:p>
            <a:pPr lvl="0" indent="0">
              <a:buNone/>
            </a:pPr>
            <a:r>
              <a:rPr>
                <a:latin typeface="Courier"/>
              </a:rPr>
              <a:t>seasonStartsDate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a:t>
            </a:r>
            <a:r>
              <a:rPr>
                <a:solidFill>
                  <a:srgbClr val="06287E"/>
                </a:solidFill>
                <a:latin typeface="Courier"/>
              </a:rPr>
              <a:t>data.frame</a:t>
            </a:r>
            <a:r>
              <a:rPr>
                <a:latin typeface="Courier"/>
              </a:rPr>
              <a:t>(</a:t>
            </a:r>
            <a:r>
              <a:rPr>
                <a:solidFill>
                  <a:srgbClr val="7D9029"/>
                </a:solidFill>
                <a:latin typeface="Courier"/>
              </a:rPr>
              <a:t>Year =</a:t>
            </a:r>
            <a:r>
              <a:rPr>
                <a:latin typeface="Courier"/>
              </a:rPr>
              <a:t> df_startDays</a:t>
            </a:r>
            <a:r>
              <a:rPr>
                <a:solidFill>
                  <a:srgbClr val="4070A0"/>
                </a:solidFill>
                <a:latin typeface="Courier"/>
              </a:rPr>
              <a:t>$</a:t>
            </a:r>
            <a:r>
              <a:rPr>
                <a:latin typeface="Courier"/>
              </a:rPr>
              <a:t>year, </a:t>
            </a:r>
            <a:br/>
            <a:r>
              <a:rPr>
                <a:latin typeface="Courier"/>
              </a:rPr>
              <a:t>                                                   </a:t>
            </a:r>
            <a:r>
              <a:rPr>
                <a:solidFill>
                  <a:srgbClr val="7D9029"/>
                </a:solidFill>
                <a:latin typeface="Courier"/>
              </a:rPr>
              <a:t>DoY =</a:t>
            </a:r>
            <a:r>
              <a:rPr>
                <a:latin typeface="Courier"/>
              </a:rPr>
              <a:t> df_startDays</a:t>
            </a:r>
            <a:r>
              <a:rPr>
                <a:solidFill>
                  <a:srgbClr val="4070A0"/>
                </a:solidFill>
                <a:latin typeface="Courier"/>
              </a:rPr>
              <a:t>$</a:t>
            </a:r>
            <a:r>
              <a:rPr>
                <a:latin typeface="Courier"/>
              </a:rPr>
              <a:t>day, </a:t>
            </a:r>
            <a:br/>
            <a:r>
              <a:rPr>
                <a:latin typeface="Courier"/>
              </a:rPr>
              <a:t>                                                   </a:t>
            </a:r>
            <a:r>
              <a:rPr>
                <a:solidFill>
                  <a:srgbClr val="7D9029"/>
                </a:solidFill>
                <a:latin typeface="Courier"/>
              </a:rPr>
              <a:t>Hour =</a:t>
            </a:r>
            <a:r>
              <a:rPr>
                <a:latin typeface="Courier"/>
              </a:rPr>
              <a:t> </a:t>
            </a:r>
            <a:r>
              <a:rPr>
                <a:solidFill>
                  <a:srgbClr val="40A070"/>
                </a:solidFill>
                <a:latin typeface="Courier"/>
              </a:rPr>
              <a:t>0.25</a:t>
            </a:r>
            <a:r>
              <a:rPr>
                <a:latin typeface="Courier"/>
              </a:rPr>
              <a:t>), </a:t>
            </a:r>
            <a:br/>
            <a:r>
              <a:rPr>
                <a:latin typeface="Courier"/>
              </a:rPr>
              <a:t>                                        </a:t>
            </a:r>
            <a:r>
              <a:rPr>
                <a:solidFill>
                  <a:srgbClr val="7D9029"/>
                </a:solidFill>
                <a:latin typeface="Courier"/>
              </a:rPr>
              <a:t>TFormat =</a:t>
            </a:r>
            <a:r>
              <a:rPr>
                <a:latin typeface="Courier"/>
              </a:rPr>
              <a:t> </a:t>
            </a:r>
            <a:r>
              <a:rPr>
                <a:solidFill>
                  <a:srgbClr val="4070A0"/>
                </a:solidFill>
                <a:latin typeface="Courier"/>
              </a:rPr>
              <a:t>'YDH'</a:t>
            </a:r>
            <a:r>
              <a:rPr>
                <a:latin typeface="Courier"/>
              </a:rPr>
              <a:t>, </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 </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latin typeface="Courier"/>
              </a:rPr>
              <a:t>seasonStartsDate</a:t>
            </a:r>
          </a:p>
          <a:p>
            <a:pPr lvl="0" indent="0">
              <a:buNone/>
            </a:pPr>
            <a:r>
              <a:rPr>
                <a:latin typeface="Courier"/>
              </a:rPr>
              <a:t>##              DateTime Year DoY Hour
## 1 2004-03-10 00:15:00 2004  70 0.25
## 2 2004-07-28 00:15:00 2004 210 0.25
## 3 2004-11-15 00:15:00 2004 320 0.25
## 4 2005-03-11 00:15:00 2005  70 0.25
## 5 2005-06-29 00:15:00 2005 180 0.25
## 6 2005-11-16 00:15:00 2005 320 0.25
## 7 2006-04-30 00:15:00 2006 120 0.25
## 8 2006-11-01 00:15:00 2006 305 0.25</a:t>
            </a:r>
          </a:p>
          <a:p>
            <a:pPr lvl="0" indent="0" marL="0">
              <a:buNone/>
            </a:pPr>
            <a:r>
              <a:rPr/>
              <a:t>You can check the dates by plotting them on the time series.</a:t>
            </a:r>
          </a:p>
          <a:p>
            <a:pPr lvl="0" indent="0">
              <a:buNone/>
            </a:pPr>
            <a:r>
              <a:rPr>
                <a:solidFill>
                  <a:srgbClr val="06287E"/>
                </a:solidFill>
                <a:latin typeface="Courier"/>
              </a:rPr>
              <a:t>plot</a:t>
            </a:r>
            <a:r>
              <a:rPr>
                <a:latin typeface="Courier"/>
              </a:rPr>
              <a:t>(DEGebExample</a:t>
            </a:r>
            <a:r>
              <a:rPr>
                <a:solidFill>
                  <a:srgbClr val="4070A0"/>
                </a:solidFill>
                <a:latin typeface="Courier"/>
              </a:rPr>
              <a:t>$</a:t>
            </a:r>
            <a:r>
              <a:rPr>
                <a:latin typeface="Courier"/>
              </a:rPr>
              <a:t>DateTime, DEGebExample</a:t>
            </a:r>
            <a:r>
              <a:rPr>
                <a:solidFill>
                  <a:srgbClr val="4070A0"/>
                </a:solidFill>
                <a:latin typeface="Courier"/>
              </a:rPr>
              <a:t>$</a:t>
            </a:r>
            <a:r>
              <a:rPr>
                <a:latin typeface="Courier"/>
              </a:rPr>
              <a:t>NEE, </a:t>
            </a:r>
            <a:r>
              <a:rPr>
                <a:solidFill>
                  <a:srgbClr val="7D9029"/>
                </a:solidFill>
                <a:latin typeface="Courier"/>
              </a:rPr>
              <a:t>pch=</a:t>
            </a:r>
            <a:r>
              <a:rPr>
                <a:solidFill>
                  <a:srgbClr val="40A070"/>
                </a:solidFill>
                <a:latin typeface="Courier"/>
              </a:rPr>
              <a:t>19</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solidFill>
                  <a:srgbClr val="06287E"/>
                </a:solidFill>
                <a:latin typeface="Courier"/>
              </a:rPr>
              <a:t>abline</a:t>
            </a:r>
            <a:r>
              <a:rPr>
                <a:latin typeface="Courier"/>
              </a:rPr>
              <a:t>(</a:t>
            </a:r>
            <a:r>
              <a:rPr>
                <a:solidFill>
                  <a:srgbClr val="7D9029"/>
                </a:solidFill>
                <a:latin typeface="Courier"/>
              </a:rPr>
              <a:t>v =</a:t>
            </a:r>
            <a:r>
              <a:rPr>
                <a:latin typeface="Courier"/>
              </a:rPr>
              <a:t> seasonStartsDate</a:t>
            </a:r>
            <a:r>
              <a:rPr>
                <a:solidFill>
                  <a:srgbClr val="4070A0"/>
                </a:solidFill>
                <a:latin typeface="Courier"/>
              </a:rPr>
              <a:t>$</a:t>
            </a:r>
            <a:r>
              <a:rPr>
                <a:latin typeface="Courier"/>
              </a:rPr>
              <a:t>DateTime)</a:t>
            </a:r>
          </a:p>
        </p:txBody>
      </p:sp>
      <p:pic>
        <p:nvPicPr>
          <p:cNvPr descr="REddyProc_presentation_files/figure-pptx/Gebesee%20Optional%20Plot%20Season%20Starting%20Dat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Step 3-2-2: Calculate the </a:t></a:r><a14:m><m:oMath xmlns:m="http://schemas.openxmlformats.org/officeDocument/2006/math"><m:sSub><m:e><m:r><m:t>u</m:t></m:r></m:e><m:sub><m:r><m:rPr><m:sty m:val="p" /></m:rPr><m:t>*</m:t></m:r></m:sub></m:sSub></m:oMath></a14:m><a:r><a:rPr /><a:t>-Thresholds Distributions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We will estimate the (</a:t></a:r><a14:m><m:oMath xmlns:m="http://schemas.openxmlformats.org/officeDocument/2006/math"><m:sSub><m:e><m:r><m:t>u</m:t></m:r></m:e><m:sub><m:r><m:rPr><m:sty m:val="p" /></m:rPr><m:t>*</m:t></m:r></m:sub></m:sSub></m:oMath></a14:m><a:r><a:rPr /><a:t>) limits using the </a:t></a:r><a:r><a:rPr><a:latin typeface="Courier" /></a:rPr><a:t>sEstimateUstarScenarios</a:t></a:r><a:r><a:rPr /><a:t> function. The function will write to the data object. The </a:t></a:r><a:r><a:rPr><a:latin typeface="Courier" /></a:rPr><a:t>seasonFactor</a:t></a:r><a:r><a:rPr /><a:t> is needed here to tell </a:t></a:r><a:r><a:rPr><a:latin typeface="Courier" /></a:rPr><a:t>REddyProc</a:t></a:r><a:r><a:rPr /><a:t> the season intervals that it must estimate the </a:t></a:r><a14:m><m:oMath xmlns:m="http://schemas.openxmlformats.org/officeDocument/2006/math"><m:sSub><m:e><m:r><m:t>u</m:t></m:r></m:e><m:sub><m:r><m:rPr><m:sty m:val="p" /></m:rPr><m:t>*</m:t></m:r></m:sub></m:sSub></m:oMath></a14:m><a:r><a:rPr /><a:t> thresholds.</a:t></a:r></a:p><a:p><a:pPr lvl="0" indent="0" marL="0"><a:buNone /></a:pPr><a:r><a:rPr /><a:t>The </a:t></a:r><a14:m><m:oMath xmlns:m="http://schemas.openxmlformats.org/officeDocument/2006/math"><m:sSub><m:e><m:r><m:t>u</m:t></m:r></m:e><m:sub><m:r><m:rPr><m:sty m:val="p" /></m:rPr><m:t>*</m:t></m:r></m:sub></m:sSub></m:oMath></a14:m><a:r><a:rPr /><a:t> threshold estimation uses the </a:t></a:r><a:r><a:rPr><a:latin typeface="Courier" /></a:rPr><a:t>usEstUstarThreshold</a:t></a:r><a:r><a:rPr /><a:t> function, which requires the </a:t></a:r><a:r><a:rPr><a:latin typeface="Courier" /></a:rPr><a:t>NEE</a:t></a:r><a:r><a:rPr /><a:t>, </a:t></a:r><a:r><a:rPr><a:latin typeface="Courier" /></a:rPr><a:t>Tair</a:t></a:r><a:r><a:rPr /><a:t>, and </a:t></a:r><a:r><a:rPr><a:latin typeface="Courier" /></a:rPr><a:t>seasonFactor</a:t></a:r><a:r><a:rPr /><a:t>. The function returns the median value.</a:t></a:r></a:p></p:txBody></p:sp></mc:Choice></mc:AlternateContent></p:spTree></p:cSld></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The </a:t></a:r><a14:m><m:oMath xmlns:m="http://schemas.openxmlformats.org/officeDocument/2006/math"><m:sSub><m:e><m:r><m:t>u</m:t></m:r></m:e><m:sub><m:r><m:rPr><m:sty m:val="p" /></m:rPr><m:t>*</m:t></m:r></m:sub></m:sSub></m:oMath></a14:m><a:r><a:rPr /><a:t>-Threshold Distributions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In this example, the </a:t></a:r><a14:m><m:oMath xmlns:m="http://schemas.openxmlformats.org/officeDocument/2006/math"><m:sSub><m:e><m:r><m:t>u</m:t></m:r></m:e><m:sub><m:r><m:rPr><m:sty m:val="p" /></m:rPr><m:t>*</m:t></m:r></m:sub></m:sSub></m:oMath></a14:m><a:r><a:rPr /><a:t>-threshold is estimated, using the </a:t></a:r><a:r><a:rPr><a:latin typeface="Courier" /></a:rPr><a:t>usEstUstarThreshold</a:t></a:r><a:r><a:rPr /><a:t> function, 30 times, and the </a:t></a:r><a14:m><m:oMath xmlns:m="http://schemas.openxmlformats.org/officeDocument/2006/math"><m:sSub><m:e><m:r><m:t>u</m:t></m:r></m:e><m:sub><m:r><m:rPr><m:sty m:val="p" /></m:rPr><m:t>*</m:t></m:r></m:sub></m:sSub></m:oMath></a14:m><a:r><a:rPr /><a:t> limits are reported using the default quantiles of 5%, 50%, and 95%: The low, median, and high values of </a:t></a:r><a14:m><m:oMath xmlns:m="http://schemas.openxmlformats.org/officeDocument/2006/math"><m:sSub><m:e><m:r><m:t>u</m:t></m:r></m:e><m:sub><m:r><m:rPr><m:sty m:val="p" /></m:rPr><m:t>*</m:t></m:r></m:sub></m:sSub></m:oMath></a14:m><a:r><a:rPr /><a:t>-threholds.</a:t></a:r></a:p><a:p><a:pPr lvl="0" indent="0" marL="0"><a:buNone /></a:pPr><a:r><a:rPr /><a:t>The function adds data to the REddyProc object. It creates the </a:t></a:r><a14:m><m:oMath xmlns:m="http://schemas.openxmlformats.org/officeDocument/2006/math"><m:sSub><m:e><m:r><m:t>u</m:t></m:r></m:e><m:sub><m:r><m:rPr><m:sty m:val="p" /></m:rPr><m:t>*</m:t></m:r></m:sub></m:sSub></m:oMath></a14:m><a:r><a:rPr /><a:t> scenarios and place it in the object.</a:t></a:r></a:p><a:p><a:pPr lvl="0" indent="0"><a:buNone /></a:pPr><a:r><a:rPr><a:latin typeface="Courier" /></a:rPr><a:t>EProcDEGeb</a:t></a:r><a:r><a:rPr><a:solidFill><a:srgbClr val="4070A0" /></a:solidFill><a:latin typeface="Courier" /></a:rPr><a:t>$</a:t></a:r><a:r><a:rPr><a:solidFill><a:srgbClr val="06287E" /></a:solidFill><a:latin typeface="Courier" /></a:rPr><a:t>sEstimateUstarScenarios</a:t></a:r><a:r><a:rPr><a:latin typeface="Courier" /></a:rPr><a:t>(</a:t></a:r><a:r><a:rPr><a:solidFill><a:srgbClr val="7D9029" /></a:solidFill><a:latin typeface="Courier" /></a:rPr><a:t>seasonFactor =</a:t></a:r><a:r><a:rPr><a:latin typeface="Courier" /></a:rPr><a:t> seasonFactor, </a:t></a:r><a:br /><a:r><a:rPr><a:latin typeface="Courier" /></a:rPr><a:t>                                   </a:t></a:r><a:r><a:rPr><a:solidFill><a:srgbClr val="7D9029" /></a:solidFill><a:latin typeface="Courier" /></a:rPr><a:t>nSample =</a:t></a:r><a:r><a:rPr><a:latin typeface="Courier" /></a:rPr><a:t> </a:t></a:r><a:r><a:rPr><a:solidFill><a:srgbClr val="40A070" /></a:solidFill><a:latin typeface="Courier" /></a:rPr><a:t>30</a:t></a:r><a:r><a:rPr><a:latin typeface="Courier" /></a:rPr><a:t>,</a:t></a:r><a:br /><a:r><a:rPr><a:latin typeface="Courier" /></a:rPr><a:t>                                   </a:t></a:r><a:r><a:rPr><a:solidFill><a:srgbClr val="7D9029" /></a:solidFill><a:latin typeface="Courier" /></a:rPr><a:t>probs =</a:t></a:r><a:r><a:rPr><a:latin typeface="Courier" /></a:rPr><a:t> </a:t></a:r><a:r><a:rPr><a:solidFill><a:srgbClr val="06287E" /></a:solidFill><a:latin typeface="Courier" /></a:rPr><a:t>c</a:t></a:r><a:r><a:rPr><a:latin typeface="Courier" /></a:rPr><a:t>(</a:t></a:r><a:r><a:rPr><a:solidFill><a:srgbClr val="40A070" /></a:solidFill><a:latin typeface="Courier" /></a:rPr><a:t>0.05</a:t></a:r><a:r><a:rPr><a:latin typeface="Courier" /></a:rPr><a:t>,</a:t></a:r><a:r><a:rPr><a:solidFill><a:srgbClr val="40A070" /></a:solidFill><a:latin typeface="Courier" /></a:rPr><a:t>0.50</a:t></a:r><a:r><a:rPr><a:latin typeface="Courier" /></a:rPr><a:t>,</a:t></a:r><a:r><a:rPr><a:solidFill><a:srgbClr val="40A070" /></a:solidFill><a:latin typeface="Courier" /></a:rPr><a:t>0.95</a:t></a:r><a:r><a:rPr><a:latin typeface="Courier" /></a:rPr><a:t>))</a:t></a:r></a:p><a:p><a:pPr lvl="0" indent="0"><a:buNone /></a:pPr><a:r><a:rPr><a:latin typeface="Courier" /></a:rPr><a:t>## </a:t></a:r></a:p><a:p><a:pPr lvl="0" indent="0"><a:buNone /></a:pPr><a:r><a:rPr><a:latin typeface="Courier" /></a:rPr><a:t>## Estimated UStar distribution of:
##        uStar        5%       50%       95%
## 1 0.1604118 0.1219817 0.1497381 0.2050056 
## by using  30 bootstrap samples and controls:
##                        taClasses                    UstarClasses 
##                               7                              20 
##                           swThr            minRecordsWithinTemp 
##                              10                             100 
##          minRecordsWithinSeason            minRecordsWithinYear 
##                             160                            3000 
## isUsingOneBigSeasonOnFewRecords 
##                               1</a:t></a:r></a:p></p:txBody></p:sp></mc:Choice></mc:AlternateContent></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Viewing the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function </a:t>
                </a:r>
                <a:r>
                  <a:rPr>
                    <a:latin typeface="Courier"/>
                  </a:rPr>
                  <a:t>sGetEstimatedUstarThresholdDistribution</a:t>
                </a:r>
                <a:r>
                  <a:rPr/>
                  <a:t> displays the results.</a:t>
                </a:r>
              </a:p>
              <a:p>
                <a:pPr lvl="0" indent="0" marL="0">
                  <a:buNone/>
                </a:pPr>
                <a:r>
                  <a:rPr/>
                  <a:t>Useful functions for handling the data in the object:</a:t>
                </a:r>
              </a:p>
              <a:p>
                <a:pPr lvl="0" indent="-342900" marL="342900">
                  <a:buAutoNum type="arabicPeriod"/>
                </a:pPr>
                <a:r>
                  <a:rPr>
                    <a:latin typeface="Courier"/>
                  </a:rPr>
                  <a:t>sExportData</a:t>
                </a:r>
                <a:r>
                  <a:rPr/>
                  <a:t>: Export class internal sDATA data frame.</a:t>
                </a:r>
              </a:p>
              <a:p>
                <a:pPr lvl="0" indent="-342900" marL="342900">
                  <a:buAutoNum type="arabicPeriod"/>
                </a:pPr>
                <a:r>
                  <a:rPr>
                    <a:latin typeface="Courier"/>
                  </a:rPr>
                  <a:t>sExportResults</a:t>
                </a:r>
                <a:r>
                  <a:rPr/>
                  <a:t>: Export class internal sTEMP data frame with result columns. We can use this after gap-filling the data.</a:t>
                </a:r>
              </a:p>
              <a:p>
                <a:pPr lvl="0" indent="0" marL="0">
                  <a:buNone/>
                </a:pPr>
                <a:r>
                  <a:rPr/>
                  <a:t>Note that you can create the plots of NEE versus (</a:t>
                </a:r>
                <a14:m>
                  <m:oMath xmlns:m="http://schemas.openxmlformats.org/officeDocument/2006/math">
                    <m:sSub>
                      <m:e>
                        <m:r>
                          <m:t>u</m:t>
                        </m:r>
                      </m:e>
                      <m:sub>
                        <m:r>
                          <m:rPr>
                            <m:sty m:val="p"/>
                          </m:rPr>
                          <m:t>*</m:t>
                        </m:r>
                      </m:sub>
                    </m:sSub>
                  </m:oMath>
                </a14:m>
                <a:r>
                  <a:rPr/>
                  <a:t>) by using the function </a:t>
                </a:r>
                <a:r>
                  <a:rPr>
                    <a:latin typeface="Courier"/>
                  </a:rPr>
                  <a:t>sPlotNEEVersusUStarForSeason</a:t>
                </a:r>
                <a:r>
                  <a:rPr/>
                  <a:t>.</a:t>
                </a:r>
              </a:p>
              <a:p>
                <a:pPr lvl="0" indent="0">
                  <a:buNone/>
                </a:pPr>
                <a:r>
                  <a:rPr>
                    <a:latin typeface="Courier"/>
                  </a:rPr>
                  <a:t>EProcDEGeb</a:t>
                </a:r>
                <a:r>
                  <a:rPr>
                    <a:solidFill>
                      <a:srgbClr val="4070A0"/>
                    </a:solidFill>
                    <a:latin typeface="Courier"/>
                  </a:rPr>
                  <a:t>$</a:t>
                </a:r>
                <a:r>
                  <a:rPr>
                    <a:solidFill>
                      <a:srgbClr val="06287E"/>
                    </a:solidFill>
                    <a:latin typeface="Courier"/>
                  </a:rPr>
                  <a:t>sGetEstimatedUstarThresholdDistribution</a:t>
                </a:r>
                <a:r>
                  <a:rPr>
                    <a:latin typeface="Courier"/>
                  </a:rPr>
                  <a:t>()</a:t>
                </a:r>
              </a:p>
              <a:p>
                <a:pPr lvl="0" indent="0">
                  <a:buNone/>
                </a:pPr>
                <a:r>
                  <a:rPr>
                    <a:latin typeface="Courier"/>
                  </a:rPr>
                  <a:t>##    aggregationMode seasonYear  season      uStar         5%        50%
## 1           single         NA    &lt;NA&gt; 0.16041176 0.12198175 0.14973810
## 2             year       2004    &lt;NA&gt; 0.13500000 0.11288846 0.13499318
## 3             year       2005    &lt;NA&gt; 0.16041176 0.12040536 0.14979762
## 4             year       2006    &lt;NA&gt; 0.25094444 0.05694732 0.17544167
## 5           season       2004 2004001 0.13500000 0.10559125 0.12930303
## 6           season       2004 2004070 0.12037500 0.09602375 0.11380556
## 7           season       2004 2004210 0.08925000 0.08807361 0.11221528
## 8           season       2005 2004320 0.16041176 0.08584366 0.12304106
## 9           season       2005 2005070 0.12533333 0.11020714 0.14922619
## 10          season       2005 2005180 0.13473214 0.07902733 0.10534821
## 11          season       2006 2005320 0.04842361 0.04915946 0.06437500
## 12          season       2006 2006120 0.06966667 0.05717500 0.06967949
## 13          season       2006 2006305 0.25094444 0.12793632 0.20995278
##           95%
## 1  0.20500556
## 2  0.20774500
## 3  0.19517812
## 4  0.25337024
## 5  0.15858750
## 6  0.12630625
## 7  0.20707500
## 8  0.17079924
## 9  0.17213750
## 10 0.14309014
## 11 0.08317061
## 12 0.09757697
## 13 0.25856250</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 Gap-Filling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4-1-1: Check the Use of Seasonal (</a:t>
                </a:r>
                <a14:m>
                  <m:oMath xmlns:m="http://schemas.openxmlformats.org/officeDocument/2006/math">
                    <m:sSub>
                      <m:e>
                        <m:r>
                          <m:t>u</m:t>
                        </m:r>
                      </m:e>
                      <m:sub>
                        <m:r>
                          <m:rPr>
                            <m:sty m:val="p"/>
                          </m:rPr>
                          <m:t>*</m:t>
                        </m:r>
                      </m:sub>
                    </m:sSub>
                  </m:oMath>
                </a14:m>
                <a:r>
                  <a:rPr b="1"/>
                  <a:t>) Thresholds</a:t>
                </a:r>
              </a:p>
              <a:p>
                <a:pPr lvl="0" indent="0" marL="0">
                  <a:buNone/>
                </a:pPr>
                <a:r>
                  <a:rPr/>
                  <a:t>First, we have to ensure the use of seasonal </a:t>
                </a:r>
                <a14:m>
                  <m:oMath xmlns:m="http://schemas.openxmlformats.org/officeDocument/2006/math">
                    <m:sSub>
                      <m:e>
                        <m:r>
                          <m:t>u</m:t>
                        </m:r>
                      </m:e>
                      <m:sub>
                        <m:r>
                          <m:rPr>
                            <m:sty m:val="p"/>
                          </m:rPr>
                          <m:t>*</m:t>
                        </m:r>
                      </m:sub>
                    </m:sSub>
                  </m:oMath>
                </a14:m>
                <a:r>
                  <a:rPr/>
                  <a:t>-thresholds. If it is not set in the previous step, check that it is used now.</a:t>
                </a:r>
              </a:p>
              <a:p>
                <a:pPr lvl="0" indent="0" marL="0">
                  <a:buNone/>
                </a:pPr>
                <a:r>
                  <a:rPr/>
                  <a:t>Show the default thresholds: annual</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1 2004001 0.1350000 0.11288846 0.1349932 0.2077450
## 2 2004070 0.1350000 0.11288846 0.1349932 0.2077450
## 3 2004210 0.1350000 0.11288846 0.1349932 0.2077450
## 4 2004320 0.1604118 0.12040536 0.1497976 0.1951781
## 5 2005070 0.1604118 0.12040536 0.1497976 0.1951781
## 6 2005180 0.1604118 0.12040536 0.1497976 0.1951781
## 7 2005320 0.2509444 0.05694732 0.1754417 0.2533702
## 8 2006120 0.2509444 0.05694732 0.1754417 0.2533702
## 9 2006305 0.2509444 0.05694732 0.1754417 0.2533702</a:t>
                </a:r>
              </a:p>
              <a:p>
                <a:pPr lvl="0" indent="0" marL="0">
                  <a:buNone/>
                </a:pPr>
                <a:r>
                  <a:rPr/>
                  <a:t>Instruct REddyProc to use the seasonal thresholds.</a:t>
                </a:r>
              </a:p>
              <a:p>
                <a:pPr lvl="0" indent="0">
                  <a:buNone/>
                </a:pPr>
                <a:r>
                  <a:rPr>
                    <a:latin typeface="Courier"/>
                  </a:rPr>
                  <a:t>EProcDEGeb</a:t>
                </a:r>
                <a:r>
                  <a:rPr>
                    <a:solidFill>
                      <a:srgbClr val="4070A0"/>
                    </a:solidFill>
                    <a:latin typeface="Courier"/>
                  </a:rPr>
                  <a:t>$</a:t>
                </a:r>
                <a:r>
                  <a:rPr>
                    <a:solidFill>
                      <a:srgbClr val="06287E"/>
                    </a:solidFill>
                    <a:latin typeface="Courier"/>
                  </a:rPr>
                  <a:t>useSeaonsalUStarThresholds</a:t>
                </a:r>
                <a:r>
                  <a:rPr>
                    <a:latin typeface="Courier"/>
                  </a:rPr>
                  <a:t>()</a:t>
                </a:r>
              </a:p>
              <a:p>
                <a:pPr lvl="0" indent="0" marL="0">
                  <a:buNone/>
                </a:pPr>
                <a:r>
                  <a:rPr/>
                  <a:t>Confirm that the seasonal thresholds are used by displaying it.</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5  2004001 0.13500000 0.10559125 0.12930303 0.15858750
## 6  2004070 0.12037500 0.09602375 0.11380556 0.12630625
## 7  2004210 0.08925000 0.08807361 0.11221528 0.20707500
## 8  2004320 0.16041176 0.08584366 0.12304106 0.17079924
## 9  2005070 0.12533333 0.11020714 0.14922619 0.17213750
## 10 2005180 0.13473214 0.07902733 0.10534821 0.14309014
## 11 2005320 0.04842361 0.04915946 0.06437500 0.08317061
## 12 2006120 0.06966667 0.05717500 0.06967949 0.09757697
## 13 2006305 0.25094444 0.12793632 0.20995278 0.25856250</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4-1-2: Gap-Fill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Gap-fill the data using the function </a:t>
                </a:r>
                <a:r>
                  <a:rPr>
                    <a:latin typeface="Courier"/>
                  </a:rPr>
                  <a:t>sMDSGapFillUStarScens</a:t>
                </a:r>
                <a:r>
                  <a:rPr/>
                  <a:t>. It will filter the data using the </a:t>
                </a:r>
                <a14:m>
                  <m:oMath xmlns:m="http://schemas.openxmlformats.org/officeDocument/2006/math">
                    <m:sSub>
                      <m:e>
                        <m:r>
                          <m:t>u</m:t>
                        </m:r>
                      </m:e>
                      <m:sub>
                        <m:r>
                          <m:rPr>
                            <m:sty m:val="p"/>
                          </m:rPr>
                          <m:t>*</m:t>
                        </m:r>
                      </m:sub>
                    </m:sSub>
                  </m:oMath>
                </a14:m>
                <a:r>
                  <a:rPr/>
                  <a:t>-thresholds and gap-fill it.</a:t>
                </a:r>
              </a:p>
              <a:p>
                <a:pPr lvl="0" indent="0" marL="0">
                  <a:buNone/>
                </a:pPr>
                <a:r>
                  <a:rPr>
                    <a:latin typeface="Courier"/>
                  </a:rPr>
                  <a:t>MDS</a:t>
                </a:r>
                <a:r>
                  <a:rPr/>
                  <a:t> means Marginal Distribution Sampling, which combines:</a:t>
                </a:r>
              </a:p>
              <a:p>
                <a:pPr lvl="0" indent="-342900" marL="342900">
                  <a:buAutoNum type="arabicPeriod"/>
                </a:pPr>
                <a:r>
                  <a:rPr/>
                  <a:t>the Look Up Table (LUT)</a:t>
                </a:r>
              </a:p>
              <a:p>
                <a:pPr lvl="0" indent="-342900" marL="342900">
                  <a:buAutoNum type="arabicPeriod"/>
                </a:pPr>
                <a:r>
                  <a:rPr/>
                  <a:t>Mean Diurnal Course (MDC)</a:t>
                </a:r>
              </a:p>
              <a:p>
                <a:pPr lvl="0" indent="0" marL="0">
                  <a:buNone/>
                </a:pPr>
                <a:r>
                  <a:rPr/>
                  <a:t>Quality flags are created for the gap-filled data:</a:t>
                </a:r>
              </a:p>
              <a:p>
                <a:pPr lvl="0"/>
                <a:r>
                  <a:rPr/>
                  <a:t>0: original data</a:t>
                </a:r>
              </a:p>
              <a:p>
                <a:pPr lvl="0"/>
                <a:r>
                  <a:rPr/>
                  <a:t>1: good quality gap-filled data, i.e., </a:t>
                </a:r>
                <a:r>
                  <a:rPr i="1"/>
                  <a:t>more parameters</a:t>
                </a:r>
                <a:r>
                  <a:rPr/>
                  <a:t> and </a:t>
                </a:r>
                <a:r>
                  <a:rPr i="1"/>
                  <a:t>shorter time-windows</a:t>
                </a:r>
                <a:r>
                  <a:rPr/>
                  <a:t> used.</a:t>
                </a:r>
              </a:p>
              <a:p>
                <a:pPr lvl="0"/>
                <a:r>
                  <a:rPr/>
                  <a:t>More than 1: low quality, i.e., </a:t>
                </a:r>
                <a:r>
                  <a:rPr i="1"/>
                  <a:t>less parameters</a:t>
                </a:r>
                <a:r>
                  <a:rPr/>
                  <a:t> and </a:t>
                </a:r>
                <a:r>
                  <a:rPr i="1"/>
                  <a:t>longer time-windows</a:t>
                </a:r>
                <a:r>
                  <a:rPr/>
                  <a:t> used.</a:t>
                </a:r>
              </a:p>
              <a:p>
                <a:pPr lvl="0" indent="0" marL="0">
                  <a:buNone/>
                </a:pPr>
                <a:r>
                  <a:rPr/>
                  <a:t>The function also calculates the random error for non-gap records by replacing the original values with gap-filled values.</a:t>
                </a:r>
              </a:p>
              <a:p>
                <a:pPr lvl="0" indent="0">
                  <a:buNone/>
                </a:pPr>
                <a:r>
                  <a:rPr>
                    <a:latin typeface="Courier"/>
                  </a:rPr>
                  <a:t>EProcDEGeb</a:t>
                </a:r>
                <a:r>
                  <a:rPr>
                    <a:solidFill>
                      <a:srgbClr val="4070A0"/>
                    </a:solidFill>
                    <a:latin typeface="Courier"/>
                  </a:rPr>
                  <a:t>$</a:t>
                </a:r>
                <a:r>
                  <a:rPr>
                    <a:solidFill>
                      <a:srgbClr val="06287E"/>
                    </a:solidFill>
                    <a:latin typeface="Courier"/>
                  </a:rPr>
                  <a:t>sMDSGapFillUStarScens</a:t>
                </a:r>
                <a:r>
                  <a:rPr>
                    <a:latin typeface="Courier"/>
                  </a:rPr>
                  <a:t>(</a:t>
                </a:r>
                <a:r>
                  <a:rPr>
                    <a:solidFill>
                      <a:srgbClr val="4070A0"/>
                    </a:solidFill>
                    <a:latin typeface="Courier"/>
                  </a:rPr>
                  <a:t>"NEE"</a:t>
                </a:r>
                <a:r>
                  <a:rPr>
                    <a:latin typeface="Courier"/>
                  </a:rPr>
                  <a:t>, </a:t>
                </a:r>
                <a:r>
                  <a:rPr>
                    <a:solidFill>
                      <a:srgbClr val="7D9029"/>
                    </a:solidFill>
                    <a:latin typeface="Courier"/>
                  </a:rPr>
                  <a:t>FillAll =</a:t>
                </a:r>
                <a:r>
                  <a:rPr>
                    <a:latin typeface="Courier"/>
                  </a:rPr>
                  <a:t> </a:t>
                </a:r>
                <a:r>
                  <a:rPr>
                    <a:solidFill>
                      <a:srgbClr val="880000"/>
                    </a:solidFill>
                    <a:latin typeface="Courier"/>
                  </a:rPr>
                  <a:t>TRUE</a:t>
                </a:r>
                <a:r>
                  <a:rPr>
                    <a:latin typeface="Courie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indent="0" marL="0">
              <a:spcBef>
                <a:spcPts val="3000"/>
              </a:spcBef>
              <a:buNone/>
            </a:pPr>
            <a:r>
              <a:rPr b="1"/>
              <a:t>Knowledge</a:t>
            </a:r>
          </a:p>
          <a:p>
            <a:pPr lvl="0" indent="0" marL="0">
              <a:buNone/>
            </a:pPr>
            <a:r>
              <a:rPr/>
              <a:t>It would be easier for you to follow the talk if you have brief backgrounds on:</a:t>
            </a:r>
          </a:p>
          <a:p>
            <a:pPr lvl="0" indent="-342900" marL="342900">
              <a:buAutoNum type="arabicPeriod"/>
            </a:pPr>
            <a:r>
              <a:rPr/>
              <a:t>R language</a:t>
            </a:r>
          </a:p>
          <a:p>
            <a:pPr lvl="0" indent="-342900" marL="342900">
              <a:buAutoNum type="arabicPeriod"/>
            </a:pPr>
            <a:r>
              <a:rPr/>
              <a:t>Eddy covariance</a:t>
            </a:r>
          </a:p>
          <a:p>
            <a:pPr lvl="0" indent="-342900" marL="342900">
              <a:buAutoNum type="arabicPeriod"/>
            </a:pPr>
            <a:r>
              <a:rPr/>
              <a:t>Net Ecosystem Exchange</a:t>
            </a:r>
          </a:p>
          <a:p>
            <a:pPr lvl="0" indent="0" marL="0">
              <a:spcBef>
                <a:spcPts val="3000"/>
              </a:spcBef>
              <a:buNone/>
            </a:pPr>
            <a:r>
              <a:rPr b="1"/>
              <a:t>Software</a:t>
            </a:r>
          </a:p>
          <a:p>
            <a:pPr lvl="0" indent="0" marL="0">
              <a:buNone/>
            </a:pPr>
            <a:r>
              <a:rPr/>
              <a:t>You would need the software below to perform the steps discussed in the talk.</a:t>
            </a:r>
          </a:p>
          <a:p>
            <a:pPr lvl="0" indent="-342900" marL="342900">
              <a:buAutoNum type="arabicPeriod"/>
            </a:pPr>
            <a:r>
              <a:rPr/>
              <a:t>R</a:t>
            </a:r>
          </a:p>
          <a:p>
            <a:pPr lvl="0" indent="-342900" marL="342900">
              <a:buAutoNum type="arabicPeriod"/>
            </a:pPr>
            <a:r>
              <a:rPr/>
              <a:t>RStudio</a:t>
            </a:r>
          </a:p>
          <a:p>
            <a:pPr lvl="0" indent="-342900" marL="342900">
              <a:buAutoNum type="arabicPeriod"/>
            </a:pPr>
            <a:r>
              <a:rPr/>
              <a:t>Packages: REddyProc</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New Columns</a:t>
            </a:r>
          </a:p>
        </p:txBody>
      </p:sp>
      <p:sp>
        <p:nvSpPr>
          <p:cNvPr id="3" name="Content Placeholder 2"/>
          <p:cNvSpPr>
            <a:spLocks noGrp="1"/>
          </p:cNvSpPr>
          <p:nvPr>
            <p:ph idx="1"/>
          </p:nvPr>
        </p:nvSpPr>
        <p:spPr/>
        <p:txBody>
          <a:bodyPr/>
          <a:lstStyle/>
          <a:p>
            <a:pPr lvl="0" indent="0" marL="0">
              <a:buNone/>
            </a:pPr>
            <a:r>
              <a:rPr/>
              <a:t>Check the columns created. Examples are:</a:t>
            </a:r>
          </a:p>
          <a:p>
            <a:pPr lvl="0"/>
            <a:r>
              <a:rPr>
                <a:latin typeface="Courier"/>
              </a:rPr>
              <a:t>NEE_05_f</a:t>
            </a:r>
          </a:p>
          <a:p>
            <a:pPr lvl="0"/>
            <a:r>
              <a:rPr>
                <a:latin typeface="Courier"/>
              </a:rPr>
              <a:t>NEE_95_fall</a:t>
            </a:r>
          </a:p>
          <a:p>
            <a:pPr lvl="0"/>
            <a:r>
              <a:rPr>
                <a:latin typeface="Courier"/>
              </a:rPr>
              <a:t>NEE_50_fqc</a:t>
            </a:r>
          </a:p>
          <a:p>
            <a:pPr lvl="0" indent="0" marL="0">
              <a:buNone/>
            </a:pPr>
            <a:r>
              <a:rPr/>
              <a:t>Definitions:</a:t>
            </a:r>
          </a:p>
          <a:p>
            <a:pPr lvl="0"/>
            <a:r>
              <a:rPr/>
              <a:t>NEE__f: gaps replaced by modeled values (gap-filled).</a:t>
            </a:r>
          </a:p>
          <a:p>
            <a:pPr lvl="0"/>
            <a:r>
              <a:rPr/>
              <a:t>NEE__fall: all NEE replaced by modeled values.</a:t>
            </a:r>
          </a:p>
          <a:p>
            <a:pPr lvl="0"/>
            <a:r>
              <a:rPr/>
              <a:t>NEE__fqc: quality flag: 0 observations, 1 good quality of gap-filling.</a:t>
            </a:r>
          </a:p>
          <a:p>
            <a:pPr lvl="0"/>
            <a:r>
              <a:rPr/>
              <a:t>The non-bootstrapped data has the </a:t>
            </a:r>
            <a:r>
              <a:rPr>
                <a:latin typeface="Courier"/>
              </a:rPr>
              <a:t>uStar</a:t>
            </a:r>
            <a:r>
              <a:rPr/>
              <a:t> suffix.</a:t>
            </a:r>
          </a:p>
          <a:p>
            <a:pPr lvl="0"/>
            <a:r>
              <a:rPr/>
              <a:t>The bootstrapped data has the scenario suffix, e.g., </a:t>
            </a:r>
            <a:r>
              <a:rPr>
                <a:latin typeface="Courier"/>
              </a:rPr>
              <a:t>U50</a:t>
            </a:r>
            <a:r>
              <a:rPr/>
              <a:t>, </a:t>
            </a:r>
            <a:r>
              <a:rPr>
                <a:latin typeface="Courier"/>
              </a:rPr>
              <a:t>U95</a:t>
            </a:r>
            <a:r>
              <a:rPr/>
              <a:t>, etc.</a:t>
            </a:r>
          </a:p>
          <a:p>
            <a:pPr lvl="0" indent="0">
              <a:buNone/>
            </a:pPr>
            <a:r>
              <a:rPr>
                <a:solidFill>
                  <a:srgbClr val="06287E"/>
                </a:solidFill>
                <a:latin typeface="Courier"/>
              </a:rPr>
              <a:t>colnames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View Some Columns</a:t>
            </a:r>
          </a:p>
        </p:txBody>
      </p:sp>
      <p:sp>
        <p:nvSpPr>
          <p:cNvPr id="4" name="Text Placeholder 3"/>
          <p:cNvSpPr>
            <a:spLocks noGrp="1"/>
          </p:cNvSpPr>
          <p:nvPr>
            <p:ph idx="2" sz="half" type="body"/>
          </p:nvPr>
        </p:nvSpPr>
        <p:spPr/>
        <p:txBody>
          <a:bodyPr/>
          <a:lstStyle/>
          <a:p>
            <a:pPr lvl="0" indent="0" marL="0">
              <a:buNone/>
            </a:pPr>
            <a:r>
              <a:rPr/>
              <a:t>Plotting a column of the REddyProc object.</a:t>
            </a: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Ustar_uStar_Thres,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'u*-threshold'</a:t>
            </a:r>
            <a:r>
              <a:rPr>
                <a:latin typeface="Courier"/>
              </a:rPr>
              <a:t>)</a:t>
            </a:r>
          </a:p>
        </p:txBody>
      </p:sp>
      <p:pic>
        <p:nvPicPr>
          <p:cNvPr descr="REddyProc_presentation_files/figure-pptx/Gebesee%20Summary%20After%20Gap-Filling-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(DEGebExampleV1</a:t>
            </a:r>
            <a:r>
              <a:rPr>
                <a:solidFill>
                  <a:srgbClr val="4070A0"/>
                </a:solidFill>
                <a:latin typeface="Courier"/>
              </a:rPr>
              <a:t>$</a:t>
            </a:r>
            <a:r>
              <a:rPr>
                <a:latin typeface="Courier"/>
              </a:rPr>
              <a:t>DateTime,DEGebExampleV1</a:t>
            </a:r>
            <a:r>
              <a:rPr>
                <a:solidFill>
                  <a:srgbClr val="4070A0"/>
                </a:solidFill>
                <a:latin typeface="Courier"/>
              </a:rPr>
              <a:t>$</a:t>
            </a:r>
            <a:r>
              <a:rPr>
                <a:latin typeface="Courier"/>
              </a:rPr>
              <a:t>NEE,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r>
              <a:rPr>
                <a:solidFill>
                  <a:srgbClr val="7D9029"/>
                </a:solidFill>
                <a:latin typeface="Courier"/>
              </a:rPr>
              <a:t>main =</a:t>
            </a:r>
            <a:r>
              <a:rPr>
                <a:latin typeface="Courier"/>
              </a:rPr>
              <a:t> </a:t>
            </a:r>
            <a:r>
              <a:rPr>
                <a:solidFill>
                  <a:srgbClr val="4070A0"/>
                </a:solidFill>
                <a:latin typeface="Courier"/>
              </a:rPr>
              <a:t>"Before u*-Filtering"</a:t>
            </a:r>
            <a:r>
              <a:rPr>
                <a:latin typeface="Courier"/>
              </a:rPr>
              <a:t>)</a:t>
            </a:r>
          </a:p>
        </p:txBody>
      </p:sp>
      <p:pic>
        <p:nvPicPr>
          <p:cNvPr descr="REddyProc_presentation_files/figure-pptx/Gebesee%20Summary%20After%20Gap-Filling-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NEE_uStar_orig,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'NEE_uStar_orig'</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r>
              <a:rPr>
                <a:solidFill>
                  <a:srgbClr val="7D9029"/>
                </a:solidFill>
                <a:latin typeface="Courier"/>
              </a:rPr>
              <a:t>main =</a:t>
            </a:r>
            <a:r>
              <a:rPr>
                <a:latin typeface="Courier"/>
              </a:rPr>
              <a:t> </a:t>
            </a:r>
            <a:r>
              <a:rPr>
                <a:solidFill>
                  <a:srgbClr val="4070A0"/>
                </a:solidFill>
                <a:latin typeface="Courier"/>
              </a:rPr>
              <a:t>"NEE After u*-Filtering"</a:t>
            </a:r>
            <a:r>
              <a:rPr>
                <a:latin typeface="Courier"/>
              </a:rPr>
              <a:t>)</a:t>
            </a:r>
          </a:p>
        </p:txBody>
      </p:sp>
      <p:pic>
        <p:nvPicPr>
          <p:cNvPr descr="REddyProc_presentation_files/figure-pptx/Gebesee%20Summary%20After%20Gap-Filling-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'NEE_U50_f'</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r>
              <a:rPr>
                <a:solidFill>
                  <a:srgbClr val="7D9029"/>
                </a:solidFill>
                <a:latin typeface="Courier"/>
              </a:rPr>
              <a:t>main =</a:t>
            </a:r>
            <a:r>
              <a:rPr>
                <a:latin typeface="Courier"/>
              </a:rPr>
              <a:t> </a:t>
            </a:r>
            <a:r>
              <a:rPr>
                <a:solidFill>
                  <a:srgbClr val="4070A0"/>
                </a:solidFill>
                <a:latin typeface="Courier"/>
              </a:rPr>
              <a:t>"NEE After Gap-Filling"</a:t>
            </a:r>
            <a:r>
              <a:rPr>
                <a:latin typeface="Courier"/>
              </a:rPr>
              <a:t>)</a:t>
            </a:r>
          </a:p>
        </p:txBody>
      </p:sp>
      <p:pic>
        <p:nvPicPr>
          <p:cNvPr descr="REddyProc_presentation_files/figure-pptx/Gebesee%20Summary%20After%20Gap-Filling-4.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NEE_U50_fall,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'NEE_U50_fall'</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r>
              <a:rPr>
                <a:solidFill>
                  <a:srgbClr val="7D9029"/>
                </a:solidFill>
                <a:latin typeface="Courier"/>
              </a:rPr>
              <a:t>main =</a:t>
            </a:r>
            <a:r>
              <a:rPr>
                <a:latin typeface="Courier"/>
              </a:rPr>
              <a:t> </a:t>
            </a:r>
            <a:r>
              <a:rPr>
                <a:solidFill>
                  <a:srgbClr val="4070A0"/>
                </a:solidFill>
                <a:latin typeface="Courier"/>
              </a:rPr>
              <a:t>"NEE After Gap-Filling All"</a:t>
            </a:r>
            <a:r>
              <a:rPr>
                <a:latin typeface="Courier"/>
              </a:rPr>
              <a:t>)</a:t>
            </a:r>
          </a:p>
        </p:txBody>
      </p:sp>
      <p:pic>
        <p:nvPicPr>
          <p:cNvPr descr="REddyProc_presentation_files/figure-pptx/Gebesee%20Summary%20After%20Gap-Filling-5.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4-1-3: Gebesee Fingerprint Plot</a:t>
            </a:r>
          </a:p>
        </p:txBody>
      </p:sp>
      <p:sp>
        <p:nvSpPr>
          <p:cNvPr id="4" name="Text Placeholder 3"/>
          <p:cNvSpPr>
            <a:spLocks noGrp="1"/>
          </p:cNvSpPr>
          <p:nvPr>
            <p:ph idx="2" sz="half" type="body"/>
          </p:nvPr>
        </p:nvSpPr>
        <p:spPr/>
        <p:txBody>
          <a:bodyPr/>
          <a:lstStyle/>
          <a:p>
            <a:pPr lvl="0" indent="0" marL="0">
              <a:buNone/>
            </a:pPr>
            <a:r>
              <a:rPr/>
              <a:t>We can also generate a fingerprint plot using the function </a:t>
            </a:r>
            <a:r>
              <a:rPr>
                <a:latin typeface="Courier"/>
              </a:rPr>
              <a:t>sPlotFingerprintY</a:t>
            </a:r>
            <a:r>
              <a:rPr/>
              <a:t>. This is for the </a:t>
            </a:r>
            <a:r>
              <a:rPr>
                <a:latin typeface="Courier"/>
              </a:rPr>
              <a:t>NEE_U50_f</a:t>
            </a:r>
            <a:r>
              <a:rPr/>
              <a:t> parameter and the year 2004.</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'NEE_uStar_orig'</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'NEE_U50_fall'</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We can also produce PDF files with legend for all years in sub-directory “figs.”</a:t>
            </a:r>
          </a:p>
          <a:p>
            <a:pPr lvl="0" indent="0">
              <a:buNone/>
            </a:pPr>
            <a:r>
              <a:rPr>
                <a:latin typeface="Courier"/>
              </a:rPr>
              <a:t>EProcDEGeb</a:t>
            </a:r>
            <a:r>
              <a:rPr>
                <a:solidFill>
                  <a:srgbClr val="4070A0"/>
                </a:solidFill>
                <a:latin typeface="Courier"/>
              </a:rPr>
              <a:t>$</a:t>
            </a:r>
            <a:r>
              <a:rPr>
                <a:solidFill>
                  <a:srgbClr val="06287E"/>
                </a:solidFill>
                <a:latin typeface="Courier"/>
              </a:rPr>
              <a:t>sPlotFingerprint</a:t>
            </a:r>
            <a:r>
              <a:rPr>
                <a:latin typeface="Courier"/>
              </a:rPr>
              <a:t>(</a:t>
            </a:r>
            <a:r>
              <a:rPr>
                <a:solidFill>
                  <a:srgbClr val="4070A0"/>
                </a:solidFill>
                <a:latin typeface="Courier"/>
              </a:rPr>
              <a:t>'NEE_U50_f'</a:t>
            </a:r>
            <a:r>
              <a:rPr>
                <a:latin typeface="Courier"/>
              </a:rPr>
              <a:t>, </a:t>
            </a:r>
            <a:r>
              <a:rPr>
                <a:solidFill>
                  <a:srgbClr val="7D9029"/>
                </a:solidFill>
                <a:latin typeface="Courier"/>
              </a:rPr>
              <a:t>Dir =</a:t>
            </a:r>
            <a:r>
              <a:rPr>
                <a:latin typeface="Courier"/>
              </a:rPr>
              <a:t> </a:t>
            </a:r>
            <a:r>
              <a:rPr>
                <a:solidFill>
                  <a:srgbClr val="4070A0"/>
                </a:solidFill>
                <a:latin typeface="Courier"/>
              </a:rPr>
              <a:t>"figs"</a:t>
            </a:r>
            <a:r>
              <a:rPr>
                <a:latin typeface="Courier"/>
              </a:rPr>
              <a:t>)</a:t>
            </a:r>
          </a:p>
          <a:p>
            <a:pPr lvl="0" indent="0">
              <a:buNone/>
            </a:pPr>
            <a:r>
              <a:rPr>
                <a:latin typeface="Courier"/>
              </a:rPr>
              <a:t>## Saved plot to: figs/DE-Geb_04-06_FP_NEE_U50_f.pdf</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REddyProc Package: When Do We Use It?</a:t>
            </a:r>
          </a:p>
        </p:txBody>
      </p:sp>
      <p:sp>
        <p:nvSpPr>
          <p:cNvPr id="3" name="Content Placeholder 2"/>
          <p:cNvSpPr>
            <a:spLocks noGrp="1"/>
          </p:cNvSpPr>
          <p:nvPr>
            <p:ph idx="1"/>
          </p:nvPr>
        </p:nvSpPr>
        <p:spPr/>
        <p:txBody>
          <a:bodyPr/>
          <a:lstStyle/>
          <a:p>
            <a:pPr lvl="0" indent="0" marL="0">
              <a:buNone/>
            </a:pPr>
            <a:r>
              <a:rPr/>
              <a:t>The REddyProc package become useful after the pre-processing of the raw, high-frequency (10 Hz, 20 Hz, etc.) eddy covariance data. Using software, such as EddyPro, the data was checked using quality-control protocols, e.g., 0-1-2, 0-9 quality flag systems, etc., to discard low-quality fluxes.</a:t>
            </a:r>
          </a:p>
          <a:p>
            <a:pPr lvl="0" indent="0" marL="0">
              <a:buNone/>
            </a:pPr>
            <a:r>
              <a:rPr/>
              <a:t>We use this package to:</a:t>
            </a:r>
          </a:p>
          <a:p>
            <a:pPr lvl="0" indent="-342900" marL="342900">
              <a:buAutoNum type="arabicPeriod"/>
            </a:pPr>
            <a:r>
              <a:rPr/>
              <a:t>Post-process the Net Ecosystem Exchange (NEE) data.</a:t>
            </a:r>
          </a:p>
          <a:p>
            <a:pPr lvl="0" indent="-342900" marL="342900">
              <a:buAutoNum type="arabicPeriod"/>
            </a:pPr>
            <a:r>
              <a:rPr/>
              <a:t>Estimate NEE, e.g., the annual sum.</a:t>
            </a:r>
          </a:p>
          <a:p>
            <a:pPr lvl="0" indent="-342900" marL="342900">
              <a:buAutoNum type="arabicPeriod"/>
            </a:pPr>
            <a:r>
              <a:rPr/>
              <a:t>Determine the contributions of processes within NEE, e.g., production and respiration.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5-1: Gebesee Preparing the Data for Partitioning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This step requires the data to have the location (lat, lon) and time zone info because REddyProc uses time to estimate day and night hours. We already did this in the </a:t>
                </a:r>
                <a:r>
                  <a:rPr i="1"/>
                  <a:t>Step 2</a:t>
                </a:r>
                <a:r>
                  <a:rPr/>
                  <a:t>.</a:t>
                </a:r>
              </a:p>
              <a:p>
                <a:pPr lvl="0" indent="0" marL="0">
                  <a:buNone/>
                </a:pPr>
                <a:r>
                  <a:rPr/>
                  <a:t>There are some weather values that are missing and can be gap-filled here. However, we do not need to replace the original values with gap-filled values because we are not going to calculate random error, </a:t>
                </a:r>
                <a:r>
                  <a:rPr>
                    <a:latin typeface="Courier"/>
                  </a:rPr>
                  <a:t>FillAll = FALSE</a:t>
                </a:r>
                <a:r>
                  <a:rPr/>
                  <a:t>.</a:t>
                </a:r>
              </a:p>
              <a:p>
                <a:pPr lvl="0" indent="0">
                  <a:buNone/>
                </a:pP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'Rg'</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'Tair'</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'VPD'</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p>
              <a:p>
                <a:pPr lvl="0" indent="0" marL="0">
                  <a:spcBef>
                    <a:spcPts val="3000"/>
                  </a:spcBef>
                  <a:buNone/>
                </a:pPr>
                <a:r>
                  <a:rPr b="1"/>
                  <a:t>Step 5-1-1: Gebesee Reichstein Partitioning</a:t>
                </a:r>
              </a:p>
              <a:p>
                <a:pPr lvl="0" indent="0" marL="0">
                  <a:buNone/>
                </a:pPr>
                <a:r>
                  <a:rPr/>
                  <a:t>In this part, we will partition the data into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’sMRFluxPartitionUStarScens` function.</a:t>
                </a:r>
              </a:p>
              <a:p>
                <a:pPr lvl="0" indent="0" marL="0">
                  <a:buNone/>
                </a:pPr>
                <a:r>
                  <a:rPr/>
                  <a:t>Results are added to the object.</a:t>
                </a:r>
              </a:p>
              <a:p>
                <a:pPr lvl="0" indent="0" marL="0">
                  <a:buNone/>
                </a:pPr>
                <a:r>
                  <a:rPr/>
                  <a:t>More details on the equations used can be found in the paper Reichstein et al. (2005).</a:t>
                </a:r>
              </a:p>
              <a:p>
                <a:pPr lvl="0" indent="0">
                  <a:buNone/>
                </a:pPr>
                <a:r>
                  <a:rPr>
                    <a:latin typeface="Courier"/>
                  </a:rPr>
                  <a:t>EProcDEGeb</a:t>
                </a:r>
                <a:r>
                  <a:rPr>
                    <a:solidFill>
                      <a:srgbClr val="4070A0"/>
                    </a:solidFill>
                    <a:latin typeface="Courier"/>
                  </a:rPr>
                  <a:t>$</a:t>
                </a:r>
                <a:r>
                  <a:rPr>
                    <a:solidFill>
                      <a:srgbClr val="06287E"/>
                    </a:solidFill>
                    <a:latin typeface="Courier"/>
                  </a:rPr>
                  <a:t>sMRFluxPartitionUStarScens</a:t>
                </a:r>
                <a:r>
                  <a:rPr>
                    <a:latin typeface="Courier"/>
                  </a:rPr>
                  <a:t>()</a:t>
                </a:r>
              </a:p>
              <a:p>
                <a:pPr lvl="0" indent="0" marL="0">
                  <a:spcBef>
                    <a:spcPts val="3000"/>
                  </a:spcBef>
                  <a:buNone/>
                </a:pPr>
                <a:r>
                  <a:rPr b="1"/>
                  <a:t>Step 5-1-2: Plotting the GPP</a:t>
                </a:r>
              </a:p>
              <a:p>
                <a:pPr lvl="0" indent="0" marL="0">
                  <a:buNone/>
                </a:pPr>
                <a:r>
                  <a:rPr/>
                  <a:t>View the result columns. Columns [46] to [104] are added.</a:t>
                </a:r>
              </a:p>
              <a:p>
                <a:pPr lvl="0" indent="0">
                  <a:buNone/>
                </a:pPr>
                <a:r>
                  <a:rPr>
                    <a:solidFill>
                      <a:srgbClr val="06287E"/>
                    </a:solidFill>
                    <a:latin typeface="Courier"/>
                  </a:rPr>
                  <a:t>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     
##  [46] "Rg_orig"           "Rg_f"              "Rg_fqc"           
##  [49] "Rg_fall"           "Rg_fall_qc"        "Rg_fnum"          
##  [52] "Rg_fsd"            "Rg_fmeth"          "Rg_fwin"          
##  [55] "Tair_orig"         "Tair_f"            "Tair_fqc"         
##  [58] "Tair_fall"         "Tair_fall_qc"      "Tair_fnum"        
##  [61] "Tair_fsd"          "Tair_fmeth"        "Tair_fwin"        
##  [64] "VPD_orig"          "VPD_f"             "VPD_fqc"          
##  [67] "VPD_fall"          "VPD_fall_qc"       "VPD_fnum"         
##  [70] "VPD_fsd"           "VPD_fmeth"         "VPD_fwin"         
##  [73] "PotRad_U05"        "FP_NEEnight_U05"   "FP_Temp_U05"      
##  [76] "E_0_U05"           "R_ref_U05"         "Reco_U05"         
##  [79] "GPP_U05_f"         "GPP_U05_fqc"       "PotRad_U50"       
##  [82] "FP_NEEnight_U50"   "FP_Temp_U50"       "E_0_U50"          
##  [85] "R_ref_U50"         "Reco_U50"          "GPP_U50_f"        
##  [88] "GPP_U50_fqc"       "PotRad_U95"        "FP_NEEnight_U95"  
##  [91] "FP_Temp_U95"       "E_0_U95"           "R_ref_U95"        
##  [94] "Reco_U95"          "GPP_U95_f"         "GPP_U95_fqc"      
##  [97] "PotRad_uStar"      "FP_NEEnight_uStar" "FP_Temp_uStar"    
## [100] "E_0_uStar"         "R_ref_uStar"       "Reco_uStar"       
## [103] "GPP_uStar_f"       "GPP_uStar_fqc"</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 the GPP and Reco</a:t>
            </a:r>
          </a:p>
        </p:txBody>
      </p:sp>
      <p:sp>
        <p:nvSpPr>
          <p:cNvPr id="4" name="Text Placeholder 3"/>
          <p:cNvSpPr>
            <a:spLocks noGrp="1"/>
          </p:cNvSpPr>
          <p:nvPr>
            <p:ph idx="2" sz="half" type="body"/>
          </p:nvPr>
        </p:nvSpPr>
        <p:spPr/>
        <p:txBody>
          <a:bodyPr/>
          <a:lstStyle/>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GPP_U50_f, 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Reco_U50,nRec),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lty =</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p:pic>
        <p:nvPicPr>
          <p:cNvPr descr="REddyProc_presentation_files/figure-pptx/Gebesee%20Reichstein%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Step 5-1-3: Gebesee Lasslop Partitioning</a:t>
                </a:r>
              </a:p>
              <a:p>
                <a:pPr lvl="0" indent="0" marL="0">
                  <a:buNone/>
                </a:pPr>
                <a:r>
                  <a:rPr/>
                  <a:t>Partitioning the data into the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’sGLFluxPartitionUStarScens` function.</a:t>
                </a:r>
              </a:p>
              <a:p>
                <a:pPr lvl="0" indent="0" marL="0">
                  <a:buNone/>
                </a:pPr>
                <a:r>
                  <a:rPr/>
                  <a:t>Results are added to the object.</a:t>
                </a:r>
              </a:p>
              <a:p>
                <a:pPr lvl="0" indent="0" marL="0">
                  <a:buNone/>
                </a:pPr>
                <a:r>
                  <a:rPr/>
                  <a:t>More details on the equations used can be found in the Lasslop et al. (2010).</a:t>
                </a:r>
              </a:p>
              <a:p>
                <a:pPr lvl="0" indent="0">
                  <a:buNone/>
                </a:pPr>
                <a:r>
                  <a:rPr>
                    <a:latin typeface="Courier"/>
                  </a:rPr>
                  <a:t>EProcDEGeb</a:t>
                </a:r>
                <a:r>
                  <a:rPr>
                    <a:solidFill>
                      <a:srgbClr val="4070A0"/>
                    </a:solidFill>
                    <a:latin typeface="Courier"/>
                  </a:rPr>
                  <a:t>$</a:t>
                </a:r>
                <a:r>
                  <a:rPr>
                    <a:solidFill>
                      <a:srgbClr val="06287E"/>
                    </a:solidFill>
                    <a:latin typeface="Courier"/>
                  </a:rPr>
                  <a:t>sGLFluxPartitionUStarScens</a:t>
                </a:r>
                <a:r>
                  <a:rPr>
                    <a:latin typeface="Courier"/>
                  </a:rPr>
                  <a:t>()</a:t>
                </a:r>
              </a:p>
              <a:p>
                <a:pPr lvl="0" indent="0" marL="0">
                  <a:buNone/>
                </a:pPr>
                <a:r>
                  <a:rPr/>
                  <a:t>View the result columns. Columns [105] to [140] are added.</a:t>
                </a:r>
              </a:p>
              <a:p>
                <a:pPr lvl="0" indent="0">
                  <a:buNone/>
                </a:pPr>
                <a:r>
                  <a:rPr>
                    <a:solidFill>
                      <a:srgbClr val="06287E"/>
                    </a:solidFill>
                    <a:latin typeface="Courier"/>
                  </a:rPr>
                  <a:t>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     
##  [46] "Rg_orig"           "Rg_f"              "Rg_fqc"           
##  [49] "Rg_fall"           "Rg_fall_qc"        "Rg_fnum"          
##  [52] "Rg_fsd"            "Rg_fmeth"          "Rg_fwin"          
##  [55] "Tair_orig"         "Tair_f"            "Tair_fqc"         
##  [58] "Tair_fall"         "Tair_fall_qc"      "Tair_fnum"        
##  [61] "Tair_fsd"          "Tair_fmeth"        "Tair_fwin"        
##  [64] "VPD_orig"          "VPD_f"             "VPD_fqc"          
##  [67] "VPD_fall"          "VPD_fall_qc"       "VPD_fnum"         
##  [70] "VPD_fsd"           "VPD_fmeth"         "VPD_fwin"         
##  [73] "PotRad_U05"        "FP_NEEnight_U05"   "FP_Temp_U05"      
##  [76] "E_0_U05"           "R_ref_U05"         "Reco_U05"         
##  [79] "GPP_U05_f"         "GPP_U05_fqc"       "PotRad_U50"       
##  [82] "FP_NEEnight_U50"   "FP_Temp_U50"       "E_0_U50"          
##  [85] "R_ref_U50"         "Reco_U50"          "GPP_U50_f"        
##  [88] "GPP_U50_fqc"       "PotRad_U95"        "FP_NEEnight_U95"  
##  [91] "FP_Temp_U95"       "E_0_U95"           "R_ref_U95"        
##  [94] "Reco_U95"          "GPP_U95_f"         "GPP_U95_fqc"      
##  [97] "PotRad_uStar"      "FP_NEEnight_uStar" "FP_Temp_uStar"    
## [100] "E_0_uStar"         "R_ref_uStar"       "Reco_uStar"       
## [103] "GPP_uStar_f"       "GPP_uStar_fqc"     "PotRad_NEW"       
## [106] "Reco_DT_U05"       "GPP_DT_U05"        "Reco_DT_U05_SD"   
## [109] "GPP_DT_U05_SD"     "Reco_DT_U50"       "GPP_DT_U50"       
## [112] "Reco_DT_U50_SD"    "GPP_DT_U50_SD"     "Reco_DT_U95"      
## [115] "GPP_DT_U95"        "Reco_DT_U95_SD"    "GPP_DT_U95_SD"    
## [118] "FP_VARnight"       "FP_VARday"         "NEW_FP_Temp"      
## [121] "NEW_FP_VPD"        "FP_RRef_Night"     "FP_qc"            
## [124] "FP_dRecPar"        "FP_errorcode"      "FP_GPP2000"       
## [127] "FP_k"              "FP_beta"           "FP_alpha"         
## [130] "FP_RRef"           "FP_E0"             "FP_k_sd"          
## [133] "FP_beta_sd"        "FP_alpha_sd"       "FP_RRef_sd"       
## [136] "FP_E0_sd"          "Reco_DT_uStar"     "GPP_DT_uStar"     
## [139] "Reco_DT_uStar_SD"  "GPP_DT_uStar_SD"</a:t>
                </a:r>
              </a:p>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&lt;-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GPP_U50_f,nRec),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Reco_U50,nRec),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lty =</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mc:Choice>
      </mc:AlternateContent>
      <p:pic>
        <p:nvPicPr>
          <p:cNvPr descr="REddyProc_presentation_files/figure-pptx/Gebesee%20Lasslop%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Step 5-1-4: Fingerprint Plots of GPP_DT and Reco_DT</a:t>
                </a:r>
              </a:p>
              <a:p>
                <a:pPr lvl="0" indent="0" marL="0">
                  <a:buNone/>
                </a:pPr>
                <a:r>
                  <a:rPr/>
                  <a:t>The fingerprint plots can be plotted for the GPP and </a:t>
                </a:r>
                <a14:m>
                  <m:oMath xmlns:m="http://schemas.openxmlformats.org/officeDocument/2006/math">
                    <m:sSub>
                      <m:e>
                        <m:r>
                          <m:t>R</m:t>
                        </m:r>
                      </m:e>
                      <m:sub>
                        <m:r>
                          <m:t>e</m:t>
                        </m:r>
                        <m:r>
                          <m:t>c</m:t>
                        </m:r>
                        <m:r>
                          <m:t>o</m:t>
                        </m:r>
                      </m:sub>
                    </m:sSub>
                  </m:oMath>
                </a14:m>
                <a:r>
                  <a:rPr/>
                  <a:t>.</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'GPP_DT_U50'</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mc:Choice>
      </mc:AlternateContent>
      <p:pic>
        <p:nvPicPr>
          <p:cNvPr descr="REddyProc_presentation_files/figure-pptx/Gebesee%20Fingerplots%20of%20GPP_DT%20and%20Reco_D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'Reco_DT_U50'</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s%20of%20GPP_DT%20and%20Reco_DT-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Step 5-1-5: Export the Gebesee Results</a:t>
            </a:r>
          </a:p>
          <a:p>
            <a:pPr lvl="0" indent="0" marL="0">
              <a:buNone/>
            </a:pPr>
            <a:r>
              <a:rPr/>
              <a:t>This part will produce a text file for analysis outside of R. It will be placed in the folder </a:t>
            </a:r>
            <a:r>
              <a:rPr>
                <a:latin typeface="Courier"/>
              </a:rPr>
              <a:t>results</a:t>
            </a:r>
            <a:r>
              <a:rPr/>
              <a:t>.</a:t>
            </a:r>
          </a:p>
          <a:p>
            <a:pPr lvl="0" indent="0">
              <a:buNone/>
            </a:pPr>
            <a:r>
              <a:rPr>
                <a:latin typeface="Courier"/>
              </a:rPr>
              <a:t>GebData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sExportData</a:t>
            </a:r>
            <a:r>
              <a:rPr>
                <a:latin typeface="Courier"/>
              </a:rPr>
              <a:t>() </a:t>
            </a:r>
            <a:r>
              <a:rPr i="1">
                <a:solidFill>
                  <a:srgbClr val="60A0B0"/>
                </a:solidFill>
                <a:latin typeface="Courier"/>
              </a:rPr>
              <a:t># Write the original data to GebData.</a:t>
            </a:r>
            <a:br/>
            <a:r>
              <a:rPr>
                <a:latin typeface="Courier"/>
              </a:rPr>
              <a:t>GebResults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sExportResults</a:t>
            </a:r>
            <a:r>
              <a:rPr>
                <a:latin typeface="Courier"/>
              </a:rPr>
              <a:t>() </a:t>
            </a:r>
            <a:r>
              <a:rPr i="1">
                <a:solidFill>
                  <a:srgbClr val="60A0B0"/>
                </a:solidFill>
                <a:latin typeface="Courier"/>
              </a:rPr>
              <a:t># Write the results of REddyProc to GebResults.</a:t>
            </a:r>
            <a:br/>
            <a:r>
              <a:rPr>
                <a:latin typeface="Courier"/>
              </a:rPr>
              <a:t>GebCombResults </a:t>
            </a:r>
            <a:r>
              <a:rPr>
                <a:solidFill>
                  <a:srgbClr val="007020"/>
                </a:solidFill>
                <a:latin typeface="Courier"/>
              </a:rPr>
              <a:t>&lt;-</a:t>
            </a:r>
            <a:r>
              <a:rPr>
                <a:latin typeface="Courier"/>
              </a:rPr>
              <a:t> </a:t>
            </a:r>
            <a:r>
              <a:rPr>
                <a:solidFill>
                  <a:srgbClr val="06287E"/>
                </a:solidFill>
                <a:latin typeface="Courier"/>
              </a:rPr>
              <a:t>cbind</a:t>
            </a:r>
            <a:r>
              <a:rPr>
                <a:latin typeface="Courier"/>
              </a:rPr>
              <a:t>(GebData, GebResults)</a:t>
            </a:r>
            <a:br/>
            <a:r>
              <a:rPr>
                <a:solidFill>
                  <a:srgbClr val="06287E"/>
                </a:solidFill>
                <a:latin typeface="Courier"/>
              </a:rPr>
              <a:t>fWriteDataframeToFile</a:t>
            </a:r>
            <a:r>
              <a:rPr>
                <a:latin typeface="Courier"/>
              </a:rPr>
              <a:t>(GebCombResults, </a:t>
            </a:r>
            <a:r>
              <a:rPr>
                <a:solidFill>
                  <a:srgbClr val="4070A0"/>
                </a:solidFill>
                <a:latin typeface="Courier"/>
              </a:rPr>
              <a:t>"DE-Geb_Part.txt"</a:t>
            </a:r>
            <a:r>
              <a:rPr>
                <a:latin typeface="Courier"/>
              </a:rPr>
              <a:t>, </a:t>
            </a:r>
            <a:r>
              <a:rPr>
                <a:solidFill>
                  <a:srgbClr val="7D9029"/>
                </a:solidFill>
                <a:latin typeface="Courier"/>
              </a:rPr>
              <a:t>Dir =</a:t>
            </a:r>
            <a:r>
              <a:rPr>
                <a:latin typeface="Courier"/>
              </a:rPr>
              <a:t> </a:t>
            </a:r>
            <a:r>
              <a:rPr>
                <a:solidFill>
                  <a:srgbClr val="4070A0"/>
                </a:solidFill>
                <a:latin typeface="Courier"/>
              </a:rPr>
              <a:t>"results"</a:t>
            </a:r>
            <a:r>
              <a:rPr>
                <a:latin typeface="Courier"/>
              </a:rPr>
              <a:t>)</a:t>
            </a:r>
          </a:p>
          <a:p>
            <a:pPr lvl="0" indent="0">
              <a:buNone/>
            </a:pPr>
            <a:r>
              <a:rPr>
                <a:latin typeface="Courier"/>
              </a:rPr>
              <a:t>## Number of NA convertered to '-9999': 1840377</a:t>
            </a:r>
          </a:p>
          <a:p>
            <a:pPr lvl="0" indent="0">
              <a:buNone/>
            </a:pPr>
            <a:r>
              <a:rPr>
                <a:latin typeface="Courier"/>
              </a:rPr>
              <a:t>## Wrote tab separated textfile: results/DE-Geb_Part.txt</a:t>
            </a:r>
          </a:p>
        </p:txBody>
      </p:sp>
    </p:spTree>
  </p:cSld>
</p:sld>
</file>

<file path=ppt/slides/slide4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Step 6-1: Gebesee: Bias with </a:t></a:r><a14:m><m:oMath xmlns:m="http://schemas.openxmlformats.org/officeDocument/2006/math"><m:sSub><m:e><m:r><m:t>u</m:t></m:r></m:e><m:sub><m:r><m:rPr><m:sty m:val="p" /></m:rPr><m:t>*</m:t></m:r><m:r><m:t>T</m:t></m:r><m:r><m:t>h</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spcBef><a:spcPts val="3000" /></a:spcBef><a:buNone /></a:pPr><a:r><a:rPr b="1" /><a:t>Calculating the Bias for the Year 2004</a:t></a:r></a:p><a:p><a:pPr lvl="0" indent="0" marL="0"><a:buNone /></a:pPr><a:r><a:rPr /><a:t>We will be calculating the bias of NEE due to the </a:t></a:r><a14:m><m:oMath xmlns:m="http://schemas.openxmlformats.org/officeDocument/2006/math"><m:sSub><m:e><m:r><m:t>u</m:t></m:r></m:e><m:sub><m:r><m:rPr><m:sty m:val="p" /></m:rPr><m:t>*</m:t></m:r></m:sub></m:sSub></m:oMath></a14:m><a:r><a:rPr /><a:t>-threshold for 2004.</a:t></a:r></a:p><a:p><a:pPr lvl="0" indent="0" marL="0"><a:buNone /></a:pPr><a:r><a:rPr /><a:t>Check the names of the columns of </a:t></a:r><a:r><a:rPr><a:latin typeface="Courier" /></a:rPr><a:t>GebCombResults</a:t></a:r><a:r><a:rPr /><a:t>.</a:t></a:r></a:p><a:p><a:pPr lvl="0" indent="0"><a:buNone /></a:pPr><a:r><a:rPr><a:solidFill><a:srgbClr val="06287E" /></a:solidFill><a:latin typeface="Courier" /></a:rPr><a:t>names</a:t></a:r><a:r><a:rPr><a:latin typeface="Courier" /></a:rPr><a:t>(GebCombResults)</a:t></a:r></a:p><a:p><a:pPr lvl="0" indent="0"><a:buNone /></a:pPr><a:r><a:rPr><a:latin typeface="Courier" /></a:rPr><a:t>##   [1] &quot;DateTime&quot;          &quot;NEE&quot;               &quot;Rg&quot;               
##   [4] &quot;Tair&quot;              &quot;VPD&quot;               &quot;Ustar&quot;            
##   [7] &quot;season&quot;            &quot;Ustar_uStar_Thres&quot; &quot;Ustar_uStar_fqc&quot;  
##  [10] &quot;NEE_uStar_orig&quot;    &quot;NEE_uStar_f&quot;       &quot;NEE_uStar_fqc&quot;    
##  [13] &quot;NEE_uStar_fall&quot;    &quot;NEE_uStar_fall_qc&quot; &quot;NEE_uStar_fnum&quot;   
##  [16] &quot;NEE_uStar_fsd&quot;     &quot;NEE_uStar_fmeth&quot;   &quot;NEE_uStar_fwin&quot;   
##  [19] &quot;Ustar_U05_Thres&quot;   &quot;Ustar_U05_fqc&quot;     &quot;NEE_U05_orig&quot;     
##  [22] &quot;NEE_U05_f&quot;         &quot;NEE_U05_fqc&quot;       &quot;NEE_U05_fall&quot;     
##  [25] &quot;NEE_U05_fall_qc&quot;   &quot;NEE_U05_fnum&quot;      &quot;NEE_U05_fsd&quot;      
##  [28] &quot;NEE_U05_fmeth&quot;     &quot;NEE_U05_fwin&quot;      &quot;Ustar_U50_Thres&quot;  
##  [31] &quot;Ustar_U50_fqc&quot;     &quot;NEE_U50_orig&quot;      &quot;NEE_U50_f&quot;        
##  [34] &quot;NEE_U50_fqc&quot;       &quot;NEE_U50_fall&quot;      &quot;NEE_U50_fall_qc&quot;  
##  [37] &quot;NEE_U50_fnum&quot;      &quot;NEE_U50_fsd&quot;       &quot;NEE_U50_fmeth&quot;    
##  [40] &quot;NEE_U50_fwin&quot;      &quot;Ustar_U95_Thres&quot;   &quot;Ustar_U95_fqc&quot;    
##  [43] &quot;NEE_U95_orig&quot;      &quot;NEE_U95_f&quot;         &quot;NEE_U95_fqc&quot;      
##  [46] &quot;NEE_U95_fall&quot;      &quot;NEE_U95_fall_qc&quot;   &quot;NEE_U95_fnum&quot;     
##  [49] &quot;NEE_U95_fsd&quot;       &quot;NEE_U95_fmeth&quot;     &quot;NEE_U95_fwin&quot;     
##  [52] &quot;Rg_orig&quot;           &quot;Rg_f&quot;              &quot;Rg_fqc&quot;           
##  [55] &quot;Rg_fall&quot;           &quot;Rg_fall_qc&quot;        &quot;Rg_fnum&quot;          
##  [58] &quot;Rg_fsd&quot;            &quot;Rg_fmeth&quot;          &quot;Rg_fwin&quot;          
##  [61] &quot;Tair_orig&quot;         &quot;Tair_f&quot;            &quot;Tair_fqc&quot;         
##  [64] &quot;Tair_fall&quot;         &quot;Tair_fall_qc&quot;      &quot;Tair_fnum&quot;        
##  [67] &quot;Tair_fsd&quot;          &quot;Tair_fmeth&quot;        &quot;Tair_fwin&quot;        
##  [70] &quot;VPD_orig&quot;          &quot;VPD_f&quot;             &quot;VPD_fqc&quot;          
##  [73] &quot;VPD_fall&quot;          &quot;VPD_fall_qc&quot;       &quot;VPD_fnum&quot;         
##  [76] &quot;VPD_fsd&quot;           &quot;VPD_fmeth&quot;         &quot;VPD_fwin&quot;         
##  [79] &quot;PotRad_U05&quot;        &quot;FP_NEEnight_U05&quot;   &quot;FP_Temp_U05&quot;      
##  [82] &quot;E_0_U05&quot;           &quot;R_ref_U05&quot;         &quot;Reco_U05&quot;         
##  [85] &quot;GPP_U05_f&quot;         &quot;GPP_U05_fqc&quot;       &quot;PotRad_U50&quot;       
##  [88] &quot;FP_NEEnight_U50&quot;   &quot;FP_Temp_U50&quot;       &quot;E_0_U50&quot;          
##  [91] &quot;R_ref_U50&quot;         &quot;Reco_U50&quot;          &quot;GPP_U50_f&quot;        
##  [94] &quot;GPP_U50_fqc&quot;       &quot;PotRad_U95&quot;        &quot;FP_NEEnight_U95&quot;  
##  [97] &quot;FP_Temp_U95&quot;       &quot;E_0_U95&quot;           &quot;R_ref_U95&quot;        
## [100] &quot;Reco_U95&quot;          &quot;GPP_U95_f&quot;         &quot;GPP_U95_fqc&quot;      
## [103] &quot;PotRad_uStar&quot;      &quot;FP_NEEnight_uStar&quot; &quot;FP_Temp_uStar&quot;    
## [106] &quot;E_0_uStar&quot;         &quot;R_ref_uStar&quot;       &quot;Reco_uStar&quot;       
## [109] &quot;GPP_uStar_f&quot;       &quot;GPP_uStar_fqc&quot;     &quot;PotRad_NEW&quot;       
## [112] &quot;Reco_DT_U05&quot;       &quot;GPP_DT_U05&quot;        &quot;Reco_DT_U05_SD&quot;   
## [115] &quot;GPP_DT_U05_SD&quot;     &quot;Reco_DT_U50&quot;       &quot;GPP_DT_U50&quot;       
## [118] &quot;Reco_DT_U50_SD&quot;    &quot;GPP_DT_U50_SD&quot;     &quot;Reco_DT_U95&quot;      
## [121] &quot;GPP_DT_U95&quot;        &quot;Reco_DT_U95_SD&quot;    &quot;GPP_DT_U95_SD&quot;    
## [124] &quot;FP_VARnight&quot;       &quot;FP_VARday&quot;         &quot;NEW_FP_Temp&quot;      
## [127] &quot;NEW_FP_VPD&quot;        &quot;FP_RRef_Night&quot;     &quot;FP_qc&quot;            
## [130] &quot;FP_dRecPar&quot;        &quot;FP_errorcode&quot;      &quot;FP_GPP2000&quot;       
## [133] &quot;FP_k&quot;              &quot;FP_beta&quot;           &quot;FP_alpha&quot;         
## [136] &quot;FP_RRef&quot;           &quot;FP_E0&quot;             &quot;FP_k_sd&quot;          
## [139] &quot;FP_beta_sd&quot;        &quot;FP_alpha_sd&quot;       &quot;FP_RRef_sd&quot;       
## [142] &quot;FP_E0_sd&quot;          &quot;Reco_DT_uStar&quot;     &quot;GPP_DT_uStar&quot;     
## [145] &quot;Reco_DT_uStar_SD&quot;  &quot;GPP_DT_uStar_SD&quot;</a:t></a:r></a:p></p:txBody></p:sp></mc:Choice></mc:AlternateContent></p:spTree></p:cSld></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Factor Column to Distinguish the Year</a:t>
            </a:r>
          </a:p>
        </p:txBody>
      </p:sp>
      <p:sp>
        <p:nvSpPr>
          <p:cNvPr id="3" name="Content Placeholder 2"/>
          <p:cNvSpPr>
            <a:spLocks noGrp="1"/>
          </p:cNvSpPr>
          <p:nvPr>
            <p:ph idx="1"/>
          </p:nvPr>
        </p:nvSpPr>
        <p:spPr/>
        <p:txBody>
          <a:bodyPr/>
          <a:lstStyle/>
          <a:p>
            <a:pPr lvl="0" indent="0" marL="0">
              <a:buNone/>
            </a:pPr>
            <a:r>
              <a:rPr/>
              <a:t>First, create an integer column </a:t>
            </a:r>
            <a:r>
              <a:rPr>
                <a:latin typeface="Courier"/>
              </a:rPr>
              <a:t>year</a:t>
            </a:r>
            <a:r>
              <a:rPr/>
              <a:t>.</a:t>
            </a:r>
          </a:p>
          <a:p>
            <a:pPr lvl="0" indent="0">
              <a:buNone/>
            </a:pPr>
            <a:r>
              <a:rPr>
                <a:latin typeface="Courier"/>
              </a:rPr>
              <a:t>GebCombResults</a:t>
            </a:r>
            <a:r>
              <a:rPr>
                <a:solidFill>
                  <a:srgbClr val="4070A0"/>
                </a:solidFill>
                <a:latin typeface="Courier"/>
              </a:rPr>
              <a:t>$</a:t>
            </a:r>
            <a:r>
              <a:rPr>
                <a:latin typeface="Courier"/>
              </a:rPr>
              <a:t>year </a:t>
            </a:r>
            <a:r>
              <a:rPr>
                <a:solidFill>
                  <a:srgbClr val="007020"/>
                </a:solidFill>
                <a:latin typeface="Courier"/>
              </a:rPr>
              <a:t>&lt;-</a:t>
            </a:r>
            <a:r>
              <a:rPr>
                <a:latin typeface="Courier"/>
              </a:rPr>
              <a:t> </a:t>
            </a:r>
            <a:r>
              <a:rPr>
                <a:solidFill>
                  <a:srgbClr val="06287E"/>
                </a:solidFill>
                <a:latin typeface="Courier"/>
              </a:rPr>
              <a:t>as.POSIXlt</a:t>
            </a:r>
            <a:r>
              <a:rPr>
                <a:latin typeface="Courier"/>
              </a:rPr>
              <a:t>(GebCombResults</a:t>
            </a:r>
            <a:r>
              <a:rPr>
                <a:solidFill>
                  <a:srgbClr val="4070A0"/>
                </a:solidFill>
                <a:latin typeface="Courier"/>
              </a:rPr>
              <a:t>$</a:t>
            </a:r>
            <a:r>
              <a:rPr>
                <a:latin typeface="Courier"/>
              </a:rPr>
              <a:t>DateTime)</a:t>
            </a:r>
            <a:r>
              <a:rPr>
                <a:solidFill>
                  <a:srgbClr val="4070A0"/>
                </a:solidFill>
                <a:latin typeface="Courier"/>
              </a:rPr>
              <a:t>$</a:t>
            </a:r>
            <a:r>
              <a:rPr>
                <a:latin typeface="Courier"/>
              </a:rPr>
              <a:t>year </a:t>
            </a:r>
            <a:r>
              <a:rPr>
                <a:solidFill>
                  <a:srgbClr val="4070A0"/>
                </a:solidFill>
                <a:latin typeface="Courier"/>
              </a:rPr>
              <a:t>+</a:t>
            </a:r>
            <a:r>
              <a:rPr>
                <a:latin typeface="Courier"/>
              </a:rPr>
              <a:t> </a:t>
            </a:r>
            <a:r>
              <a:rPr>
                <a:solidFill>
                  <a:srgbClr val="40A070"/>
                </a:solidFill>
                <a:latin typeface="Courier"/>
              </a:rPr>
              <a:t>1900</a:t>
            </a:r>
            <a:br/>
            <a:r>
              <a:rPr>
                <a:solidFill>
                  <a:srgbClr val="06287E"/>
                </a:solidFill>
                <a:latin typeface="Courier"/>
              </a:rPr>
              <a:t>str</a:t>
            </a:r>
            <a:r>
              <a:rPr>
                <a:latin typeface="Courier"/>
              </a:rPr>
              <a:t>(GebCombResults</a:t>
            </a:r>
            <a:r>
              <a:rPr>
                <a:solidFill>
                  <a:srgbClr val="4070A0"/>
                </a:solidFill>
                <a:latin typeface="Courier"/>
              </a:rPr>
              <a:t>$</a:t>
            </a:r>
            <a:r>
              <a:rPr>
                <a:latin typeface="Courier"/>
              </a:rPr>
              <a:t>year)</a:t>
            </a:r>
          </a:p>
          <a:p>
            <a:pPr lvl="0" indent="0">
              <a:buNone/>
            </a:pPr>
            <a:r>
              <a:rPr>
                <a:latin typeface="Courier"/>
              </a:rPr>
              <a:t>##  num [1:52608] 2004 2004 2004 2004 2004 ...</a:t>
            </a:r>
          </a:p>
          <a:p>
            <a:pPr lvl="0" indent="0" marL="0">
              <a:buNone/>
            </a:pPr>
            <a:r>
              <a:rPr/>
              <a:t>Create a subset data frame from the combined results.</a:t>
            </a:r>
          </a:p>
          <a:p>
            <a:pPr lvl="0" indent="0">
              <a:buNone/>
            </a:pPr>
            <a:r>
              <a:rPr>
                <a:latin typeface="Courier"/>
              </a:rPr>
              <a:t>Geb2004 </a:t>
            </a:r>
            <a:r>
              <a:rPr>
                <a:solidFill>
                  <a:srgbClr val="007020"/>
                </a:solidFill>
                <a:latin typeface="Courier"/>
              </a:rPr>
              <a:t>&lt;-</a:t>
            </a:r>
            <a:r>
              <a:rPr>
                <a:latin typeface="Courier"/>
              </a:rPr>
              <a:t> </a:t>
            </a:r>
            <a:r>
              <a:rPr>
                <a:solidFill>
                  <a:srgbClr val="06287E"/>
                </a:solidFill>
                <a:latin typeface="Courier"/>
              </a:rPr>
              <a:t>subset</a:t>
            </a:r>
            <a:r>
              <a:rPr>
                <a:latin typeface="Courier"/>
              </a:rPr>
              <a:t>(GebCombResults, year </a:t>
            </a:r>
            <a:r>
              <a:rPr>
                <a:solidFill>
                  <a:srgbClr val="4070A0"/>
                </a:solidFill>
                <a:latin typeface="Courier"/>
              </a:rPr>
              <a:t>==</a:t>
            </a:r>
            <a:r>
              <a:rPr>
                <a:latin typeface="Courier"/>
              </a:rPr>
              <a:t> </a:t>
            </a:r>
            <a:r>
              <a:rPr>
                <a:solidFill>
                  <a:srgbClr val="40A070"/>
                </a:solidFill>
                <a:latin typeface="Courier"/>
              </a:rPr>
              <a:t>2004</a:t>
            </a:r>
            <a:r>
              <a:rPr>
                <a:latin typeface="Courier"/>
              </a:rPr>
              <a: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Visualize the Difference of NEE Among the Scenarios</a:t>
            </a:r>
          </a:p>
        </p:txBody>
      </p:sp>
      <p:sp>
        <p:nvSpPr>
          <p:cNvPr id="4" name="Text Placeholder 3"/>
          <p:cNvSpPr>
            <a:spLocks noGrp="1"/>
          </p:cNvSpPr>
          <p:nvPr>
            <p:ph idx="2" sz="half" type="body"/>
          </p:nvPr>
        </p:nvSpPr>
        <p:spPr/>
        <p:txBody>
          <a:bodyPr/>
          <a:lstStyle/>
          <a:p>
            <a:pPr lvl="0" indent="0" marL="0">
              <a:buNone/>
            </a:pPr>
            <a:r>
              <a:rPr/>
              <a:t>Using a boxplot we can see the changes.</a:t>
            </a:r>
          </a:p>
          <a:p>
            <a:pPr lvl="0" indent="0">
              <a:buNone/>
            </a:pPr>
            <a:r>
              <a:rPr>
                <a:solidFill>
                  <a:srgbClr val="06287E"/>
                </a:solidFill>
                <a:latin typeface="Courier"/>
              </a:rPr>
              <a:t>boxplot</a:t>
            </a:r>
            <a:r>
              <a:rPr>
                <a:latin typeface="Courier"/>
              </a:rPr>
              <a:t>(Geb2004</a:t>
            </a:r>
            <a:r>
              <a:rPr>
                <a:solidFill>
                  <a:srgbClr val="4070A0"/>
                </a:solidFill>
                <a:latin typeface="Courier"/>
              </a:rPr>
              <a:t>$</a:t>
            </a:r>
            <a:r>
              <a:rPr>
                <a:latin typeface="Courier"/>
              </a:rPr>
              <a:t>NEE_U05_f, Geb2004</a:t>
            </a:r>
            <a:r>
              <a:rPr>
                <a:solidFill>
                  <a:srgbClr val="4070A0"/>
                </a:solidFill>
                <a:latin typeface="Courier"/>
              </a:rPr>
              <a:t>$</a:t>
            </a:r>
            <a:r>
              <a:rPr>
                <a:latin typeface="Courier"/>
              </a:rPr>
              <a:t>NEE_U50_f, Geb2004</a:t>
            </a:r>
            <a:r>
              <a:rPr>
                <a:solidFill>
                  <a:srgbClr val="4070A0"/>
                </a:solidFill>
                <a:latin typeface="Courier"/>
              </a:rPr>
              <a:t>$</a:t>
            </a:r>
            <a:r>
              <a:rPr>
                <a:latin typeface="Courier"/>
              </a:rPr>
              <a:t>NEE_U95_f, </a:t>
            </a:r>
            <a:r>
              <a:rPr>
                <a:solidFill>
                  <a:srgbClr val="7D9029"/>
                </a:solidFill>
                <a:latin typeface="Courier"/>
              </a:rPr>
              <a:t>outline =</a:t>
            </a:r>
            <a:r>
              <a:rPr>
                <a:latin typeface="Courier"/>
              </a:rPr>
              <a:t> </a:t>
            </a:r>
            <a:r>
              <a:rPr>
                <a:solidFill>
                  <a:srgbClr val="880000"/>
                </a:solidFill>
                <a:latin typeface="Courier"/>
              </a:rPr>
              <a:t>FALSE</a:t>
            </a:r>
            <a:r>
              <a:rPr>
                <a:latin typeface="Courier"/>
              </a:rPr>
              <a:t>)</a:t>
            </a:r>
          </a:p>
        </p:txBody>
      </p:sp>
      <p:pic>
        <p:nvPicPr>
          <p:cNvPr descr="REddyProc_presentation_files/figure-pptx/Gebesee%20Boxplot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boxplot</a:t>
            </a:r>
            <a:r>
              <a:rPr>
                <a:latin typeface="Courier"/>
              </a:rPr>
              <a:t>(Geb2004</a:t>
            </a:r>
            <a:r>
              <a:rPr>
                <a:solidFill>
                  <a:srgbClr val="4070A0"/>
                </a:solidFill>
                <a:latin typeface="Courier"/>
              </a:rPr>
              <a:t>$</a:t>
            </a:r>
            <a:r>
              <a:rPr>
                <a:latin typeface="Courier"/>
              </a:rPr>
              <a:t>NEE_U05_f, Geb2004</a:t>
            </a:r>
            <a:r>
              <a:rPr>
                <a:solidFill>
                  <a:srgbClr val="4070A0"/>
                </a:solidFill>
                <a:latin typeface="Courier"/>
              </a:rPr>
              <a:t>$</a:t>
            </a:r>
            <a:r>
              <a:rPr>
                <a:latin typeface="Courier"/>
              </a:rPr>
              <a:t>NEE_U50_f, Geb2004</a:t>
            </a:r>
            <a:r>
              <a:rPr>
                <a:solidFill>
                  <a:srgbClr val="4070A0"/>
                </a:solidFill>
                <a:latin typeface="Courier"/>
              </a:rPr>
              <a:t>$</a:t>
            </a:r>
            <a:r>
              <a:rPr>
                <a:latin typeface="Courier"/>
              </a:rPr>
              <a:t>NEE_U95_f, </a:t>
            </a:r>
            <a:r>
              <a:rPr>
                <a:solidFill>
                  <a:srgbClr val="7D9029"/>
                </a:solidFill>
                <a:latin typeface="Courier"/>
              </a:rPr>
              <a:t>outline =</a:t>
            </a:r>
            <a:r>
              <a:rPr>
                <a:latin typeface="Courier"/>
              </a:rPr>
              <a:t> </a:t>
            </a:r>
            <a:r>
              <a:rPr>
                <a:solidFill>
                  <a:srgbClr val="880000"/>
                </a:solidFill>
                <a:latin typeface="Courier"/>
              </a:rPr>
              <a:t>FALSE</a:t>
            </a:r>
            <a:r>
              <a:rPr>
                <a:latin typeface="Courier"/>
              </a:rPr>
              <a:t>, </a:t>
            </a:r>
            <a:r>
              <a:rPr>
                <a:solidFill>
                  <a:srgbClr val="7D9029"/>
                </a:solidFill>
                <a:latin typeface="Courier"/>
              </a:rPr>
              <a:t>ylim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1.5</a:t>
            </a:r>
            <a:r>
              <a:rPr>
                <a:latin typeface="Courier"/>
              </a:rPr>
              <a:t>))</a:t>
            </a:r>
          </a:p>
        </p:txBody>
      </p:sp>
      <p:pic>
        <p:nvPicPr>
          <p:cNvPr descr="REddyProc_presentation_files/figure-pptx/Gebesee%20Boxplots-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in Using REddyProc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There are three main steps in a typical REddyProc analysis workflow.</a:t>
                </a:r>
              </a:p>
              <a:p>
                <a:pPr lvl="0" indent="-342900" marL="342900">
                  <a:buAutoNum type="arabicPeriod"/>
                </a:pPr>
                <a:r>
                  <a:rPr/>
                  <a:t>The REddyProc package is utilized after the pre-processing step in which the fluxes are checked further for under-developed turbulence or low friction velocity (</a:t>
                </a:r>
                <a14:m>
                  <m:oMath xmlns:m="http://schemas.openxmlformats.org/officeDocument/2006/math">
                    <m:sSub>
                      <m:e>
                        <m:r>
                          <m:t>u</m:t>
                        </m:r>
                      </m:e>
                      <m:sub>
                        <m:r>
                          <m:rPr>
                            <m:sty m:val="p"/>
                          </m:rPr>
                          <m:t>*</m:t>
                        </m:r>
                      </m:sub>
                    </m:sSub>
                  </m:oMath>
                </a14:m>
                <a:r>
                  <a:rPr/>
                  <a:t>).</a:t>
                </a:r>
              </a:p>
              <a:p>
                <a:pPr lvl="1"/>
                <a:r>
                  <a:rPr/>
                  <a:t>The package can suggest threshold values of </a:t>
                </a:r>
                <a14:m>
                  <m:oMath xmlns:m="http://schemas.openxmlformats.org/officeDocument/2006/math">
                    <m:sSub>
                      <m:e>
                        <m:r>
                          <m:t>u</m:t>
                        </m:r>
                      </m:e>
                      <m:sub>
                        <m:r>
                          <m:rPr>
                            <m:sty m:val="p"/>
                          </m:rPr>
                          <m:t>*</m:t>
                        </m:r>
                      </m:sub>
                    </m:sSub>
                  </m:oMath>
                </a14:m>
                <a:r>
                  <a:rPr/>
                  <a:t> and calculate uncertainties in different scenarios.</a:t>
                </a:r>
              </a:p>
              <a:p>
                <a:pPr lvl="0" indent="-342900" marL="342900">
                  <a:buAutoNum type="arabicPeriod"/>
                </a:pPr>
                <a:r>
                  <a:rPr/>
                  <a:t>Fill gaps introduced due to the discarding of fluxes below the thresholds.</a:t>
                </a:r>
              </a:p>
              <a:p>
                <a:pPr lvl="0" indent="-342900" marL="342900">
                  <a:buAutoNum type="arabicPeriod"/>
                </a:pPr>
                <a:r>
                  <a:rPr/>
                  <a:t>Separating fluxes into groups: Gross Primary Production (GPP) and Ecosystem Resipiration (</a:t>
                </a:r>
                <a14:m>
                  <m:oMath xmlns:m="http://schemas.openxmlformats.org/officeDocument/2006/math">
                    <m:sSub>
                      <m:e>
                        <m:r>
                          <m:t>R</m:t>
                        </m:r>
                      </m:e>
                      <m:sub>
                        <m:r>
                          <m:t>e</m:t>
                        </m:r>
                        <m:r>
                          <m:t>c</m:t>
                        </m:r>
                        <m:r>
                          <m:t>o</m:t>
                        </m:r>
                      </m:sub>
                    </m:sSub>
                  </m:oMath>
                </a14:m>
                <a:r>
                  <a:rPr/>
                  <a:t>).</a:t>
                </a:r>
              </a:p>
              <a:p>
                <a:pPr lvl="0" indent="0" marL="0">
                  <a:buNone/>
                </a:pPr>
                <a:r>
                  <a:rPr/>
                  <a:t>You can view more details about the package at </a:t>
                </a:r>
                <a:r>
                  <a:rPr>
                    <a:hlinkClick r:id="rId2"/>
                  </a:rPr>
                  <a:t>https://bgc.iwww.mpg.de/5622399/REddyProc</a:t>
                </a:r>
                <a:r>
                  <a:rPr/>
                  <a:t>.</a:t>
                </a:r>
              </a:p>
            </p:txBody>
          </p:sp>
        </mc:Choice>
      </mc:AlternateContent>
    </p:spTree>
  </p:cSld>
</p:sld>
</file>

<file path=ppt/slides/slide5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Step 6-1-1: Calculate the Annual Mean of NEE for each </a:t></a:r><a14:m><m:oMath xmlns:m="http://schemas.openxmlformats.org/officeDocument/2006/math"><m:sSub><m:e><m:r><m:t>u</m:t></m:r></m:e><m:sub><m:r><m:rPr><m:sty m:val="p" /></m:rPr><m:t>*</m:t></m:r><m:r><m:t>T</m:t></m:r><m:r><m:t>h</m:t></m:r></m:sub></m:sSub></m:oMath></a14:m><a:r><a:rPr /><a:t> Scenario for 2004</a:t></a:r></a:p></p:txBody></p:sp><p:sp><p:nvSpPr><p:cNvPr id="3" name="Content Placeholder 2" /><p:cNvSpPr><a:spLocks noGrp="1" /></p:cNvSpPr><p:nvPr><p:ph idx="1" /></p:nvPr></p:nvSpPr><p:spPr /><p:txBody><a:bodyPr /><a:lstStyle /><a:p><a:pPr lvl="0" indent="0" marL="0"><a:buNone /></a:pPr><a:r><a:rPr /><a:t>We will use the gap-filled 2004 data of the difference scenarios.</a:t></a:r></a:p><a:p><a:pPr lvl="0" indent="0" marL="0"><a:buNone /></a:pPr><a:r><a:rPr /><a:t>Create a variable that contains the means of the different scenarios: </a:t></a:r><a:r><a:rPr><a:latin typeface="Courier" /></a:rPr><a:t>U05</a:t></a:r><a:r><a:rPr /><a:t>, </a:t></a:r><a:r><a:rPr><a:latin typeface="Courier" /></a:rPr><a:t>U50</a:t></a:r><a:r><a:rPr /><a:t>, and </a:t></a:r><a:r><a:rPr><a:latin typeface="Courier" /></a:rPr><a:t>U95</a:t></a:r><a:r><a:rPr /><a:t>.</a:t></a:r></a:p><a:p><a:pPr lvl="0" indent="0"><a:buNone /></a:pPr><a:r><a:rPr><a:latin typeface="Courier" /></a:rPr><a:t>GebScenarios </a:t></a:r><a:r><a:rPr><a:solidFill><a:srgbClr val="007020" /></a:solidFill><a:latin typeface="Courier" /></a:rPr><a:t>&lt;-</a:t></a:r><a:r><a:rPr><a:latin typeface="Courier" /></a:rPr><a:t> </a:t></a:r><a:r><a:rPr><a:solidFill><a:srgbClr val="06287E" /></a:solidFill><a:latin typeface="Courier" /></a:rPr><a:t>c</a:t></a:r><a:r><a:rPr><a:latin typeface="Courier" /></a:rPr><a:t>(</a:t></a:r><a:r><a:rPr><a:solidFill><a:srgbClr val="4070A0" /></a:solidFill><a:latin typeface="Courier" /></a:rPr><a:t>&quot;uStar&quot;</a:t></a:r><a:r><a:rPr><a:latin typeface="Courier" /></a:rPr><a:t>,</a:t></a:r><a:r><a:rPr><a:solidFill><a:srgbClr val="4070A0" /></a:solidFill><a:latin typeface="Courier" /></a:rPr><a:t>&quot;U05&quot;</a:t></a:r><a:r><a:rPr><a:latin typeface="Courier" /></a:rPr><a:t>,</a:t></a:r><a:r><a:rPr><a:solidFill><a:srgbClr val="4070A0" /></a:solidFill><a:latin typeface="Courier" /></a:rPr><a:t>&quot;U50&quot;</a:t></a:r><a:r><a:rPr><a:latin typeface="Courier" /></a:rPr><a:t>,</a:t></a:r><a:r><a:rPr><a:solidFill><a:srgbClr val="4070A0" /></a:solidFill><a:latin typeface="Courier" /></a:rPr><a:t>&quot;U95&quot;</a:t></a:r><a:r><a:rPr><a:latin typeface="Courier" /></a:rPr><a:t>)</a:t></a:r><a:br /><a:r><a:rPr><a:latin typeface="Courier" /></a:rPr><a:t>NEE_UStar </a:t></a:r><a:r><a:rPr><a:solidFill><a:srgbClr val="007020" /></a:solidFill><a:latin typeface="Courier" /></a:rPr><a:t>&lt;-</a:t></a:r><a:r><a:rPr><a:latin typeface="Courier" /></a:rPr><a:t> </a:t></a:r><a:r><a:rPr><a:solidFill><a:srgbClr val="06287E" /></a:solidFill><a:latin typeface="Courier" /></a:rPr><a:t>sapply</a:t></a:r><a:r><a:rPr><a:latin typeface="Courier" /></a:rPr><a:t>(GebScenarios, </a:t></a:r><a:r><a:rPr b="1"><a:solidFill><a:srgbClr val="007020" /></a:solidFill><a:latin typeface="Courier" /></a:rPr><a:t>function</a:t></a:r><a:r><a:rPr><a:latin typeface="Courier" /></a:rPr><a:t>(suffix){</a:t></a:r><a:br /><a:r><a:rPr><a:latin typeface="Courier" /></a:rPr><a:t>  colName </a:t></a:r><a:r><a:rPr><a:solidFill><a:srgbClr val="007020" /></a:solidFill><a:latin typeface="Courier" /></a:rPr><a:t>=</a:t></a:r><a:r><a:rPr><a:latin typeface="Courier" /></a:rPr><a:t> </a:t></a:r><a:r><a:rPr><a:solidFill><a:srgbClr val="06287E" /></a:solidFill><a:latin typeface="Courier" /></a:rPr><a:t>paste0</a:t></a:r><a:r><a:rPr><a:latin typeface="Courier" /></a:rPr><a:t>(</a:t></a:r><a:r><a:rPr><a:solidFill><a:srgbClr val="4070A0" /></a:solidFill><a:latin typeface="Courier" /></a:rPr><a:t>&quot;NEE_&quot;</a:t></a:r><a:r><a:rPr><a:latin typeface="Courier" /></a:rPr><a:t>,suffix,</a:t></a:r><a:r><a:rPr><a:solidFill><a:srgbClr val="4070A0" /></a:solidFill><a:latin typeface="Courier" /></a:rPr><a:t>&quot;_f&quot;</a:t></a:r><a:r><a:rPr><a:latin typeface="Courier" /></a:rPr><a:t>)</a:t></a:r><a:br /><a:r><a:rPr><a:latin typeface="Courier" /></a:rPr><a:t>  </a:t></a:r><a:r><a:rPr><a:solidFill><a:srgbClr val="06287E" /></a:solidFill><a:latin typeface="Courier" /></a:rPr><a:t>mean</a:t></a:r><a:r><a:rPr><a:latin typeface="Courier" /></a:rPr><a:t>(Geb2004[[colName]])</a:t></a:r><a:br /><a:r><a:rPr><a:latin typeface="Courier" /></a:rPr><a:t>})</a:t></a:r><a:br /><a:r><a:rPr><a:latin typeface="Courier" /></a:rPr><a:t>NEE_UStar</a:t></a:r></a:p><a:p><a:pPr lvl="0" indent="0"><a:buNone /></a:pPr><a:r><a:rPr><a:latin typeface="Courier" /></a:rPr><a:t>##      uStar        U05        U50        U95 
## -0.5667606 -0.5759722 -0.5599538 -0.5471284</a:t></a:r></a:p><a:p><a:pPr lvl="0" indent="0" marL="0"><a:spcBef><a:spcPts val="3000" /></a:spcBef><a:buNone /></a:pPr><a:r><a:rPr b="1" /><a:t>Step 6-1-2: Calculate the Statistics</a:t></a:r></a:p><a:p><a:pPr lvl="0" indent="0" marL="0"><a:buNone /></a:pPr><a:r><a:rPr /><a:t>Calculate the mean, standard deviation, and relative error.</a:t></a:r></a:p><a:p><a:pPr lvl="0" indent="0"><a:buNone /></a:pPr><a:r><a:rPr><a:solidFill><a:srgbClr val="06287E" /></a:solidFill><a:latin typeface="Courier" /></a:rPr><a:t>c</a:t></a:r><a:r><a:rPr><a:latin typeface="Courier" /></a:rPr><a:t>(</a:t></a:r><a:r><a:rPr><a:solidFill><a:srgbClr val="06287E" /></a:solidFill><a:latin typeface="Courier" /></a:rPr><a:t>mean</a:t></a:r><a:r><a:rPr><a:latin typeface="Courier" /></a:rPr><a:t>(NEE_UStar), </a:t></a:r><a:r><a:rPr><a:solidFill><a:srgbClr val="06287E" /></a:solidFill><a:latin typeface="Courier" /></a:rPr><a:t>sd</a:t></a:r><a:r><a:rPr><a:latin typeface="Courier" /></a:rPr><a:t>(NEE_UStar), </a:t></a:r><a:r><a:rPr><a:solidFill><a:srgbClr val="06287E" /></a:solidFill><a:latin typeface="Courier" /></a:rPr><a:t>sd</a:t></a:r><a:r><a:rPr><a:latin typeface="Courier" /></a:rPr><a:t>(NEE_UStar)</a:t></a:r><a:r><a:rPr><a:solidFill><a:srgbClr val="4070A0" /></a:solidFill><a:latin typeface="Courier" /></a:rPr><a:t>/</a:t></a:r><a:r><a:rPr><a:solidFill><a:srgbClr val="06287E" /></a:solidFill><a:latin typeface="Courier" /></a:rPr><a:t>abs</a:t></a:r><a:r><a:rPr><a:latin typeface="Courier" /></a:rPr><a:t>(</a:t></a:r><a:r><a:rPr><a:solidFill><a:srgbClr val="06287E" /></a:solidFill><a:latin typeface="Courier" /></a:rPr><a:t>mean</a:t></a:r><a:r><a:rPr><a:latin typeface="Courier" /></a:rPr><a:t>(NEE_UStar)))</a:t></a:r></a:p><a:p><a:pPr lvl="0" indent="0"><a:buNone /></a:pPr><a:r><a:rPr><a:latin typeface="Courier" /></a:rPr><a:t>## [1] -0.56245376  0.01214378  0.02159071</a:t></a:r></a:p></p:txBody></p:sp></p:spTree></p:cSld></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7-1: Random Uncertainty Aggregation</a:t>
            </a:r>
          </a:p>
        </p:txBody>
      </p:sp>
      <p:sp>
        <p:nvSpPr>
          <p:cNvPr id="3" name="Content Placeholder 2"/>
          <p:cNvSpPr>
            <a:spLocks noGrp="1"/>
          </p:cNvSpPr>
          <p:nvPr>
            <p:ph idx="1"/>
          </p:nvPr>
        </p:nvSpPr>
        <p:spPr/>
        <p:txBody>
          <a:bodyPr/>
          <a:lstStyle/>
          <a:p>
            <a:pPr lvl="0" indent="0" marL="0">
              <a:spcBef>
                <a:spcPts val="3000"/>
              </a:spcBef>
              <a:buNone/>
            </a:pPr>
            <a:r>
              <a:rPr b="1"/>
              <a:t>Step 7-1-1: Gebesee Calculate Error Terms</a:t>
            </a:r>
          </a:p>
          <a:p>
            <a:pPr lvl="0" indent="0" marL="0">
              <a:buNone/>
            </a:pPr>
            <a:r>
              <a:rPr/>
              <a:t>To calculate the error, the replaced NEE, the NEE calculated using the gap-filling method or </a:t>
            </a:r>
            <a:r>
              <a:rPr>
                <a:latin typeface="Courier"/>
              </a:rPr>
              <a:t>NEE_uStar_fall</a:t>
            </a:r>
            <a:r>
              <a:rPr/>
              <a:t>, is subtracted from the original NEE values </a:t>
            </a:r>
            <a:r>
              <a:rPr>
                <a:latin typeface="Courier"/>
              </a:rPr>
              <a:t>NEE_ustar_orig</a:t>
            </a:r>
            <a:r>
              <a:rPr/>
              <a:t>. The resulting value is the residual.</a:t>
            </a:r>
          </a:p>
          <a:p>
            <a:pPr lvl="0" indent="0" marL="0">
              <a:buNone/>
            </a:pPr>
            <a:r>
              <a:rPr/>
              <a:t>The original number of non-bootstrapped data for all and 2004.</a:t>
            </a:r>
          </a:p>
          <a:p>
            <a:pPr lvl="0" indent="0">
              <a:buNone/>
            </a:pPr>
            <a:r>
              <a:rPr>
                <a:latin typeface="Courier"/>
              </a:rPr>
              <a:t>n_all </a:t>
            </a:r>
            <a:r>
              <a:rPr>
                <a:solidFill>
                  <a:srgbClr val="007020"/>
                </a:solidFill>
                <a:latin typeface="Courier"/>
              </a:rPr>
              <a:t>&lt;-</a:t>
            </a:r>
            <a:r>
              <a:rPr>
                <a:latin typeface="Courier"/>
              </a:rPr>
              <a:t> </a:t>
            </a:r>
            <a:r>
              <a:rPr>
                <a:solidFill>
                  <a:srgbClr val="06287E"/>
                </a:solidFill>
                <a:latin typeface="Courier"/>
              </a:rPr>
              <a:t>sum</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 </a:t>
            </a:r>
            <a:br/>
            <a:r>
              <a:rPr>
                <a:latin typeface="Courier"/>
              </a:rPr>
              <a:t>n_all</a:t>
            </a:r>
          </a:p>
          <a:p>
            <a:pPr lvl="0" indent="0">
              <a:buNone/>
            </a:pPr>
            <a:r>
              <a:rPr>
                <a:latin typeface="Courier"/>
              </a:rPr>
              <a:t>## [1] 27496</a:t>
            </a:r>
          </a:p>
          <a:p>
            <a:pPr lvl="0" indent="0">
              <a:buNone/>
            </a:pPr>
            <a:r>
              <a:rPr>
                <a:latin typeface="Courier"/>
              </a:rPr>
              <a:t>n_2004 </a:t>
            </a:r>
            <a:r>
              <a:rPr>
                <a:solidFill>
                  <a:srgbClr val="007020"/>
                </a:solidFill>
                <a:latin typeface="Courier"/>
              </a:rPr>
              <a:t>&lt;-</a:t>
            </a:r>
            <a:r>
              <a:rPr>
                <a:latin typeface="Courier"/>
              </a:rPr>
              <a:t> </a:t>
            </a:r>
            <a:r>
              <a:rPr>
                <a:solidFill>
                  <a:srgbClr val="06287E"/>
                </a:solidFill>
                <a:latin typeface="Courier"/>
              </a:rPr>
              <a:t>sum</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n_2004</a:t>
            </a:r>
          </a:p>
          <a:p>
            <a:pPr lvl="0" indent="0">
              <a:buNone/>
            </a:pPr>
            <a:r>
              <a:rPr>
                <a:latin typeface="Courier"/>
              </a:rPr>
              <a:t>## [1] 9617</a:t>
            </a:r>
          </a:p>
          <a:p>
            <a:pPr lvl="0" indent="0" marL="0">
              <a:buNone/>
            </a:pPr>
            <a:r>
              <a:rPr/>
              <a:t>The residuals are calculated for all the results and the year 2004 for comparison.</a:t>
            </a:r>
          </a:p>
          <a:p>
            <a:pPr lvl="0" indent="0">
              <a:buNone/>
            </a:pPr>
            <a:r>
              <a:rPr>
                <a:latin typeface="Courier"/>
              </a:rPr>
              <a:t>GebCombResults</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GebCombResults</a:t>
            </a:r>
            <a:r>
              <a:rPr>
                <a:solidFill>
                  <a:srgbClr val="4070A0"/>
                </a:solidFill>
                <a:latin typeface="Courier"/>
              </a:rPr>
              <a:t>$</a:t>
            </a:r>
            <a:r>
              <a:rPr>
                <a:latin typeface="Courier"/>
              </a:rPr>
              <a:t>NEE_uStar_orig </a:t>
            </a:r>
            <a:r>
              <a:rPr>
                <a:solidFill>
                  <a:srgbClr val="4070A0"/>
                </a:solidFill>
                <a:latin typeface="Courier"/>
              </a:rPr>
              <a:t>-</a:t>
            </a:r>
            <a:r>
              <a:rPr>
                <a:latin typeface="Courier"/>
              </a:rPr>
              <a:t> GebCombResults</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br/>
            <a:br/>
            <a:r>
              <a:rPr>
                <a:latin typeface="Courier"/>
              </a:rPr>
              <a:t>Geb2004</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Geb2004</a:t>
            </a:r>
            <a:r>
              <a:rPr>
                <a:solidFill>
                  <a:srgbClr val="4070A0"/>
                </a:solidFill>
                <a:latin typeface="Courier"/>
              </a:rPr>
              <a:t>$</a:t>
            </a:r>
            <a:r>
              <a:rPr>
                <a:latin typeface="Courier"/>
              </a:rPr>
              <a:t>NEE_uStar_orig </a:t>
            </a:r>
            <a:r>
              <a:rPr>
                <a:solidFill>
                  <a:srgbClr val="4070A0"/>
                </a:solidFill>
                <a:latin typeface="Courier"/>
              </a:rPr>
              <a:t>-</a:t>
            </a:r>
            <a:r>
              <a:rPr>
                <a:latin typeface="Courier"/>
              </a:rPr>
              <a:t> Geb2004</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6-1-2: Calculate the Empirical Autocorrelation Function</a:t>
            </a:r>
          </a:p>
        </p:txBody>
      </p:sp>
      <p:sp>
        <p:nvSpPr>
          <p:cNvPr id="4" name="Text Placeholder 3"/>
          <p:cNvSpPr>
            <a:spLocks noGrp="1"/>
          </p:cNvSpPr>
          <p:nvPr>
            <p:ph idx="2" sz="half" type="body"/>
          </p:nvPr>
        </p:nvSpPr>
        <p:spPr/>
        <p:txBody>
          <a:bodyPr/>
          <a:lstStyle/>
          <a:p>
            <a:pPr lvl="0" indent="0" marL="0">
              <a:buNone/>
            </a:pPr>
            <a:r>
              <a:rPr/>
              <a:t>Calculate the effective autocorrelation components.</a:t>
            </a:r>
          </a:p>
          <a:p>
            <a:pPr lvl="0" indent="0">
              <a:buNone/>
            </a:pPr>
            <a:r>
              <a:rPr>
                <a:solidFill>
                  <a:srgbClr val="06287E"/>
                </a:solidFill>
                <a:latin typeface="Courier"/>
              </a:rPr>
              <a:t>library</a:t>
            </a:r>
            <a:r>
              <a:rPr>
                <a:latin typeface="Courier"/>
              </a:rPr>
              <a:t>(lognorm)</a:t>
            </a:r>
            <a:br/>
            <a:r>
              <a:rPr>
                <a:latin typeface="Courier"/>
              </a:rPr>
              <a:t>rho_all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(GebCombResults</a:t>
            </a:r>
            <a:r>
              <a:rPr>
                <a:solidFill>
                  <a:srgbClr val="4070A0"/>
                </a:solidFill>
                <a:latin typeface="Courier"/>
              </a:rPr>
              <a:t>$</a:t>
            </a:r>
            <a:r>
              <a:rPr>
                <a:latin typeface="Courier"/>
              </a:rPr>
              <a:t>residual)</a:t>
            </a:r>
            <a:br/>
            <a:r>
              <a:rPr>
                <a:solidFill>
                  <a:srgbClr val="06287E"/>
                </a:solidFill>
                <a:latin typeface="Courier"/>
              </a:rPr>
              <a:t>plot</a:t>
            </a:r>
            <a:r>
              <a:rPr>
                <a:latin typeface="Courier"/>
              </a:rPr>
              <a:t>(rho_all[</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 all'</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rho_2004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(Geb2004</a:t>
            </a:r>
            <a:r>
              <a:rPr>
                <a:solidFill>
                  <a:srgbClr val="4070A0"/>
                </a:solidFill>
                <a:latin typeface="Courier"/>
              </a:rPr>
              <a:t>$</a:t>
            </a:r>
            <a:r>
              <a:rPr>
                <a:latin typeface="Courier"/>
              </a:rPr>
              <a:t>residual)</a:t>
            </a:r>
            <a:br/>
            <a:r>
              <a:rPr>
                <a:solidFill>
                  <a:srgbClr val="06287E"/>
                </a:solidFill>
                <a:latin typeface="Courier"/>
              </a:rPr>
              <a:t>plot</a:t>
            </a:r>
            <a:r>
              <a:rPr>
                <a:latin typeface="Courier"/>
              </a:rPr>
              <a:t>(rho_2004[</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 2004'</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6-1-3: Calculate the Effective Number of Observations</a:t>
            </a:r>
          </a:p>
        </p:txBody>
      </p:sp>
      <p:sp>
        <p:nvSpPr>
          <p:cNvPr id="3" name="Content Placeholder 2"/>
          <p:cNvSpPr>
            <a:spLocks noGrp="1"/>
          </p:cNvSpPr>
          <p:nvPr>
            <p:ph idx="1"/>
          </p:nvPr>
        </p:nvSpPr>
        <p:spPr/>
        <p:txBody>
          <a:bodyPr/>
          <a:lstStyle/>
          <a:p>
            <a:pPr lvl="0" indent="0" marL="0">
              <a:buNone/>
            </a:pPr>
            <a:r>
              <a:rPr/>
              <a:t>We can calculate the number by using the autocorrelation function. Create the variable </a:t>
            </a:r>
            <a:r>
              <a:rPr>
                <a:latin typeface="Courier"/>
              </a:rPr>
              <a:t>nEff_all</a:t>
            </a:r>
            <a:r>
              <a:rPr/>
              <a:t> and compare to the number of good observations </a:t>
            </a:r>
            <a:r>
              <a:rPr>
                <a:latin typeface="Courier"/>
              </a:rPr>
              <a:t>n_all</a:t>
            </a:r>
            <a:r>
              <a:rPr/>
              <a:t>.</a:t>
            </a:r>
          </a:p>
          <a:p>
            <a:pPr lvl="0" indent="0">
              <a:buNone/>
            </a:pPr>
            <a:r>
              <a:rPr>
                <a:latin typeface="Courier"/>
              </a:rPr>
              <a:t>nEff_all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(GebCombResults</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7D9029"/>
                </a:solidFill>
                <a:latin typeface="Courier"/>
              </a:rPr>
              <a:t>effAcf =</a:t>
            </a:r>
            <a:r>
              <a:rPr>
                <a:latin typeface="Courier"/>
              </a:rPr>
              <a:t> rho_all)</a:t>
            </a:r>
            <a:br/>
            <a:r>
              <a:rPr>
                <a:solidFill>
                  <a:srgbClr val="06287E"/>
                </a:solidFill>
                <a:latin typeface="Courier"/>
              </a:rPr>
              <a:t>c</a:t>
            </a:r>
            <a:r>
              <a:rPr>
                <a:latin typeface="Courier"/>
              </a:rPr>
              <a:t>(nEff_all, n_all)</a:t>
            </a:r>
          </a:p>
          <a:p>
            <a:pPr lvl="0" indent="0">
              <a:buNone/>
            </a:pPr>
            <a:r>
              <a:rPr>
                <a:latin typeface="Courier"/>
              </a:rPr>
              <a:t>## [1]  4699.79 27496.00</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6-1-4: Calculate the Effective Number of Observation for 2004</a:t>
            </a:r>
          </a:p>
        </p:txBody>
      </p:sp>
      <p:sp>
        <p:nvSpPr>
          <p:cNvPr id="3" name="Content Placeholder 2"/>
          <p:cNvSpPr>
            <a:spLocks noGrp="1"/>
          </p:cNvSpPr>
          <p:nvPr>
            <p:ph idx="1"/>
          </p:nvPr>
        </p:nvSpPr>
        <p:spPr/>
        <p:txBody>
          <a:bodyPr/>
          <a:lstStyle/>
          <a:p>
            <a:pPr lvl="0" indent="0" marL="0">
              <a:buNone/>
            </a:pPr>
            <a:r>
              <a:rPr/>
              <a:t>For 2004, create the variable </a:t>
            </a:r>
            <a:r>
              <a:rPr>
                <a:latin typeface="Courier"/>
              </a:rPr>
              <a:t>nEff_2004</a:t>
            </a:r>
            <a:r>
              <a:rPr/>
              <a:t> and compare to the number of good observations </a:t>
            </a:r>
            <a:r>
              <a:rPr>
                <a:latin typeface="Courier"/>
              </a:rPr>
              <a:t>n_2004</a:t>
            </a:r>
            <a:r>
              <a:rPr/>
              <a:t>.</a:t>
            </a:r>
          </a:p>
          <a:p>
            <a:pPr lvl="0" indent="0">
              <a:buNone/>
            </a:pPr>
            <a:r>
              <a:rPr>
                <a:latin typeface="Courier"/>
              </a:rPr>
              <a:t>nEff_2004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(Geb2004</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7D9029"/>
                </a:solidFill>
                <a:latin typeface="Courier"/>
              </a:rPr>
              <a:t>effAcf =</a:t>
            </a:r>
            <a:r>
              <a:rPr>
                <a:latin typeface="Courier"/>
              </a:rPr>
              <a:t> rho_2004)</a:t>
            </a:r>
            <a:br/>
            <a:r>
              <a:rPr>
                <a:solidFill>
                  <a:srgbClr val="06287E"/>
                </a:solidFill>
                <a:latin typeface="Courier"/>
              </a:rPr>
              <a:t>c</a:t>
            </a:r>
            <a:r>
              <a:rPr>
                <a:latin typeface="Courier"/>
              </a:rPr>
              <a:t>(nEff_2004, n_2004)</a:t>
            </a:r>
          </a:p>
          <a:p>
            <a:pPr lvl="0" indent="0">
              <a:buNone/>
            </a:pPr>
            <a:r>
              <a:rPr>
                <a:latin typeface="Courier"/>
              </a:rPr>
              <a:t>## [1] 1662.043 9617.000</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6-1-5: Calculate the Mean Annual NEE and Standard Deviation for 2004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Using the non-gap-filled data (</a:t>
                </a:r>
                <a:r>
                  <a:rPr>
                    <a:latin typeface="Courier"/>
                  </a:rPr>
                  <a:t>NEE_Ustar_f</a:t>
                </a:r>
                <a:r>
                  <a:rPr/>
                  <a:t>), the relative error can be calculated.</a:t>
                </a:r>
              </a:p>
              <a:p>
                <a:pPr lvl="0" indent="0" marL="0">
                  <a:buNone/>
                </a:pPr>
                <a:r>
                  <a:rPr/>
                  <a:t>Do not use gap-filled records in the uncertainty estimation here.</a:t>
                </a:r>
              </a:p>
              <a:p>
                <a:pPr lvl="0" indent="0" marL="0">
                  <a:buNone/>
                </a:pPr>
                <a:r>
                  <a:rPr/>
                  <a:t>The mean, standard deviations, and covariance.</a:t>
                </a:r>
              </a:p>
              <a:p>
                <a:pPr lvl="0" indent="0">
                  <a:buNone/>
                </a:pPr>
                <a:r>
                  <a:rPr>
                    <a:latin typeface="Courier"/>
                  </a:rPr>
                  <a:t>NEE_notGapFilled </a:t>
                </a:r>
                <a:r>
                  <a:rPr>
                    <a:solidFill>
                      <a:srgbClr val="007020"/>
                    </a:solidFill>
                    <a:latin typeface="Courier"/>
                  </a:rPr>
                  <a:t>&lt;-</a:t>
                </a:r>
                <a:r>
                  <a:rPr>
                    <a:latin typeface="Courier"/>
                  </a:rPr>
                  <a:t> </a:t>
                </a:r>
                <a:r>
                  <a:rPr>
                    <a:solidFill>
                      <a:srgbClr val="06287E"/>
                    </a:solidFill>
                    <a:latin typeface="Courier"/>
                  </a:rPr>
                  <a:t>mean</a:t>
                </a:r>
                <a:r>
                  <a:rPr>
                    <a:latin typeface="Courier"/>
                  </a:rPr>
                  <a:t>(Geb2004</a:t>
                </a:r>
                <a:r>
                  <a:rPr>
                    <a:solidFill>
                      <a:srgbClr val="4070A0"/>
                    </a:solidFill>
                    <a:latin typeface="Courier"/>
                  </a:rPr>
                  <a:t>$</a:t>
                </a:r>
                <a:r>
                  <a:rPr>
                    <a:latin typeface="Courier"/>
                  </a:rPr>
                  <a:t>NEE_uStar_f)</a:t>
                </a:r>
                <a:br/>
                <a:br/>
                <a:r>
                  <a:rPr>
                    <a:latin typeface="Courier"/>
                  </a:rPr>
                  <a:t>sd_notGapFilled </a:t>
                </a:r>
                <a:r>
                  <a:rPr>
                    <a:solidFill>
                      <a:srgbClr val="007020"/>
                    </a:solidFill>
                    <a:latin typeface="Courier"/>
                  </a:rPr>
                  <a:t>&lt;-</a:t>
                </a:r>
                <a:r>
                  <a:rPr>
                    <a:latin typeface="Courier"/>
                  </a:rPr>
                  <a:t> Geb2004</a:t>
                </a:r>
                <a:r>
                  <a:rPr>
                    <a:solidFill>
                      <a:srgbClr val="4070A0"/>
                    </a:solidFill>
                    <a:latin typeface="Courier"/>
                  </a:rPr>
                  <a:t>$</a:t>
                </a:r>
                <a:r>
                  <a:rPr>
                    <a:latin typeface="Courier"/>
                  </a:rPr>
                  <a:t>NEE_uStar_fsd[Geb2004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br/>
                <a:r>
                  <a:rPr>
                    <a:latin typeface="Courier"/>
                  </a:rPr>
                  <a:t>sdNEE_notGapFilled </a:t>
                </a:r>
                <a:r>
                  <a:rPr>
                    <a:solidFill>
                      <a:srgbClr val="007020"/>
                    </a:solidFill>
                    <a:latin typeface="Courier"/>
                  </a:rPr>
                  <a:t>=</a:t>
                </a:r>
                <a:r>
                  <a:rPr>
                    <a:latin typeface="Courier"/>
                  </a:rPr>
                  <a:t> </a:t>
                </a:r>
                <a:r>
                  <a:rPr>
                    <a:solidFill>
                      <a:srgbClr val="06287E"/>
                    </a:solidFill>
                    <a:latin typeface="Courier"/>
                  </a:rPr>
                  <a:t>sqrt</a:t>
                </a:r>
                <a:r>
                  <a:rPr>
                    <a:latin typeface="Courier"/>
                  </a:rPr>
                  <a:t>(</a:t>
                </a:r>
                <a:r>
                  <a:rPr>
                    <a:solidFill>
                      <a:srgbClr val="06287E"/>
                    </a:solidFill>
                    <a:latin typeface="Courier"/>
                  </a:rPr>
                  <a:t>mean</a:t>
                </a:r>
                <a:r>
                  <a:rPr>
                    <a:latin typeface="Courier"/>
                  </a:rPr>
                  <a:t>(sd_notGapFilled</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06287E"/>
                    </a:solidFill>
                    <a:latin typeface="Courier"/>
                  </a:rPr>
                  <a:t>sqrt</a:t>
                </a:r>
                <a:r>
                  <a:rPr>
                    <a:latin typeface="Courier"/>
                  </a:rPr>
                  <a:t>(nEff_all </a:t>
                </a:r>
                <a:r>
                  <a:rPr>
                    <a:solidFill>
                      <a:srgbClr val="4070A0"/>
                    </a:solidFill>
                    <a:latin typeface="Courier"/>
                  </a:rPr>
                  <a:t>-</a:t>
                </a:r>
                <a:r>
                  <a:rPr>
                    <a:latin typeface="Courier"/>
                  </a:rPr>
                  <a:t> </a:t>
                </a:r>
                <a:r>
                  <a:rPr>
                    <a:solidFill>
                      <a:srgbClr val="40A070"/>
                    </a:solidFill>
                    <a:latin typeface="Courier"/>
                  </a:rPr>
                  <a:t>1</a:t>
                </a:r>
                <a:r>
                  <a:rPr>
                    <a:latin typeface="Courier"/>
                  </a:rPr>
                  <a:t>)</a:t>
                </a:r>
                <a:br/>
                <a:br/>
                <a:r>
                  <a:rPr>
                    <a:solidFill>
                      <a:srgbClr val="06287E"/>
                    </a:solidFill>
                    <a:latin typeface="Courier"/>
                  </a:rPr>
                  <a:t>c</a:t>
                </a:r>
                <a:r>
                  <a:rPr>
                    <a:latin typeface="Courier"/>
                  </a:rPr>
                  <a:t>(</a:t>
                </a:r>
                <a:r>
                  <a:rPr>
                    <a:solidFill>
                      <a:srgbClr val="7D9029"/>
                    </a:solidFill>
                    <a:latin typeface="Courier"/>
                  </a:rPr>
                  <a:t>mean =</a:t>
                </a:r>
                <a:r>
                  <a:rPr>
                    <a:latin typeface="Courier"/>
                  </a:rPr>
                  <a:t> NEE_notGapFilled, </a:t>
                </a:r>
                <a:r>
                  <a:rPr>
                    <a:solidFill>
                      <a:srgbClr val="7D9029"/>
                    </a:solidFill>
                    <a:latin typeface="Courier"/>
                  </a:rPr>
                  <a:t>sd =</a:t>
                </a:r>
                <a:r>
                  <a:rPr>
                    <a:latin typeface="Courier"/>
                  </a:rPr>
                  <a:t> sdNEE_notGapFilled, </a:t>
                </a:r>
                <a:r>
                  <a:rPr>
                    <a:solidFill>
                      <a:srgbClr val="7D9029"/>
                    </a:solidFill>
                    <a:latin typeface="Courier"/>
                  </a:rPr>
                  <a:t>cv =</a:t>
                </a:r>
                <a:r>
                  <a:rPr>
                    <a:latin typeface="Courier"/>
                  </a:rPr>
                  <a:t> sdNEE_notGapFilled</a:t>
                </a:r>
                <a:r>
                  <a:rPr>
                    <a:solidFill>
                      <a:srgbClr val="4070A0"/>
                    </a:solidFill>
                    <a:latin typeface="Courier"/>
                  </a:rPr>
                  <a:t>/</a:t>
                </a:r>
                <a:r>
                  <a:rPr>
                    <a:solidFill>
                      <a:srgbClr val="06287E"/>
                    </a:solidFill>
                    <a:latin typeface="Courier"/>
                  </a:rPr>
                  <a:t>abs</a:t>
                </a:r>
                <a:r>
                  <a:rPr>
                    <a:latin typeface="Courier"/>
                  </a:rPr>
                  <a:t>(NEE_notGapFilled))</a:t>
                </a:r>
              </a:p>
              <a:p>
                <a:pPr lvl="0" indent="0">
                  <a:buNone/>
                </a:pPr>
                <a:r>
                  <a:rPr>
                    <a:latin typeface="Courier"/>
                  </a:rPr>
                  <a:t>##        mean          sd          cv 
## -0.56676058  0.02972696  0.05245064</a:t>
                </a:r>
              </a:p>
              <a:p>
                <a:pPr lvl="0" indent="0" marL="0">
                  <a:spcBef>
                    <a:spcPts val="3000"/>
                  </a:spcBef>
                  <a:buNone/>
                </a:pPr>
                <a:r>
                  <a:rPr b="1"/>
                  <a:t>Step 6-1-6: Combined Uncertainties for the </a:t>
                </a:r>
                <a14:m>
                  <m:oMath xmlns:m="http://schemas.openxmlformats.org/officeDocument/2006/math">
                    <m:sSub>
                      <m:e>
                        <m:r>
                          <m:t>u</m:t>
                        </m:r>
                      </m:e>
                      <m:sub>
                        <m:r>
                          <m:rPr>
                            <m:sty m:val="p"/>
                          </m:rPr>
                          <m:t>*</m:t>
                        </m:r>
                      </m:sub>
                    </m:sSub>
                  </m:oMath>
                </a14:m>
                <a:r>
                  <a:rPr b="1"/>
                  <a:t>-Thresholds and Random Uncertainties</a:t>
                </a:r>
              </a:p>
              <a:p>
                <a:pPr lvl="0" indent="0" marL="0">
                  <a:buNone/>
                </a:pPr>
                <a:r>
                  <a:rPr/>
                  <a:t>Calculate the combined uncertainties of the:</a:t>
                </a:r>
              </a:p>
              <a:p>
                <a:pPr lvl="0" indent="-342900" marL="342900">
                  <a:buAutoNum type="arabicPeriod"/>
                </a:pPr>
                <a:r>
                  <a:rPr/>
                  <a:t>NEE for different </a:t>
                </a:r>
                <a14:m>
                  <m:oMath xmlns:m="http://schemas.openxmlformats.org/officeDocument/2006/math">
                    <m:sSub>
                      <m:e>
                        <m:r>
                          <m:t>u</m:t>
                        </m:r>
                      </m:e>
                      <m:sub>
                        <m:r>
                          <m:rPr>
                            <m:sty m:val="p"/>
                          </m:rPr>
                          <m:t>*</m:t>
                        </m:r>
                      </m:sub>
                    </m:sSub>
                  </m:oMath>
                </a14:m>
                <a:r>
                  <a:rPr/>
                  <a:t> scenarios.</a:t>
                </a:r>
              </a:p>
              <a:p>
                <a:pPr lvl="0" indent="-342900" marL="342900">
                  <a:buAutoNum type="arabicPeriod"/>
                </a:pPr>
                <a:r>
                  <a:rPr/>
                  <a:t>NEE not gap-filled.</a:t>
                </a:r>
              </a:p>
              <a:p>
                <a:pPr lvl="0" indent="0" marL="0">
                  <a:buNone/>
                </a:pPr>
                <a:r>
                  <a:rPr/>
                  <a:t>The combined uncertainties.</a:t>
                </a:r>
              </a:p>
              <a:p>
                <a:pPr lvl="0" indent="0">
                  <a:buNone/>
                </a:pPr>
                <a:r>
                  <a:rPr>
                    <a:latin typeface="Courier"/>
                  </a:rPr>
                  <a:t>sdNEEUStar </a:t>
                </a:r>
                <a:r>
                  <a:rPr>
                    <a:solidFill>
                      <a:srgbClr val="007020"/>
                    </a:solidFill>
                    <a:latin typeface="Courier"/>
                  </a:rPr>
                  <a:t>&lt;-</a:t>
                </a:r>
                <a:r>
                  <a:rPr>
                    <a:latin typeface="Courier"/>
                  </a:rPr>
                  <a:t> </a:t>
                </a:r>
                <a:r>
                  <a:rPr>
                    <a:solidFill>
                      <a:srgbClr val="06287E"/>
                    </a:solidFill>
                    <a:latin typeface="Courier"/>
                  </a:rPr>
                  <a:t>sd</a:t>
                </a:r>
                <a:r>
                  <a:rPr>
                    <a:latin typeface="Courier"/>
                  </a:rPr>
                  <a:t>(NEE_UStar)</a:t>
                </a:r>
                <a:br/>
                <a:r>
                  <a:rPr>
                    <a:latin typeface="Courier"/>
                  </a:rPr>
                  <a:t>sdNEECombined </a:t>
                </a:r>
                <a:r>
                  <a:rPr>
                    <a:solidFill>
                      <a:srgbClr val="007020"/>
                    </a:solidFill>
                    <a:latin typeface="Courier"/>
                  </a:rPr>
                  <a:t>&lt;-</a:t>
                </a:r>
                <a:r>
                  <a:rPr>
                    <a:latin typeface="Courier"/>
                  </a:rPr>
                  <a:t> </a:t>
                </a:r>
                <a:r>
                  <a:rPr>
                    <a:solidFill>
                      <a:srgbClr val="06287E"/>
                    </a:solidFill>
                    <a:latin typeface="Courier"/>
                  </a:rPr>
                  <a:t>sqrt</a:t>
                </a:r>
                <a:r>
                  <a:rPr>
                    <a:latin typeface="Courier"/>
                  </a:rPr>
                  <a:t>(sdNEEUStar</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sdNEE_notGapFilled</a:t>
                </a:r>
                <a:r>
                  <a:rPr>
                    <a:solidFill>
                      <a:srgbClr val="4070A0"/>
                    </a:solidFill>
                    <a:latin typeface="Courier"/>
                  </a:rPr>
                  <a:t>^</a:t>
                </a:r>
                <a:r>
                  <a:rPr>
                    <a:solidFill>
                      <a:srgbClr val="40A070"/>
                    </a:solidFill>
                    <a:latin typeface="Courier"/>
                  </a:rPr>
                  <a:t>2</a:t>
                </a:r>
                <a:r>
                  <a:rPr>
                    <a:latin typeface="Courier"/>
                  </a:rPr>
                  <a:t>)</a:t>
                </a:r>
                <a:br/>
                <a:r>
                  <a:rPr>
                    <a:latin typeface="Courier"/>
                  </a:rPr>
                  <a:t>sdNEECombined </a:t>
                </a:r>
              </a:p>
              <a:p>
                <a:pPr lvl="0" indent="0">
                  <a:buNone/>
                </a:pPr>
                <a:r>
                  <a:rPr>
                    <a:latin typeface="Courier"/>
                  </a:rPr>
                  <a:t>## [1] 0.03211173</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Lasslop G, Reichstein M, Papale D, et al. (2010) Separation of net ecosystem exchange into assimilation and respiration using a light response curve approach: critical issues and global evaluation. Global Change Biology, Volume 16, Issue 1, Pages 187-208</a:t>
            </a:r>
          </a:p>
          <a:p>
            <a:pPr lvl="0" indent="0" marL="0">
              <a:buNone/>
            </a:pPr>
            <a:r>
              <a:rPr/>
              <a:t>Reichstein M, Falge E, Baldocchi D et al. (2005) On the separation of net ecosystem exchange into assimilation and ecosystem respiration: review and improved algorithm. Global Change Biology, 11, 1424-1439.</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a:t>
            </a:r>
          </a:p>
        </p:txBody>
      </p:sp>
      <p:sp>
        <p:nvSpPr>
          <p:cNvPr id="3" name="Content Placeholder 2"/>
          <p:cNvSpPr>
            <a:spLocks noGrp="1"/>
          </p:cNvSpPr>
          <p:nvPr>
            <p:ph idx="1"/>
          </p:nvPr>
        </p:nvSpPr>
        <p:spPr/>
        <p:txBody>
          <a:bodyPr/>
          <a:lstStyle/>
          <a:p>
            <a:pPr lvl="0" indent="0" marL="0">
              <a:buNone/>
            </a:pPr>
            <a:r>
              <a:rPr/>
              <a:t>At the end of the talk, you would be able to:</a:t>
            </a:r>
          </a:p>
          <a:p>
            <a:pPr lvl="0" indent="-342900" marL="342900">
              <a:buAutoNum type="arabicPeriod"/>
            </a:pPr>
            <a:r>
              <a:rPr/>
              <a:t>Understand the capabilities of the REddyProc package.</a:t>
            </a:r>
          </a:p>
          <a:p>
            <a:pPr lvl="0" indent="-342900" marL="342900">
              <a:buAutoNum type="arabicPeriod"/>
            </a:pPr>
            <a:r>
              <a:rPr/>
              <a:t>Explain the analysis steps of the package.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0: Preliminary Work</a:t>
            </a:r>
          </a:p>
        </p:txBody>
      </p:sp>
      <p:sp>
        <p:nvSpPr>
          <p:cNvPr id="3" name="Content Placeholder 2"/>
          <p:cNvSpPr>
            <a:spLocks noGrp="1"/>
          </p:cNvSpPr>
          <p:nvPr>
            <p:ph idx="1"/>
          </p:nvPr>
        </p:nvSpPr>
        <p:spPr/>
        <p:txBody>
          <a:bodyPr/>
          <a:lstStyle/>
          <a:p>
            <a:pPr lvl="0" indent="0" marL="0">
              <a:spcBef>
                <a:spcPts val="3000"/>
              </a:spcBef>
              <a:buNone/>
            </a:pPr>
            <a:r>
              <a:rPr b="1"/>
              <a:t>Install the Package</a:t>
            </a:r>
          </a:p>
          <a:p>
            <a:pPr lvl="0" indent="0" marL="0">
              <a:buNone/>
            </a:pPr>
            <a:r>
              <a:rPr/>
              <a:t>The package needs to be installed prior to use. You might also need to install other packages to run REddyProc. You can do so by using the </a:t>
            </a:r>
            <a:r>
              <a:rPr>
                <a:latin typeface="Courier"/>
              </a:rPr>
              <a:t>install.packages</a:t>
            </a:r>
            <a:r>
              <a:rPr/>
              <a:t> command for their installation.</a:t>
            </a:r>
          </a:p>
          <a:p>
            <a:pPr lvl="0" indent="0">
              <a:buNone/>
            </a:pPr>
            <a:r>
              <a:rPr>
                <a:solidFill>
                  <a:srgbClr val="06287E"/>
                </a:solidFill>
                <a:latin typeface="Courier"/>
              </a:rPr>
              <a:t>install.packages</a:t>
            </a:r>
            <a:r>
              <a:rPr>
                <a:latin typeface="Courier"/>
              </a:rPr>
              <a:t>(</a:t>
            </a:r>
            <a:r>
              <a:rPr>
                <a:solidFill>
                  <a:srgbClr val="4070A0"/>
                </a:solidFill>
                <a:latin typeface="Courier"/>
              </a:rPr>
              <a:t>"REddyProc"</a:t>
            </a:r>
            <a:r>
              <a:rPr>
                <a:latin typeface="Courier"/>
              </a:rPr>
              <a:t>, </a:t>
            </a:r>
            <a:r>
              <a:rPr>
                <a:solidFill>
                  <a:srgbClr val="7D9029"/>
                </a:solidFill>
                <a:latin typeface="Courier"/>
              </a:rPr>
              <a:t>repos =</a:t>
            </a:r>
            <a:r>
              <a:rPr>
                <a:latin typeface="Courier"/>
              </a:rPr>
              <a:t> </a:t>
            </a:r>
            <a:r>
              <a:rPr>
                <a:solidFill>
                  <a:srgbClr val="4070A0"/>
                </a:solidFill>
                <a:latin typeface="Courier"/>
              </a:rPr>
              <a:t>"http://cran.us.r-project.org"</a:t>
            </a:r>
            <a:r>
              <a:rPr>
                <a:latin typeface="Courier"/>
              </a:rPr>
              <a:t>)</a:t>
            </a:r>
          </a:p>
          <a:p>
            <a:pPr lvl="0" indent="0">
              <a:buNone/>
            </a:pPr>
            <a:r>
              <a:rPr>
                <a:latin typeface="Courier"/>
              </a:rPr>
              <a:t>## 
## The downloaded binary packages are in
##  /var/folders/rz/dkw8y98n1sv5r9gy22djhgbm0000gn/T//RtmpTxdwNa/downloaded_packages</a:t>
            </a:r>
          </a:p>
          <a:p>
            <a:pPr lvl="0" indent="0" marL="0">
              <a:buNone/>
            </a:pPr>
            <a:r>
              <a:rPr/>
              <a:t>You will need to load the package after a successful installation.</a:t>
            </a:r>
          </a:p>
          <a:p>
            <a:pPr lvl="0" indent="0">
              <a:buNone/>
            </a:pPr>
            <a:r>
              <a:rPr>
                <a:solidFill>
                  <a:srgbClr val="06287E"/>
                </a:solidFill>
                <a:latin typeface="Courier"/>
              </a:rPr>
              <a:t>library</a:t>
            </a:r>
            <a:r>
              <a:rPr>
                <a:latin typeface="Courier"/>
              </a:rPr>
              <a:t>(REddyProc)</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Prepare the Data</a:t>
            </a:r>
          </a:p>
        </p:txBody>
      </p:sp>
      <p:sp>
        <p:nvSpPr>
          <p:cNvPr id="3" name="Content Placeholder 2"/>
          <p:cNvSpPr>
            <a:spLocks noGrp="1"/>
          </p:cNvSpPr>
          <p:nvPr>
            <p:ph idx="1"/>
          </p:nvPr>
        </p:nvSpPr>
        <p:spPr/>
        <p:txBody>
          <a:bodyPr/>
          <a:lstStyle/>
          <a:p>
            <a:pPr lvl="0" indent="0" marL="0">
              <a:spcBef>
                <a:spcPts val="3000"/>
              </a:spcBef>
              <a:buNone/>
            </a:pPr>
            <a:r>
              <a:rPr b="1"/>
              <a:t>Step 1-1: Import the Data</a:t>
            </a:r>
          </a:p>
          <a:p>
            <a:pPr lvl="0" indent="0" marL="0">
              <a:buNone/>
            </a:pPr>
            <a:r>
              <a:rPr/>
              <a:t>The eddy covariance data that will be used in this walk-through are included in the package. They are for demo purposes.</a:t>
            </a:r>
          </a:p>
          <a:p>
            <a:pPr lvl="0" indent="-342900" marL="342900">
              <a:buAutoNum type="arabicPeriod"/>
            </a:pPr>
            <a:r>
              <a:rPr>
                <a:latin typeface="Courier"/>
              </a:rPr>
              <a:t>DEGebExample</a:t>
            </a:r>
            <a:r>
              <a:rPr/>
              <a:t>, the Gebesee, Germany, data from 2004 to 2006.</a:t>
            </a:r>
          </a:p>
          <a:p>
            <a:pPr lvl="0" indent="-342900" marL="342900">
              <a:buAutoNum type="arabicPeriod"/>
            </a:pPr>
            <a:r>
              <a:rPr>
                <a:latin typeface="Courier"/>
              </a:rPr>
              <a:t>Example_DETha98</a:t>
            </a:r>
            <a:r>
              <a:rPr/>
              <a:t>, the Tharandt, Germany, data for the year 1998.</a:t>
            </a:r>
          </a:p>
          <a:p>
            <a:pPr lvl="0" indent="0" marL="0">
              <a:buNone/>
            </a:pPr>
            <a:r>
              <a:rPr/>
              <a:t>The full data is downloadable at </a:t>
            </a:r>
            <a:r>
              <a:rPr>
                <a:hlinkClick r:id="rId2"/>
              </a:rPr>
              <a:t>http://www.europe-fluxdata.eu/home/</a:t>
            </a:r>
            <a:r>
              <a:rPr/>
              <a:t> after registration.</a:t>
            </a:r>
          </a:p>
          <a:p>
            <a:pPr lvl="0" indent="0" marL="0">
              <a:buNone/>
            </a:pPr>
            <a:r>
              <a:rPr/>
              <a:t>Load the Gebesee data.</a:t>
            </a:r>
          </a:p>
          <a:p>
            <a:pPr lvl="0" indent="0">
              <a:buNone/>
            </a:pPr>
            <a:r>
              <a:rPr>
                <a:solidFill>
                  <a:srgbClr val="06287E"/>
                </a:solidFill>
                <a:latin typeface="Courier"/>
              </a:rPr>
              <a:t>data</a:t>
            </a:r>
            <a:r>
              <a:rPr>
                <a:latin typeface="Courier"/>
              </a:rPr>
              <a:t>(DEGebExample)</a:t>
            </a:r>
          </a:p>
          <a:p>
            <a:pPr lvl="0" indent="0" marL="0">
              <a:buNone/>
            </a:pPr>
            <a:r>
              <a:rPr/>
              <a:t>Load the Tharandt data.</a:t>
            </a:r>
          </a:p>
          <a:p>
            <a:pPr lvl="0" indent="0">
              <a:buNone/>
            </a:pPr>
            <a:r>
              <a:rPr>
                <a:solidFill>
                  <a:srgbClr val="06287E"/>
                </a:solidFill>
                <a:latin typeface="Courier"/>
              </a:rPr>
              <a:t>data</a:t>
            </a:r>
            <a:r>
              <a:rPr>
                <a:latin typeface="Courier"/>
              </a:rPr>
              <a:t>(Example_DETha98)</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Overview: Gebesee</a:t>
            </a:r>
          </a:p>
        </p:txBody>
      </p:sp>
      <p:sp>
        <p:nvSpPr>
          <p:cNvPr id="3" name="Content Placeholder 2"/>
          <p:cNvSpPr>
            <a:spLocks noGrp="1"/>
          </p:cNvSpPr>
          <p:nvPr>
            <p:ph idx="1"/>
          </p:nvPr>
        </p:nvSpPr>
        <p:spPr/>
        <p:txBody>
          <a:bodyPr/>
          <a:lstStyle/>
          <a:p>
            <a:pPr lvl="0" indent="0" marL="0">
              <a:buNone/>
            </a:pPr>
            <a:r>
              <a:rPr/>
              <a:t>Get an overview of the data. Look at the data parameters and take note of missing data or </a:t>
            </a:r>
            <a:r>
              <a:rPr>
                <a:latin typeface="Courier"/>
              </a:rPr>
              <a:t>NA</a:t>
            </a:r>
            <a:r>
              <a:rPr/>
              <a:t>.</a:t>
            </a:r>
          </a:p>
          <a:p>
            <a:pPr lvl="0" indent="0" marL="0">
              <a:spcBef>
                <a:spcPts val="3000"/>
              </a:spcBef>
              <a:buNone/>
            </a:pPr>
            <a:r>
              <a:rPr b="1"/>
              <a:t>The Gebesee, Germany, Data</a:t>
            </a:r>
          </a:p>
          <a:p>
            <a:pPr lvl="0" indent="0" marL="0">
              <a:spcBef>
                <a:spcPts val="3000"/>
              </a:spcBef>
              <a:buNone/>
            </a:pPr>
            <a:r>
              <a:rPr b="1"/>
              <a:t>Characteristics</a:t>
            </a:r>
          </a:p>
          <a:p>
            <a:pPr lvl="0"/>
            <a:r>
              <a:rPr/>
              <a:t>Surface: Agriculture</a:t>
            </a:r>
          </a:p>
          <a:p>
            <a:pPr lvl="0"/>
            <a:r>
              <a:rPr/>
              <a:t>Time zone: +1 GMT</a:t>
            </a:r>
          </a:p>
          <a:p>
            <a:pPr lvl="0"/>
            <a:r>
              <a:rPr/>
              <a:t>Latitude, Longitude: 51.1N, 10.9E</a:t>
            </a:r>
          </a:p>
          <a:p>
            <a:pPr lvl="0" indent="0" marL="0">
              <a:buNone/>
            </a:pPr>
            <a:r>
              <a:rPr/>
              <a:t>Notice that VPD is not in the dataset.</a:t>
            </a:r>
          </a:p>
          <a:p>
            <a:pPr lvl="0" indent="0">
              <a:buNone/>
            </a:pPr>
            <a:r>
              <a:rPr>
                <a:solidFill>
                  <a:srgbClr val="06287E"/>
                </a:solidFill>
                <a:latin typeface="Courier"/>
              </a:rPr>
              <a:t>summary</a:t>
            </a:r>
            <a:r>
              <a:rPr>
                <a:latin typeface="Courier"/>
              </a:rPr>
              <a:t>(DEGebExample)</a:t>
            </a:r>
          </a:p>
          <a:p>
            <a:pPr lvl="0" indent="0">
              <a:buNone/>
            </a:pPr>
            <a:r>
              <a:rPr>
                <a:latin typeface="Courier"/>
              </a:rPr>
              <a:t>##     DateTime                        NEE              Ustar       
##  Min.   :2004-01-01 00:30:00   Min.   :-49.919   Min.   :0.0000  
##  1st Qu.:2004-10-01 00:22:30   1st Qu.: -1.864   1st Qu.:0.0640  
##  Median :2005-07-02 00:15:00   Median :  0.635   Median :0.1490  
##  Mean   :2005-07-02 00:15:00   Mean   : -1.935   Mean   :0.1884  
##  3rd Qu.:2006-04-02 00:07:30   3rd Qu.:  1.834   3rd Qu.:0.2800  
##  Max.   :2007-01-01 00:00:00   Max.   : 19.008   Max.   :2.0450  
##                                NA's   :21849     NA's   :1149    
##       Tair               rH               Rg         
##  Min.   :-16.710   Min.   : 15.87   Min.   :   0.00  
##  1st Qu.:  3.360   1st Qu.: 66.61   1st Qu.:   0.00  
##  Median :  9.970   Median : 79.10   Median :   2.04  
##  Mean   :  9.664   Mean   : 75.24   Mean   : 124.71  
##  3rd Qu.: 15.520   3rd Qu.: 87.07   3rd Qu.: 176.03  
##  Max.   : 34.680   Max.   :100.00   Max.   :1046.03  
##                    NA's   :1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REddyProc for Eddy Covariance Data Analysis</dc:title>
  <dc:creator>Yusri Yusup</dc:creator>
  <cp:keywords/>
  <dcterms:created xsi:type="dcterms:W3CDTF">2023-07-25T18:02:14Z</dcterms:created>
  <dcterms:modified xsi:type="dcterms:W3CDTF">2023-07-25T18:02:14Z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2023-07-26</vt:lpwstr>
  </property>
  <property fmtid="{D5CDD505-2E9C-101B-9397-08002B2CF9AE}" pid="3" name="output">
    <vt:lpwstr>powerpoint_presentation</vt:lpwstr>
  </property>
</Properties>
</file>