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b0vc4u8kls&amp;t=354s" TargetMode="External" /><Relationship Id="rId3" Type="http://schemas.openxmlformats.org/officeDocument/2006/relationships/hyperlink" Target="https://github.com/bgctw/EGU19EddyCourse/blob/master/Source/DEGebExample_complete.Rmd"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gc.iwww.mpg.de/5622399/REddyProc"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europe-fluxdata.eu/home/"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REddyProc for Eddy Covariance Data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Yusri Yusup</a:t>
            </a:r>
          </a:p>
        </p:txBody>
      </p:sp>
      <p:sp>
        <p:nvSpPr>
          <p:cNvPr id="4" name="Date Placeholder 3"/>
          <p:cNvSpPr>
            <a:spLocks noGrp="1"/>
          </p:cNvSpPr>
          <p:nvPr>
            <p:ph idx="10" sz="half" type="dt"/>
          </p:nvPr>
        </p:nvSpPr>
        <p:spPr/>
        <p:txBody>
          <a:bodyPr/>
          <a:lstStyle/>
          <a:p>
            <a:pPr lvl="0" indent="0" marL="0">
              <a:buNone/>
            </a:pPr>
            <a:r>
              <a:rPr/>
              <a:t>2023-07-24</a:t>
            </a:r>
          </a:p>
        </p:txBody>
      </p:sp>
    </p:spTree>
  </p:cSld>
</p:sld>
</file>

<file path=ppt/slides/slide1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Step 3-2-2: Calculate the (</a:t></a:r><a14:m><m:oMath xmlns:m="http://schemas.openxmlformats.org/officeDocument/2006/math"><m:sSub><m:e><m:r><m:t>u</m:t></m:r></m:e><m:sub><m:r><m:rPr><m:sty m:val="p" /></m:rPr><m:t>*</m:t></m:r></m:sub></m:sSub></m:oMath></a14:m><a:r><a:rPr /><a:t>)-Thresholds Distributions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We will estimate the (</a:t></a:r><a14:m><m:oMath xmlns:m="http://schemas.openxmlformats.org/officeDocument/2006/math"><m:sSub><m:e><m:r><m:t>u</m:t></m:r></m:e><m:sub><m:r><m:rPr><m:sty m:val="p" /></m:rPr><m:t>*</m:t></m:r></m:sub></m:sSub></m:oMath></a14:m><a:r><a:rPr /><a:t>) limits using the </a:t></a:r><a:r><a:rPr><a:latin typeface="Courier" /></a:rPr><a:t>sEstimateUstarScenarios</a:t></a:r><a:r><a:rPr /><a:t> function. The function will write to the data object. The </a:t></a:r><a:r><a:rPr><a:latin typeface="Courier" /></a:rPr><a:t>seasonFactor</a:t></a:r><a:r><a:rPr /><a:t> is needed here to tell </a:t></a:r><a:r><a:rPr><a:latin typeface="Courier" /></a:rPr><a:t>REddyProc</a:t></a:r><a:r><a:rPr /><a:t> the season intervals that it must estimate the (</a:t></a:r><a14:m><m:oMath xmlns:m="http://schemas.openxmlformats.org/officeDocument/2006/math"><m:sSub><m:e><m:r><m:t>u</m:t></m:r></m:e><m:sub><m:r><m:rPr><m:sty m:val="p" /></m:rPr><m:t>*</m:t></m:r></m:sub></m:sSub></m:oMath></a14:m><a:r><a:rPr /><a:t>) thresholds.</a:t></a:r></a:p><a:p><a:pPr lvl="0" indent="0" marL="0"><a:buNone /></a:pPr><a:r><a:rPr /><a:t>Note that the (</a:t></a:r><a14:m><m:oMath xmlns:m="http://schemas.openxmlformats.org/officeDocument/2006/math"><m:sSub><m:e><m:r><m:t>u</m:t></m:r></m:e><m:sub><m:r><m:rPr><m:sty m:val="p" /></m:rPr><m:t>*</m:t></m:r></m:sub></m:sSub></m:oMath></a14:m><a:r><a:rPr /><a:t>) threshold estimation uses the </a:t></a:r><a:r><a:rPr><a:latin typeface="Courier" /></a:rPr><a:t>usEstUstarThreshold</a:t></a:r><a:r><a:rPr /><a:t> function, which requires the </a:t></a:r><a:r><a:rPr><a:latin typeface="Courier" /></a:rPr><a:t>NEE</a:t></a:r><a:r><a:rPr /><a:t>, </a:t></a:r><a:r><a:rPr><a:latin typeface="Courier" /></a:rPr><a:t>Tair</a:t></a:r><a:r><a:rPr /><a:t>, and </a:t></a:r><a:r><a:rPr><a:latin typeface="Courier" /></a:rPr><a:t>seasonFactor</a:t></a:r><a:r><a:rPr /><a:t>. It returns the median value.</a:t></a:r></a:p><a:p><a:pPr lvl="0" indent="0" marL="0"><a:buNone /></a:pPr><a:r><a:rPr /><a:t>In this example, the (</a:t></a:r><a14:m><m:oMath xmlns:m="http://schemas.openxmlformats.org/officeDocument/2006/math"><m:sSub><m:e><m:r><m:t>u</m:t></m:r></m:e><m:sub><m:r><m:rPr><m:sty m:val="p" /></m:rPr><m:t>*</m:t></m:r></m:sub></m:sSub></m:oMath></a14:m><a:r><a:rPr /><a:t>) threshold is estimated, using the </a:t></a:r><a:r><a:rPr><a:latin typeface="Courier" /></a:rPr><a:t>usEstUstarThreshold</a:t></a:r><a:r><a:rPr /><a:t> function, 30 times, and the (</a:t></a:r><a14:m><m:oMath xmlns:m="http://schemas.openxmlformats.org/officeDocument/2006/math"><m:sSub><m:e><m:r><m:t>u</m:t></m:r></m:e><m:sub><m:r><m:rPr><m:sty m:val="p" /></m:rPr><m:t>*</m:t></m:r></m:sub></m:sSub></m:oMath></a14:m><a:r><a:rPr /><a:t>) limits are reported using the default quantiles of 5%, 50%, and 95%: The low, median, and high values of (</a:t></a:r><a14:m><m:oMath xmlns:m="http://schemas.openxmlformats.org/officeDocument/2006/math"><m:sSub><m:e><m:r><m:t>u</m:t></m:r></m:e><m:sub><m:r><m:rPr><m:sty m:val="p" /></m:rPr><m:t>*</m:t></m:r></m:sub></m:sSub></m:oMath></a14:m><a:r><a:rPr /><a:t>).</a:t></a:r></a:p><a:p><a:pPr lvl="0" indent="0" marL="0"><a:buNone /></a:pPr><a:r><a:rPr /><a:t>The function </a:t></a:r><a:r><a:rPr><a:latin typeface="Courier" /></a:rPr><a:t>sGetEstimatedUstarThresholdDistribution</a:t></a:r><a:r><a:rPr /><a:t> displays the results.</a:t></a:r></a:p><a:p><a:pPr lvl="0" indent="0" marL="0"><a:buNone /></a:pPr><a:r><a:rPr /><a:t>Note that you can create the plots of NEE versus (</a:t></a:r><a14:m><m:oMath xmlns:m="http://schemas.openxmlformats.org/officeDocument/2006/math"><m:sSub><m:e><m:r><m:t>u</m:t></m:r></m:e><m:sub><m:r><m:rPr><m:sty m:val="p" /></m:rPr><m:t>*</m:t></m:r></m:sub></m:sSub></m:oMath></a14:m><a:r><a:rPr /><a:t>) by using the function </a:t></a:r><a:r><a:rPr><a:latin typeface="Courier" /></a:rPr><a:t>sPlotNEEVersusUStarForSeason</a:t></a:r><a:r><a:rPr /><a:t>.</a:t></a:r></a:p><a:p><a:pPr lvl="0" indent="0"><a:buNone /></a:pPr><a:r><a:rPr><a:latin typeface="Courier" /></a:rPr><a:t>EProcDEGeb</a:t></a:r><a:r><a:rPr><a:solidFill><a:srgbClr val="4070A0" /></a:solidFill><a:latin typeface="Courier" /></a:rPr><a:t>$</a:t></a:r><a:r><a:rPr><a:solidFill><a:srgbClr val="06287E" /></a:solidFill><a:latin typeface="Courier" /></a:rPr><a:t>sEstimateUstarScenarios</a:t></a:r><a:r><a:rPr><a:latin typeface="Courier" /></a:rPr><a:t>(</a:t></a:r><a:r><a:rPr><a:solidFill><a:srgbClr val="7D9029" /></a:solidFill><a:latin typeface="Courier" /></a:rPr><a:t>seasonFactor =</a:t></a:r><a:r><a:rPr><a:latin typeface="Courier" /></a:rPr><a:t> seasonFactor, </a:t></a:r><a:br /><a:r><a:rPr><a:latin typeface="Courier" /></a:rPr><a:t>                                   </a:t></a:r><a:r><a:rPr><a:solidFill><a:srgbClr val="7D9029" /></a:solidFill><a:latin typeface="Courier" /></a:rPr><a:t>nSample =</a:t></a:r><a:r><a:rPr><a:latin typeface="Courier" /></a:rPr><a:t> </a:t></a:r><a:r><a:rPr><a:solidFill><a:srgbClr val="40A070" /></a:solidFill><a:latin typeface="Courier" /></a:rPr><a:t>30</a:t></a:r><a:r><a:rPr><a:latin typeface="Courier" /></a:rPr><a:t>,</a:t></a:r><a:br /><a:r><a:rPr><a:latin typeface="Courier" /></a:rPr><a:t>                                   </a:t></a:r><a:r><a:rPr><a:solidFill><a:srgbClr val="7D9029" /></a:solidFill><a:latin typeface="Courier" /></a:rPr><a:t>probs =</a:t></a:r><a:r><a:rPr><a:latin typeface="Courier" /></a:rPr><a:t> </a:t></a:r><a:r><a:rPr><a:solidFill><a:srgbClr val="06287E" /></a:solidFill><a:latin typeface="Courier" /></a:rPr><a:t>c</a:t></a:r><a:r><a:rPr><a:latin typeface="Courier" /></a:rPr><a:t>(</a:t></a:r><a:r><a:rPr><a:solidFill><a:srgbClr val="40A070" /></a:solidFill><a:latin typeface="Courier" /></a:rPr><a:t>0.05</a:t></a:r><a:r><a:rPr><a:latin typeface="Courier" /></a:rPr><a:t>,</a:t></a:r><a:r><a:rPr><a:solidFill><a:srgbClr val="40A070" /></a:solidFill><a:latin typeface="Courier" /></a:rPr><a:t>0.50</a:t></a:r><a:r><a:rPr><a:latin typeface="Courier" /></a:rPr><a:t>,</a:t></a:r><a:r><a:rPr><a:solidFill><a:srgbClr val="40A070" /></a:solidFill><a:latin typeface="Courier" /></a:rPr><a:t>0.95</a:t></a:r><a:r><a:rPr><a:latin typeface="Courier" /></a:rPr><a:t>))</a:t></a:r></a:p><a:p><a:pPr lvl="0" indent="0"><a:buNone /></a:pPr><a:r><a:rPr><a:latin typeface="Courier" /></a:rPr><a:t>## </a:t></a:r></a:p><a:p><a:pPr lvl="0" indent="0"><a:buNone /></a:pPr><a:r><a:rPr><a:latin typeface="Courier" /></a:rPr><a:t>## Estimated UStar distribution of:
##        uStar     5%      50%      95%
## 1 0.1604118 0.1313 0.159817 0.192613 
## by using  30 bootstrap samples and controls:
##                        taClasses                    UstarClasses 
##                               7                              20 
##                           swThr            minRecordsWithinTemp 
##                              10                             100 
##          minRecordsWithinSeason            minRecordsWithinYear 
##                             160                            3000 
## isUsingOneBigSeasonOnFewRecords 
##                               1</a:t></a:r></a:p><a:p><a:pPr lvl="0" indent="0"><a:buNone /></a:pPr><a:r><a:rPr><a:latin typeface="Courier" /></a:rPr><a:t>EProcDEGeb</a:t></a:r><a:r><a:rPr><a:solidFill><a:srgbClr val="4070A0" /></a:solidFill><a:latin typeface="Courier" /></a:rPr><a:t>$</a:t></a:r><a:r><a:rPr><a:solidFill><a:srgbClr val="06287E" /></a:solidFill><a:latin typeface="Courier" /></a:rPr><a:t>sGetEstimatedUstarThresholdDistribution</a:t></a:r><a:r><a:rPr><a:latin typeface="Courier" /></a:rPr><a:t>()</a:t></a:r></a:p><a:p><a:pPr lvl="0" indent="0"><a:buNone /></a:pPr><a:r><a:rPr><a:latin typeface="Courier" /></a:rPr><a:t>##    aggregationMode seasonYear  season      uStar         5%        50%
## 1           single         NA    &lt;NA&gt; 0.16041176 0.13130000 0.15981699
## 2             year       2004    &lt;NA&gt; 0.13500000 0.12099514 0.16197500
## 3             year       2005    &lt;NA&gt; 0.16041176 0.11144062 0.15790804
## 4             year       2006    &lt;NA&gt; 0.25094444 0.06338383 0.18584186
## 5           season       2004 2004001 0.13500000 0.09829217 0.12946667
## 6           season       2004 2004070 0.12037500 0.08918812 0.10966667
## 7           season       2004 2004210 0.08925000 0.08189375 0.14212222
## 8           season       2005 2004320 0.16041176 0.09276642 0.14115799
## 9           season       2005 2005070 0.12533333 0.10222187 0.13377083
## 10          season       2005 2005180 0.13473214 0.07691000 0.12078175
## 11          season       2006 2005320 0.04842361 0.04875578 0.06643094
## 12          season       2006 2006120 0.06966667 0.05592330 0.06820979
## 13          season       2006 2006305 0.25094444 0.07803778 0.20208056
##          95%
## 1  0.1926130
## 2  0.2057323
## 3  0.1810663
## 4  0.2490876
## 5  0.1679288
## 6  0.1240875
## 7  0.2057323
## 8  0.1824653
## 9  0.1690272
## 10 0.1564777
## 11 0.1095316
## 12 0.1018643
## 13 0.2523306</a:t></a:r></a:p></p:txBody></p:sp></mc:Choice></mc:AlternateContent></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4-1: Gap-Filling the Gebesee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4-1-1: Check the Use of Seasonal (</a:t>
                </a:r>
                <a14:m>
                  <m:oMath xmlns:m="http://schemas.openxmlformats.org/officeDocument/2006/math">
                    <m:sSub>
                      <m:e>
                        <m:r>
                          <m:t>u</m:t>
                        </m:r>
                      </m:e>
                      <m:sub>
                        <m:r>
                          <m:rPr>
                            <m:sty m:val="p"/>
                          </m:rPr>
                          <m:t>*</m:t>
                        </m:r>
                      </m:sub>
                    </m:sSub>
                  </m:oMath>
                </a14:m>
                <a:r>
                  <a:rPr b="1"/>
                  <a:t>) Thresholds</a:t>
                </a:r>
              </a:p>
              <a:p>
                <a:pPr lvl="0" indent="0" marL="0">
                  <a:buNone/>
                </a:pPr>
                <a:r>
                  <a:rPr/>
                  <a:t>First, we have to ensure the use of seasonal (</a:t>
                </a:r>
                <a14:m>
                  <m:oMath xmlns:m="http://schemas.openxmlformats.org/officeDocument/2006/math">
                    <m:sSub>
                      <m:e>
                        <m:r>
                          <m:t>u</m:t>
                        </m:r>
                      </m:e>
                      <m:sub>
                        <m:r>
                          <m:rPr>
                            <m:sty m:val="p"/>
                          </m:rPr>
                          <m:t>*</m:t>
                        </m:r>
                      </m:sub>
                    </m:sSub>
                  </m:oMath>
                </a14:m>
                <a:r>
                  <a:rPr/>
                  <a:t>) thresholds. If it is not set in the previous step, check that it is used now.</a:t>
                </a:r>
              </a:p>
              <a:p>
                <a:pPr lvl="0" indent="0" marL="0">
                  <a:buNone/>
                </a:pPr>
                <a:r>
                  <a:rPr/>
                  <a:t>Show the default thresholds: annual</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1 2004001 0.1350000 0.12099514 0.1619750 0.2057323
## 2 2004070 0.1350000 0.12099514 0.1619750 0.2057323
## 3 2004210 0.1350000 0.12099514 0.1619750 0.2057323
## 4 2004320 0.1604118 0.11144062 0.1579080 0.1810663
## 5 2005070 0.1604118 0.11144062 0.1579080 0.1810663
## 6 2005180 0.1604118 0.11144062 0.1579080 0.1810663
## 7 2005320 0.2509444 0.06338383 0.1858419 0.2490876
## 8 2006120 0.2509444 0.06338383 0.1858419 0.2490876
## 9 2006305 0.2509444 0.06338383 0.1858419 0.2490876</a:t>
                </a:r>
              </a:p>
              <a:p>
                <a:pPr lvl="0" indent="0" marL="0">
                  <a:buNone/>
                </a:pPr>
                <a:r>
                  <a:rPr/>
                  <a:t>Instruct REddyProc to use the seasonal threholds.</a:t>
                </a:r>
              </a:p>
              <a:p>
                <a:pPr lvl="0" indent="0">
                  <a:buNone/>
                </a:pPr>
                <a:r>
                  <a:rPr>
                    <a:latin typeface="Courier"/>
                  </a:rPr>
                  <a:t>EProcDEGeb</a:t>
                </a:r>
                <a:r>
                  <a:rPr>
                    <a:solidFill>
                      <a:srgbClr val="4070A0"/>
                    </a:solidFill>
                    <a:latin typeface="Courier"/>
                  </a:rPr>
                  <a:t>$</a:t>
                </a:r>
                <a:r>
                  <a:rPr>
                    <a:solidFill>
                      <a:srgbClr val="06287E"/>
                    </a:solidFill>
                    <a:latin typeface="Courier"/>
                  </a:rPr>
                  <a:t>useSeaonsalUStarThresholds</a:t>
                </a:r>
                <a:r>
                  <a:rPr>
                    <a:latin typeface="Courier"/>
                  </a:rPr>
                  <a:t>()</a:t>
                </a:r>
              </a:p>
              <a:p>
                <a:pPr lvl="0" indent="0" marL="0">
                  <a:buNone/>
                </a:pPr>
                <a:r>
                  <a:rPr/>
                  <a:t>Confirm that the seasonal thresholds are used by displaying it.</a:t>
                </a:r>
              </a:p>
              <a:p>
                <a:pPr lvl="0" indent="0">
                  <a:buNone/>
                </a:pPr>
                <a:r>
                  <a:rPr>
                    <a:latin typeface="Courier"/>
                  </a:rPr>
                  <a:t>EProcDEGeb</a:t>
                </a:r>
                <a:r>
                  <a:rPr>
                    <a:solidFill>
                      <a:srgbClr val="4070A0"/>
                    </a:solidFill>
                    <a:latin typeface="Courier"/>
                  </a:rPr>
                  <a:t>$</a:t>
                </a:r>
                <a:r>
                  <a:rPr>
                    <a:solidFill>
                      <a:srgbClr val="06287E"/>
                    </a:solidFill>
                    <a:latin typeface="Courier"/>
                  </a:rPr>
                  <a:t>sGetUstarScenarios</a:t>
                </a:r>
                <a:r>
                  <a:rPr>
                    <a:latin typeface="Courier"/>
                  </a:rPr>
                  <a:t>()</a:t>
                </a:r>
              </a:p>
              <a:p>
                <a:pPr lvl="0" indent="0">
                  <a:buNone/>
                </a:pPr>
                <a:r>
                  <a:rPr>
                    <a:latin typeface="Courier"/>
                  </a:rPr>
                  <a:t>##     season      uStar        U05        U50       U95
## 5  2004001 0.13500000 0.09829217 0.12946667 0.1679288
## 6  2004070 0.12037500 0.08918812 0.10966667 0.1240875
## 7  2004210 0.08925000 0.08189375 0.14212222 0.2057323
## 8  2004320 0.16041176 0.09276642 0.14115799 0.1824653
## 9  2005070 0.12533333 0.10222187 0.13377083 0.1690272
## 10 2005180 0.13473214 0.07691000 0.12078175 0.1564777
## 11 2005320 0.04842361 0.04875578 0.06643094 0.1095316
## 12 2006120 0.06966667 0.05592330 0.06820979 0.1018643
## 13 2006305 0.25094444 0.07803778 0.20208056 0.2523306</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4-1-2: Gap-Fill the Gebesee Data</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Gap-fill the data using the function </a:t>
                </a:r>
                <a:r>
                  <a:rPr>
                    <a:latin typeface="Courier"/>
                  </a:rPr>
                  <a:t>sMDSGapFillUStarScens</a:t>
                </a:r>
                <a:r>
                  <a:rPr/>
                  <a:t>. It will filter the data using the (</a:t>
                </a:r>
                <a14:m>
                  <m:oMath xmlns:m="http://schemas.openxmlformats.org/officeDocument/2006/math">
                    <m:sSub>
                      <m:e>
                        <m:r>
                          <m:t>u</m:t>
                        </m:r>
                      </m:e>
                      <m:sub>
                        <m:r>
                          <m:rPr>
                            <m:sty m:val="p"/>
                          </m:rPr>
                          <m:t>*</m:t>
                        </m:r>
                      </m:sub>
                    </m:sSub>
                  </m:oMath>
                </a14:m>
                <a:r>
                  <a:rPr/>
                  <a:t>) thresholds and gap-fill it.</a:t>
                </a:r>
              </a:p>
              <a:p>
                <a:pPr lvl="0" indent="0" marL="0">
                  <a:buNone/>
                </a:pPr>
                <a:r>
                  <a:rPr>
                    <a:latin typeface="Courier"/>
                  </a:rPr>
                  <a:t>MDS</a:t>
                </a:r>
                <a:r>
                  <a:rPr/>
                  <a:t> means Marginal Distribution Sampling, which combines the Look Up Table (LUT) and Mean Diurnal Course (MDC) to gap-fill the data.</a:t>
                </a:r>
              </a:p>
              <a:p>
                <a:pPr lvl="0" indent="0" marL="0">
                  <a:buNone/>
                </a:pPr>
                <a:r>
                  <a:rPr/>
                  <a:t>Quality flags are created for the gap-filled data: 0, 1, and &gt;1.</a:t>
                </a:r>
              </a:p>
              <a:p>
                <a:pPr lvl="0"/>
                <a:r>
                  <a:rPr/>
                  <a:t>0 means original observations</a:t>
                </a:r>
              </a:p>
              <a:p>
                <a:pPr lvl="0"/>
                <a:r>
                  <a:rPr/>
                  <a:t>1 gap-filled data with good quality (more parameters and shorter time window used)</a:t>
                </a:r>
              </a:p>
              <a:p>
                <a:pPr lvl="0" indent="0" marL="1270000"/>
                <a:r>
                  <a:rPr sz="2000"/>
                  <a:t>1 low quality (less parameters and longer time window used)</a:t>
                </a:r>
              </a:p>
              <a:p>
                <a:pPr lvl="0" indent="0" marL="0">
                  <a:buNone/>
                </a:pPr>
                <a:r>
                  <a:rPr/>
                  <a:t>The function also calculates the random error for non-gap records by replacing the original values with gap-filled values.</a:t>
                </a:r>
              </a:p>
              <a:p>
                <a:pPr lvl="0" indent="0">
                  <a:buNone/>
                </a:pPr>
                <a:r>
                  <a:rPr>
                    <a:latin typeface="Courier"/>
                  </a:rPr>
                  <a:t>EProcDEGeb</a:t>
                </a:r>
                <a:r>
                  <a:rPr>
                    <a:solidFill>
                      <a:srgbClr val="4070A0"/>
                    </a:solidFill>
                    <a:latin typeface="Courier"/>
                  </a:rPr>
                  <a:t>$</a:t>
                </a:r>
                <a:r>
                  <a:rPr>
                    <a:solidFill>
                      <a:srgbClr val="06287E"/>
                    </a:solidFill>
                    <a:latin typeface="Courier"/>
                  </a:rPr>
                  <a:t>sMDSGapFillUStarScens</a:t>
                </a:r>
                <a:r>
                  <a:rPr>
                    <a:latin typeface="Courier"/>
                  </a:rPr>
                  <a:t>(</a:t>
                </a:r>
                <a:r>
                  <a:rPr>
                    <a:solidFill>
                      <a:srgbClr val="4070A0"/>
                    </a:solidFill>
                    <a:latin typeface="Courier"/>
                  </a:rPr>
                  <a:t>"NEE"</a:t>
                </a:r>
                <a:r>
                  <a:rPr>
                    <a:latin typeface="Courier"/>
                  </a:rPr>
                  <a:t>, </a:t>
                </a:r>
                <a:r>
                  <a:rPr>
                    <a:solidFill>
                      <a:srgbClr val="7D9029"/>
                    </a:solidFill>
                    <a:latin typeface="Courier"/>
                  </a:rPr>
                  <a:t>FillAll =</a:t>
                </a:r>
                <a:r>
                  <a:rPr>
                    <a:latin typeface="Courier"/>
                  </a:rPr>
                  <a:t> </a:t>
                </a:r>
                <a:r>
                  <a:rPr>
                    <a:solidFill>
                      <a:srgbClr val="880000"/>
                    </a:solidFill>
                    <a:latin typeface="Courier"/>
                  </a:rPr>
                  <a:t>TRUE</a:t>
                </a:r>
                <a:r>
                  <a:rPr>
                    <a:latin typeface="Courier"/>
                  </a:rPr>
                  <a:t>)</a:t>
                </a:r>
              </a:p>
              <a:p>
                <a:pPr lvl="0" indent="0" marL="0">
                  <a:buNone/>
                </a:pPr>
                <a:r>
                  <a:rPr/>
                  <a:t>Check the columns that were created.</a:t>
                </a:r>
              </a:p>
              <a:p>
                <a:pPr lvl="0" indent="0" marL="0">
                  <a:buNone/>
                </a:pPr>
                <a:r>
                  <a:rPr/>
                  <a:t>Definitions * NEE_</a:t>
                </a:r>
                <a:r>
                  <a:rPr i="1"/>
                  <a:t>f: gaps replaced by modeled values (gap-filled) * NEEfall: all NEE replaced by modeled values * NEE</a:t>
                </a:r>
                <a:r>
                  <a:rPr/>
                  <a:t>_fqc: quality flag: 0 observations, 1 good quality of gap-filling</a:t>
                </a:r>
              </a:p>
              <a:p>
                <a:pPr lvl="0" indent="0">
                  <a:buNone/>
                </a:pPr>
                <a:r>
                  <a:rPr>
                    <a:solidFill>
                      <a:srgbClr val="06287E"/>
                    </a:solidFill>
                    <a:latin typeface="Courier"/>
                  </a:rPr>
                  <a:t>colnames</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[1] "season"            "Ustar_uStar_Thres" "Ustar_uStar_fqc"  
##  [4] "NEE_uStar_orig"    "NEE_uStar_f"       "NEE_uStar_fqc"    
##  [7] "NEE_uStar_fall"    "NEE_uStar_fall_qc" "NEE_uStar_fnum"   
## [10] "NEE_uStar_fsd"     "NEE_uStar_fmeth"   "NEE_uStar_fwin"   
## [13] "Ustar_U05_Thres"   "Ustar_U05_fqc"     "NEE_U05_orig"     
## [16] "NEE_U05_f"         "NEE_U05_fqc"       "NEE_U05_fall"     
## [19] "NEE_U05_fall_qc"   "NEE_U05_fnum"      "NEE_U05_fsd"      
## [22] "NEE_U05_fmeth"     "NEE_U05_fwin"      "Ustar_U50_Thres"  
## [25] "Ustar_U50_fqc"     "NEE_U50_orig"      "NEE_U50_f"        
## [28] "NEE_U50_fqc"       "NEE_U50_fall"      "NEE_U50_fall_qc"  
## [31] "NEE_U50_fnum"      "NEE_U50_fsd"       "NEE_U50_fmeth"    
## [34] "NEE_U50_fwin"      "Ustar_U95_Thres"   "Ustar_U95_fqc"    
## [37] "NEE_U95_orig"      "NEE_U95_f"         "NEE_U95_fqc"      
## [40] "NEE_U95_fall"      "NEE_U95_fall_qc"   "NEE_U95_fnum"     
## [43] "NEE_U95_fsd"       "NEE_U95_fmeth"     "NEE_U95_fwin"</a:t>
                </a:r>
              </a:p>
              <a:p>
                <a:pPr lvl="0" indent="0" marL="0">
                  <a:buNone/>
                </a:pPr>
                <a:r>
                  <a:rPr/>
                  <a:t>Summarize the results.</a:t>
                </a:r>
              </a:p>
              <a:p>
                <a:pPr lvl="0" indent="0">
                  <a:buNone/>
                </a:pPr>
                <a:r>
                  <a:rPr>
                    <a:solidFill>
                      <a:srgbClr val="06287E"/>
                    </a:solidFill>
                    <a:latin typeface="Courier"/>
                  </a:rPr>
                  <a:t>summary</a:t>
                </a:r>
                <a:r>
                  <a:rPr>
                    <a:latin typeface="Courier"/>
                  </a:rPr>
                  <a:t>(EProcDEGeb</a:t>
                </a:r>
                <a:r>
                  <a:rPr>
                    <a:solidFill>
                      <a:srgbClr val="4070A0"/>
                    </a:solidFill>
                    <a:latin typeface="Courier"/>
                  </a:rPr>
                  <a:t>$</a:t>
                </a:r>
                <a:r>
                  <a:rPr>
                    <a:solidFill>
                      <a:srgbClr val="06287E"/>
                    </a:solidFill>
                    <a:latin typeface="Courier"/>
                  </a:rPr>
                  <a:t>sExportResults</a:t>
                </a:r>
                <a:r>
                  <a:rPr>
                    <a:latin typeface="Courier"/>
                  </a:rPr>
                  <a:t>())</a:t>
                </a:r>
              </a:p>
              <a:p>
                <a:pPr lvl="0" indent="0">
                  <a:buNone/>
                </a:pPr>
                <a:r>
                  <a:rPr>
                    <a:latin typeface="Courier"/>
                  </a:rPr>
                  <a:t>##      season      Ustar_uStar_Thres Ustar_uStar_fqc  NEE_uStar_orig   
##  2006120: 8880   Min.   :0.04842   Min.   :0.0000   Min.   :-49.919  
##  2005320: 7920   1st Qu.:0.06967   1st Qu.:0.0000   1st Qu.: -2.803  
##  2004070: 6720   Median :0.12037   Median :0.0000   Median :  0.546  
##  2005180: 6720   Mean   :0.11262   Mean   :0.3187   Mean   : -2.353  
##  2004320: 5568   3rd Qu.:0.13473   3rd Qu.:1.0000   3rd Qu.:  1.794  
##  2004210: 5280   Max.   :0.25094   Max.   :4.0000   Max.   : 18.668  
##  (Other):11520                                      NA's   :25112    
##   NEE_uStar_f        NEE_uStar_fqc    NEE_uStar_fall      NEE_uStar_fall_qc
##  Min.   :-49.91900   Min.   :0.0000   Min.   :-40.26775   Min.   :1.000    
##  1st Qu.:  0.01475   1st Qu.:0.0000   1st Qu.:  0.06288   1st Qu.:1.000    
##  Median :  0.79000   Median :0.0000   Median :  0.80624   Median :1.000    
##  Mean   : -0.81318   Mean   :0.5071   Mean   : -0.80384   Mean   :1.032    
##  3rd Qu.:  2.22525   3rd Qu.:1.0000   3rd Qu.:  2.28422   3rd Qu.:1.000    
##  Max.   : 18.66800   Max.   :3.0000   Max.   : 10.45100   Max.   :3.000    
##                                                                            
##  NEE_uStar_fnum   NEE_uStar_fsd       NEE_uStar_fmeth NEE_uStar_fwin 
##  Min.   :  2.00   Min.   : 0.005657   Min.   :1.000   Min.   : 1.00  
##  1st Qu.: 12.00   1st Qu.: 0.302818   1st Qu.:1.000   1st Qu.:14.00  
##  Median : 27.00   Median : 0.639365   Median :1.000   Median :14.00  
##  Mean   : 46.96   Mean   : 1.089787   Mean   :1.024   Mean   :14.44  
##  3rd Qu.: 65.00   3rd Qu.: 1.414365   3rd Qu.:1.000   3rd Qu.:14.00  
##  Max.   :323.00   Max.   :14.470233   Max.   :3.000   Max.   :98.00  
##                                                                      
##  Ustar_U05_Thres   Ustar_U05_fqc    NEE_U05_orig       NEE_U05_f        
##  Min.   :0.04876   Min.   :0.000   Min.   :-49.919   Min.   :-49.91900  
##  1st Qu.:0.05592   1st Qu.:0.000   1st Qu.: -2.220   1st Qu.:  0.01195  
##  Median :0.07804   Median :0.000   Median :  0.611   Median :  0.76200  
##  Mean   :0.07683   Mean   :0.263   Mean   : -2.100   Mean   : -0.84117  
##  3rd Qu.:0.09277   3rd Qu.:0.000   3rd Qu.:  1.813   3rd Qu.:  2.16100  
##  Max.   :0.10222   Max.   :4.000   Max.   : 19.008   Max.   : 19.00800  
##                                    NA's   :23182                        
##   NEE_U05_fqc      NEE_U05_fall       NEE_U05_fall_qc  NEE_U05_fnum   
##  Min.   :0.0000   Min.   :-40.26775   Min.   :1.000   Min.   :  2.00  
##  1st Qu.:0.0000   1st Qu.:  0.06284   1st Qu.:1.000   1st Qu.: 12.00  
##  Median :0.0000   Median :  0.78082   Median :1.000   Median : 30.00  
##  Mean   :0.4674   Mean   : -0.83109   Mean   :1.029   Mean   : 53.72  
##  3rd Qu.:1.0000   3rd Qu.:  2.21299   3rd Qu.:1.000   3rd Qu.: 79.00  
##  Max.   :3.0000   Max.   : 10.45100   Max.   :3.000   Max.   :363.00  
##                                                                       
##   NEE_U05_fsd        NEE_U05_fmeth    NEE_U05_fwin  Ustar_U50_Thres  
##  Min.   : 0.005657   Min.   :1.000   Min.   : 1.0   Min.   :0.06643  
##  1st Qu.: 0.308543   1st Qu.:1.000   1st Qu.:14.0   1st Qu.:0.06821  
##  Median : 0.661686   Median :1.000   Median :14.0   Median :0.12078  
##  Mean   : 1.105325   Mean   :1.019   Mean   :14.4   Mean   :0.11298  
##  3rd Qu.: 1.451715   3rd Qu.:1.000   3rd Qu.:14.0   3rd Qu.:0.14116  
##  Max.   :14.470233   Max.   :3.000   Max.   :98.0   Max.   :0.20208  
##                                                                      
##  Ustar_U50_fqc     NEE_U50_orig       NEE_U50_f         NEE_U50_fqc    
##  Min.   :0.0000   Min.   :-49.919   Min.   :-49.9190   Min.   :0.0000  
##  1st Qu.:0.0000   1st Qu.: -2.764   1st Qu.:  0.0137   1st Qu.:0.0000  
##  Median :0.0000   Median :  0.557   Median :  0.7790   Median :0.0000  
##  Mean   :0.3254   Mean   : -2.340   Mean   : -0.8176   Mean   :0.5059  
##  3rd Qu.:1.0000   3rd Qu.:  1.788   3rd Qu.:  2.2200   3rd Qu.:1.0000  
##  Max.   :4.0000   Max.   : 18.668   Max.   : 18.6680   Max.   :3.0000  
##                   NA's   :24997                                        
##   NEE_U50_fall       NEE_U50_fall_qc  NEE_U50_fnum     NEE_U50_fsd       
##  Min.   :-40.26775   Min.   :1.000   Min.   :  2.00   Min.   : 0.000707  
##  1st Qu.:  0.06363   1st Qu.:1.000   1st Qu.: 12.00   1st Qu.: 0.302771  
##  Median :  0.79042   Median :1.000   Median : 27.00   Median : 0.635821  
##  Mean   : -0.80817   Mean   :1.033   Mean   : 47.49   Mean   : 1.085316  
##  3rd Qu.:  2.28301   3rd Qu.:1.000   3rd Qu.: 66.00   3rd Qu.: 1.418781  
##  Max.   : 10.45100   Max.   :3.000   Max.   :334.00   Max.   :14.470233  
##                                                                          
##  NEE_U50_fmeth    NEE_U50_fwin   Ustar_U95_Thres  Ustar_U95_fqc   
##  Min.   :1.000   Min.   : 1.00   Min.   :0.1019   Min.   :0.0000  
##  1st Qu.:1.000   1st Qu.:14.00   1st Qu.:0.1095   1st Qu.:0.0000  
##  Median :1.000   Median :14.00   Median :0.1565   Median :0.0000  
##  Mean   :1.023   Mean   :14.46   Mean   :0.1511   Mean   :0.3776  
##  3rd Qu.:1.000   3rd Qu.:14.00   3rd Qu.:0.1825   3rd Qu.:1.0000  
##  Max.   :3.000   Max.   :98.00   Max.   :0.2523   Max.   :4.0000  
##                                                                   
##   NEE_U95_orig       NEE_U95_f          NEE_U95_fqc      NEE_U95_fall      
##  Min.   :-49.919   Min.   :-49.91900   Min.   :0.0000   Min.   :-40.26775  
##  1st Qu.: -3.441   1st Qu.:  0.01575   1st Qu.:0.0000   1st Qu.:  0.05525  
##  Median :  0.494   Median :  0.79412   Median :1.0000   Median :  0.80467  
##  Mean   : -2.613   Mean   : -0.80260   Mean   :0.5421   Mean   : -0.79364  
##  3rd Qu.:  1.760   3rd Qu.:  2.23567   3rd Qu.:1.0000   3rd Qu.:  2.29381  
##  Max.   : 18.668   Max.   : 18.66800   Max.   :3.0000   Max.   : 10.58200  
##  NA's   :26792                                                             
##  NEE_U95_fall_qc  NEE_U95_fnum     NEE_U95_fsd        NEE_U95_fmeth  
##  Min.   :1.000   Min.   :  2.00   Min.   : 0.005657   Min.   :1.000  
##  1st Qu.:1.000   1st Qu.: 11.00   1st Qu.: 0.305528   1st Qu.:1.000  
##  Median :1.000   Median : 24.00   Median : 0.626435   Median :1.000  
##  Mean   :1.035   Mean   : 41.29   Mean   : 1.078112   Mean   :1.029  
##  3rd Qu.:1.000   3rd Qu.: 57.00   3rd Qu.: 1.392787   3rd Qu.:1.000  
##  Max.   :3.000   Max.   :311.00   Max.   :14.470233   Max.   :3.000  
##                                                                      
##   NEE_U95_fwin  
##  Min.   : 1.00  
##  1st Qu.:14.00  
##  Median :14.00  
##  Mean   :14.49  
##  3rd Qu.:14.00  
##  Max.   :98.00  
## </a:t>
                </a:r>
              </a:p>
              <a:p>
                <a:pPr lvl="0" indent="0" marL="0">
                  <a:buNone/>
                </a:pPr>
                <a:r>
                  <a:rPr/>
                  <a:t>Check one of the parameters by plotting</a:t>
                </a:r>
              </a:p>
              <a:p>
                <a:pPr lvl="0" indent="0">
                  <a:buNone/>
                </a:pPr>
                <a:r>
                  <a:rPr>
                    <a:solidFill>
                      <a:srgbClr val="06287E"/>
                    </a:solidFill>
                    <a:latin typeface="Courier"/>
                  </a:rPr>
                  <a:t>plot</a:t>
                </a:r>
                <a:r>
                  <a:rPr>
                    <a:latin typeface="Courier"/>
                  </a:rPr>
                  <a:t>(EProcDEGeb</a:t>
                </a:r>
                <a:r>
                  <a:rPr>
                    <a:solidFill>
                      <a:srgbClr val="4070A0"/>
                    </a:solidFill>
                    <a:latin typeface="Courier"/>
                  </a:rPr>
                  <a:t>$</a:t>
                </a:r>
                <a:r>
                  <a:rPr>
                    <a:latin typeface="Courier"/>
                  </a:rPr>
                  <a:t>sDATA</a:t>
                </a:r>
                <a:r>
                  <a:rPr>
                    <a:solidFill>
                      <a:srgbClr val="4070A0"/>
                    </a:solidFill>
                    <a:latin typeface="Courier"/>
                  </a:rPr>
                  <a:t>$</a:t>
                </a:r>
                <a:r>
                  <a:rPr>
                    <a:latin typeface="Courier"/>
                  </a:rPr>
                  <a:t>sDateTime, EProcDEGeb</a:t>
                </a:r>
                <a:r>
                  <a:rPr>
                    <a:solidFill>
                      <a:srgbClr val="4070A0"/>
                    </a:solidFill>
                    <a:latin typeface="Courier"/>
                  </a:rPr>
                  <a:t>$</a:t>
                </a:r>
                <a:r>
                  <a:rPr>
                    <a:solidFill>
                      <a:srgbClr val="06287E"/>
                    </a:solidFill>
                    <a:latin typeface="Courier"/>
                  </a:rPr>
                  <a:t>sExportResults</a:t>
                </a:r>
                <a:r>
                  <a:rPr>
                    <a:latin typeface="Courier"/>
                  </a:rPr>
                  <a:t>()</a:t>
                </a:r>
                <a:r>
                  <a:rPr>
                    <a:solidFill>
                      <a:srgbClr val="4070A0"/>
                    </a:solidFill>
                    <a:latin typeface="Courier"/>
                  </a:rPr>
                  <a:t>$</a:t>
                </a:r>
                <a:r>
                  <a:rPr>
                    <a:latin typeface="Courier"/>
                  </a:rPr>
                  <a:t>NEE_U50_f, </a:t>
                </a:r>
                <a:r>
                  <a:rPr>
                    <a:solidFill>
                      <a:srgbClr val="7D9029"/>
                    </a:solidFill>
                    <a:latin typeface="Courier"/>
                  </a:rPr>
                  <a:t>pch =</a:t>
                </a:r>
                <a:r>
                  <a:rPr>
                    <a:latin typeface="Courier"/>
                  </a:rPr>
                  <a:t> </a:t>
                </a:r>
                <a:r>
                  <a:rPr>
                    <a:solidFill>
                      <a:srgbClr val="40A070"/>
                    </a:solidFill>
                    <a:latin typeface="Courier"/>
                  </a:rPr>
                  <a:t>19</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b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p>
            </p:txBody>
          </p:sp>
        </mc:Choice>
      </mc:AlternateContent>
      <p:pic>
        <p:nvPicPr>
          <p:cNvPr descr="REddyProc_presentation_files/figure-pptx/Gebese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Step 4-1-3: Gebesee Fingerprint Plot</a:t>
            </a:r>
          </a:p>
          <a:p>
            <a:pPr lvl="0" indent="0" marL="0">
              <a:buNone/>
            </a:pPr>
            <a:r>
              <a:rPr/>
              <a:t>We can also generate a fingerprint plot using the function </a:t>
            </a:r>
            <a:r>
              <a:rPr>
                <a:latin typeface="Courier"/>
              </a:rPr>
              <a:t>sPlotFingerprintY</a:t>
            </a:r>
            <a:r>
              <a:rPr/>
              <a:t>. This is for the </a:t>
            </a:r>
            <a:r>
              <a:rPr>
                <a:latin typeface="Courier"/>
              </a:rPr>
              <a:t>NEE_U95_f</a:t>
            </a:r>
            <a:r>
              <a:rPr/>
              <a:t> parameter and the year 2004.</a:t>
            </a:r>
          </a:p>
          <a:p>
            <a:pPr lvl="0" indent="0">
              <a:buNone/>
            </a:pPr>
            <a:r>
              <a:rPr>
                <a:latin typeface="Courier"/>
              </a:rPr>
              <a:t>EProcDEGeb</a:t>
            </a:r>
            <a:r>
              <a:rPr>
                <a:solidFill>
                  <a:srgbClr val="4070A0"/>
                </a:solidFill>
                <a:latin typeface="Courier"/>
              </a:rPr>
              <a:t>$</a:t>
            </a:r>
            <a:r>
              <a:rPr>
                <a:solidFill>
                  <a:srgbClr val="06287E"/>
                </a:solidFill>
                <a:latin typeface="Courier"/>
              </a:rPr>
              <a:t>sPlotFingerprintY</a:t>
            </a:r>
            <a:r>
              <a:rPr>
                <a:latin typeface="Courier"/>
              </a:rPr>
              <a:t>(</a:t>
            </a:r>
            <a:r>
              <a:rPr>
                <a:solidFill>
                  <a:srgbClr val="4070A0"/>
                </a:solidFill>
                <a:latin typeface="Courier"/>
              </a:rPr>
              <a:t>'NEE_U50_f'</a:t>
            </a:r>
            <a:r>
              <a:rPr>
                <a:latin typeface="Courier"/>
              </a:rPr>
              <a:t>, </a:t>
            </a:r>
            <a:r>
              <a:rPr>
                <a:solidFill>
                  <a:srgbClr val="7D9029"/>
                </a:solidFill>
                <a:latin typeface="Courier"/>
              </a:rPr>
              <a:t>Year =</a:t>
            </a:r>
            <a:r>
              <a:rPr>
                <a:latin typeface="Courier"/>
              </a:rPr>
              <a:t> </a:t>
            </a:r>
            <a:r>
              <a:rPr>
                <a:solidFill>
                  <a:srgbClr val="40A070"/>
                </a:solidFill>
                <a:latin typeface="Courier"/>
              </a:rPr>
              <a:t>2006</a:t>
            </a:r>
            <a:r>
              <a:rPr>
                <a:latin typeface="Courier"/>
              </a:rPr>
              <a:t>)</a:t>
            </a:r>
          </a:p>
        </p:txBody>
      </p:sp>
      <p:pic>
        <p:nvPicPr>
          <p:cNvPr descr="REddyProc_presentation_files/figure-pptx/Gebesee%20Fingerplot%20for%20200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We can also produce PDF files with legend for all years in sub-directory “figs.”</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'NEE_U50_f'</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Saved plot to: figs/DE-Geb_04-06_FP_NEE_U50_f.pdf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5-1: Gebesee Preparing the Data for Partitioning</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This step requires the data to have location (lat lon) information and the time zone because it uses the time to estimate daytime and nighttime. We already did this in the Step 3-1-2.</a:t>
                </a:r>
              </a:p>
              <a:p>
                <a:pPr lvl="0" indent="0" marL="0">
                  <a:buNone/>
                </a:pPr>
                <a:r>
                  <a:rPr/>
                  <a:t>There are some weather values that are missing and can be gap-filled here. However, we do not need to replace the original values with gap-filled values because we are not going to calculate random error.</a:t>
                </a:r>
              </a:p>
              <a:p>
                <a:pPr lvl="0" indent="0">
                  <a:buNone/>
                </a:pP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'Rg'</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'Tair'</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br/>
                <a:r>
                  <a:rPr>
                    <a:latin typeface="Courier"/>
                  </a:rPr>
                  <a:t>EProcDEGeb</a:t>
                </a:r>
                <a:r>
                  <a:rPr>
                    <a:solidFill>
                      <a:srgbClr val="4070A0"/>
                    </a:solidFill>
                    <a:latin typeface="Courier"/>
                  </a:rPr>
                  <a:t>$</a:t>
                </a:r>
                <a:r>
                  <a:rPr>
                    <a:solidFill>
                      <a:srgbClr val="06287E"/>
                    </a:solidFill>
                    <a:latin typeface="Courier"/>
                  </a:rPr>
                  <a:t>sMDSGapFill</a:t>
                </a:r>
                <a:r>
                  <a:rPr>
                    <a:latin typeface="Courier"/>
                  </a:rPr>
                  <a:t>(</a:t>
                </a:r>
                <a:r>
                  <a:rPr>
                    <a:solidFill>
                      <a:srgbClr val="4070A0"/>
                    </a:solidFill>
                    <a:latin typeface="Courier"/>
                  </a:rPr>
                  <a:t>'VPD'</a:t>
                </a:r>
                <a:r>
                  <a:rPr>
                    <a:latin typeface="Courier"/>
                  </a:rPr>
                  <a:t>, </a:t>
                </a:r>
                <a:r>
                  <a:rPr>
                    <a:solidFill>
                      <a:srgbClr val="7D9029"/>
                    </a:solidFill>
                    <a:latin typeface="Courier"/>
                  </a:rPr>
                  <a:t>FillAll =</a:t>
                </a:r>
                <a:r>
                  <a:rPr>
                    <a:latin typeface="Courier"/>
                  </a:rPr>
                  <a:t> </a:t>
                </a:r>
                <a:r>
                  <a:rPr>
                    <a:solidFill>
                      <a:srgbClr val="880000"/>
                    </a:solidFill>
                    <a:latin typeface="Courier"/>
                  </a:rPr>
                  <a:t>FALSE</a:t>
                </a:r>
                <a:r>
                  <a:rPr>
                    <a:latin typeface="Courier"/>
                  </a:rPr>
                  <a:t>)     </a:t>
                </a:r>
              </a:p>
              <a:p>
                <a:pPr lvl="0" indent="0" marL="0">
                  <a:spcBef>
                    <a:spcPts val="3000"/>
                  </a:spcBef>
                  <a:buNone/>
                </a:pPr>
                <a:r>
                  <a:rPr b="1"/>
                  <a:t>Step 5-1-1: Gebesee Reichstein Partitioning</a:t>
                </a:r>
              </a:p>
              <a:p>
                <a:pPr lvl="0" indent="0" marL="0">
                  <a:buNone/>
                </a:pPr>
                <a:r>
                  <a:rPr/>
                  <a:t>Partitioning the data into the nighttime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’sMRFluxPartitionUStarScens` function.</a:t>
                </a:r>
              </a:p>
              <a:p>
                <a:pPr lvl="0" indent="0" marL="0">
                  <a:buNone/>
                </a:pPr>
                <a:r>
                  <a:rPr/>
                  <a:t>More details on the equations used can be found in the paper Reichstein et al. (2005).</a:t>
                </a:r>
              </a:p>
              <a:p>
                <a:pPr lvl="0" indent="0">
                  <a:buNone/>
                </a:pPr>
                <a:r>
                  <a:rPr>
                    <a:latin typeface="Courier"/>
                  </a:rPr>
                  <a:t>EProcDEGeb</a:t>
                </a:r>
                <a:r>
                  <a:rPr>
                    <a:solidFill>
                      <a:srgbClr val="4070A0"/>
                    </a:solidFill>
                    <a:latin typeface="Courier"/>
                  </a:rPr>
                  <a:t>$</a:t>
                </a:r>
                <a:r>
                  <a:rPr>
                    <a:solidFill>
                      <a:srgbClr val="06287E"/>
                    </a:solidFill>
                    <a:latin typeface="Courier"/>
                  </a:rPr>
                  <a:t>sMRFluxPartitionUStarScens</a:t>
                </a:r>
                <a:r>
                  <a:rPr>
                    <a:latin typeface="Courier"/>
                  </a:rPr>
                  <a:t>()</a:t>
                </a:r>
              </a:p>
              <a:p>
                <a:pPr lvl="0" indent="0" marL="0">
                  <a:spcBef>
                    <a:spcPts val="3000"/>
                  </a:spcBef>
                  <a:buNone/>
                </a:pPr>
                <a:r>
                  <a:rPr b="1"/>
                  <a:t>Step 5-1-2: Plotting the GPP</a:t>
                </a:r>
              </a:p>
              <a:p>
                <a:pPr lvl="0" indent="0" marL="0">
                  <a:buNone/>
                </a:pPr>
                <a:r>
                  <a:rPr/>
                  <a:t>Extract the result to the variable nightPart and summarize it.</a:t>
                </a:r>
              </a:p>
              <a:p>
                <a:pPr lvl="0" indent="0">
                  <a:buNone/>
                </a:pPr>
                <a:r>
                  <a:rPr>
                    <a:latin typeface="Courier"/>
                  </a:rPr>
                  <a:t>ReichsteinPart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a:t>
                </a:r>
                <a:br/>
                <a:r>
                  <a:rPr>
                    <a:solidFill>
                      <a:srgbClr val="06287E"/>
                    </a:solidFill>
                    <a:latin typeface="Courier"/>
                  </a:rPr>
                  <a:t>summary</a:t>
                </a:r>
                <a:r>
                  <a:rPr>
                    <a:latin typeface="Courier"/>
                  </a:rPr>
                  <a:t>(ReichsteinPart)</a:t>
                </a:r>
              </a:p>
              <a:p>
                <a:pPr lvl="0" indent="0">
                  <a:buNone/>
                </a:pPr>
                <a:r>
                  <a:rPr>
                    <a:latin typeface="Courier"/>
                  </a:rPr>
                  <a:t>##      season      Ustar_uStar_Thres Ustar_uStar_fqc  NEE_uStar_orig   
##  2006120: 8880   Min.   :0.04842   Min.   :0.0000   Min.   :-49.919  
##  2005320: 7920   1st Qu.:0.06967   1st Qu.:0.0000   1st Qu.: -2.803  
##  2004070: 6720   Median :0.12037   Median :0.0000   Median :  0.546  
##  2005180: 6720   Mean   :0.11262   Mean   :0.3187   Mean   : -2.353  
##  2004320: 5568   3rd Qu.:0.13473   3rd Qu.:1.0000   3rd Qu.:  1.794  
##  2004210: 5280   Max.   :0.25094   Max.   :4.0000   Max.   : 18.668  
##  (Other):11520                                      NA's   :25112    
##   NEE_uStar_f        NEE_uStar_fqc    NEE_uStar_fall      NEE_uStar_fall_qc
##  Min.   :-49.91900   Min.   :0.0000   Min.   :-40.26775   Min.   :1.000    
##  1st Qu.:  0.01475   1st Qu.:0.0000   1st Qu.:  0.06288   1st Qu.:1.000    
##  Median :  0.79000   Median :0.0000   Median :  0.80624   Median :1.000    
##  Mean   : -0.81318   Mean   :0.5071   Mean   : -0.80384   Mean   :1.032    
##  3rd Qu.:  2.22525   3rd Qu.:1.0000   3rd Qu.:  2.28422   3rd Qu.:1.000    
##  Max.   : 18.66800   Max.   :3.0000   Max.   : 10.45100   Max.   :3.000    
##                                                                            
##  NEE_uStar_fnum   NEE_uStar_fsd       NEE_uStar_fmeth NEE_uStar_fwin 
##  Min.   :  2.00   Min.   : 0.005657   Min.   :1.000   Min.   : 1.00  
##  1st Qu.: 12.00   1st Qu.: 0.302818   1st Qu.:1.000   1st Qu.:14.00  
##  Median : 27.00   Median : 0.639365   Median :1.000   Median :14.00  
##  Mean   : 46.96   Mean   : 1.089787   Mean   :1.024   Mean   :14.44  
##  3rd Qu.: 65.00   3rd Qu.: 1.414365   3rd Qu.:1.000   3rd Qu.:14.00  
##  Max.   :323.00   Max.   :14.470233   Max.   :3.000   Max.   :98.00  
##                                                                      
##  Ustar_U05_Thres   Ustar_U05_fqc    NEE_U05_orig       NEE_U05_f        
##  Min.   :0.04876   Min.   :0.000   Min.   :-49.919   Min.   :-49.91900  
##  1st Qu.:0.05592   1st Qu.:0.000   1st Qu.: -2.220   1st Qu.:  0.01195  
##  Median :0.07804   Median :0.000   Median :  0.611   Median :  0.76200  
##  Mean   :0.07683   Mean   :0.263   Mean   : -2.100   Mean   : -0.84117  
##  3rd Qu.:0.09277   3rd Qu.:0.000   3rd Qu.:  1.813   3rd Qu.:  2.16100  
##  Max.   :0.10222   Max.   :4.000   Max.   : 19.008   Max.   : 19.00800  
##                                    NA's   :23182                        
##   NEE_U05_fqc      NEE_U05_fall       NEE_U05_fall_qc  NEE_U05_fnum   
##  Min.   :0.0000   Min.   :-40.26775   Min.   :1.000   Min.   :  2.00  
##  1st Qu.:0.0000   1st Qu.:  0.06284   1st Qu.:1.000   1st Qu.: 12.00  
##  Median :0.0000   Median :  0.78082   Median :1.000   Median : 30.00  
##  Mean   :0.4674   Mean   : -0.83109   Mean   :1.029   Mean   : 53.72  
##  3rd Qu.:1.0000   3rd Qu.:  2.21299   3rd Qu.:1.000   3rd Qu.: 79.00  
##  Max.   :3.0000   Max.   : 10.45100   Max.   :3.000   Max.   :363.00  
##                                                                       
##   NEE_U05_fsd        NEE_U05_fmeth    NEE_U05_fwin  Ustar_U50_Thres  
##  Min.   : 0.005657   Min.   :1.000   Min.   : 1.0   Min.   :0.06643  
##  1st Qu.: 0.308543   1st Qu.:1.000   1st Qu.:14.0   1st Qu.:0.06821  
##  Median : 0.661686   Median :1.000   Median :14.0   Median :0.12078  
##  Mean   : 1.105325   Mean   :1.019   Mean   :14.4   Mean   :0.11298  
##  3rd Qu.: 1.451715   3rd Qu.:1.000   3rd Qu.:14.0   3rd Qu.:0.14116  
##  Max.   :14.470233   Max.   :3.000   Max.   :98.0   Max.   :0.20208  
##                                                                      
##  Ustar_U50_fqc     NEE_U50_orig       NEE_U50_f         NEE_U50_fqc    
##  Min.   :0.0000   Min.   :-49.919   Min.   :-49.9190   Min.   :0.0000  
##  1st Qu.:0.0000   1st Qu.: -2.764   1st Qu.:  0.0137   1st Qu.:0.0000  
##  Median :0.0000   Median :  0.557   Median :  0.7790   Median :0.0000  
##  Mean   :0.3254   Mean   : -2.340   Mean   : -0.8176   Mean   :0.5059  
##  3rd Qu.:1.0000   3rd Qu.:  1.788   3rd Qu.:  2.2200   3rd Qu.:1.0000  
##  Max.   :4.0000   Max.   : 18.668   Max.   : 18.6680   Max.   :3.0000  
##                   NA's   :24997                                        
##   NEE_U50_fall       NEE_U50_fall_qc  NEE_U50_fnum     NEE_U50_fsd       
##  Min.   :-40.26775   Min.   :1.000   Min.   :  2.00   Min.   : 0.000707  
##  1st Qu.:  0.06363   1st Qu.:1.000   1st Qu.: 12.00   1st Qu.: 0.302771  
##  Median :  0.79042   Median :1.000   Median : 27.00   Median : 0.635821  
##  Mean   : -0.80817   Mean   :1.033   Mean   : 47.49   Mean   : 1.085316  
##  3rd Qu.:  2.28301   3rd Qu.:1.000   3rd Qu.: 66.00   3rd Qu.: 1.418781  
##  Max.   : 10.45100   Max.   :3.000   Max.   :334.00   Max.   :14.470233  
##                                                                          
##  NEE_U50_fmeth    NEE_U50_fwin   Ustar_U95_Thres  Ustar_U95_fqc   
##  Min.   :1.000   Min.   : 1.00   Min.   :0.1019   Min.   :0.0000  
##  1st Qu.:1.000   1st Qu.:14.00   1st Qu.:0.1095   1st Qu.:0.0000  
##  Median :1.000   Median :14.00   Median :0.1565   Median :0.0000  
##  Mean   :1.023   Mean   :14.46   Mean   :0.1511   Mean   :0.3776  
##  3rd Qu.:1.000   3rd Qu.:14.00   3rd Qu.:0.1825   3rd Qu.:1.0000  
##  Max.   :3.000   Max.   :98.00   Max.   :0.2523   Max.   :4.0000  
##                                                                   
##   NEE_U95_orig       NEE_U95_f          NEE_U95_fqc      NEE_U95_fall      
##  Min.   :-49.919   Min.   :-49.91900   Min.   :0.0000   Min.   :-40.26775  
##  1st Qu.: -3.441   1st Qu.:  0.01575   1st Qu.:0.0000   1st Qu.:  0.05525  
##  Median :  0.494   Median :  0.79412   Median :1.0000   Median :  0.80467  
##  Mean   : -2.613   Mean   : -0.80260   Mean   :0.5421   Mean   : -0.79364  
##  3rd Qu.:  1.760   3rd Qu.:  2.23567   3rd Qu.:1.0000   3rd Qu.:  2.29381  
##  Max.   : 18.668   Max.   : 18.66800   Max.   :3.0000   Max.   : 10.58200  
##  NA's   :26792                                                             
##  NEE_U95_fall_qc  NEE_U95_fnum     NEE_U95_fsd        NEE_U95_fmeth  
##  Min.   :1.000   Min.   :  2.00   Min.   : 0.005657   Min.   :1.000  
##  1st Qu.:1.000   1st Qu.: 11.00   1st Qu.: 0.305528   1st Qu.:1.000  
##  Median :1.000   Median : 24.00   Median : 0.626435   Median :1.000  
##  Mean   :1.035   Mean   : 41.29   Mean   : 1.078112   Mean   :1.029  
##  3rd Qu.:1.000   3rd Qu.: 57.00   3rd Qu.: 1.392787   3rd Qu.:1.000  
##  Max.   :3.000   Max.   :311.00   Max.   :14.470233   Max.   :3.000  
##                                                                      
##   NEE_U95_fwin      Rg_orig             Rg_f             Rg_fqc 
##  Min.   : 1.00   Min.   :   0.00   Min.   :   0.00   Min.   :0  
##  1st Qu.:14.00   1st Qu.:   0.00   1st Qu.:   0.00   1st Qu.:0  
##  Median :14.00   Median :   2.04   Median :   2.04   Median :0  
##  Mean   :14.49   Mean   : 124.71   Mean   : 124.71   Mean   :0  
##  3rd Qu.:14.00   3rd Qu.: 176.03   3rd Qu.: 176.03   3rd Qu.:0  
##  Max.   :98.00   Max.   :1046.03   Max.   :1046.03   Max.   :0  
##                                                                 
##     Rg_fall          Rg_fall_qc       Rg_fnum          Rg_fsd     
##  Min.   :   0.00   Min.   : NA     Min.   : NA     Min.   : NA    
##  1st Qu.:   0.00   1st Qu.: NA     1st Qu.: NA     1st Qu.: NA    
##  Median :   2.04   Median : NA     Median : NA     Median : NA    
##  Mean   : 124.71   Mean   :NaN     Mean   :NaN     Mean   :NaN    
##  3rd Qu.: 176.03   3rd Qu.: NA     3rd Qu.: NA     3rd Qu.: NA    
##  Max.   :1046.03   Max.   : NA     Max.   : NA     Max.   : NA    
##                    NA's   :52608   NA's   :52608   NA's   :52608  
##     Rg_fmeth        Rg_fwin        Tair_orig           Tair_f       
##  Min.   : NA     Min.   : NA     Min.   :-16.710   Min.   :-16.710  
##  1st Qu.: NA     1st Qu.: NA     1st Qu.:  3.360   1st Qu.:  3.360  
##  Median : NA     Median : NA     Median :  9.970   Median :  9.970  
##  Mean   :NaN     Mean   :NaN     Mean   :  9.664   Mean   :  9.664  
##  3rd Qu.: NA     3rd Qu.: NA     3rd Qu.: 15.520   3rd Qu.: 15.520  
##  Max.   : NA     Max.   : NA     Max.   : 34.680   Max.   : 34.680  
##  NA's   :52608   NA's   :52608                                      
##     Tair_fqc   Tair_fall        Tair_fall_qc     Tair_fnum        Tair_fsd    
##  Min.   :0   Min.   :-16.710   Min.   : NA     Min.   : NA     Min.   : NA    
##  1st Qu.:0   1st Qu.:  3.360   1st Qu.: NA     1st Qu.: NA     1st Qu.: NA    
##  Median :0   Median :  9.970   Median : NA     Median : NA     Median : NA    
##  Mean   :0   Mean   :  9.664   Mean   :NaN     Mean   :NaN     Mean   :NaN    
##  3rd Qu.:0   3rd Qu.: 15.520   3rd Qu.: NA     3rd Qu.: NA     3rd Qu.: NA    
##  Max.   :0   Max.   : 34.680   Max.   : NA     Max.   : NA     Max.   : NA    
##                                NA's   :52608   NA's   :52608   NA's   :52608  
##    Tair_fmeth      Tair_fwin        VPD_orig          VPD_f       
##  Min.   : NA     Min.   : NA     Min.   : 0.000   Min.   : 0.000  
##  1st Qu.: NA     1st Qu.: NA     1st Qu.: 1.106   1st Qu.: 1.106  
##  Median : NA     Median : NA     Median : 2.246   Median : 2.246  
##  Mean   :NaN     Mean   :NaN     Mean   : 4.136   Mean   : 4.135  
##  3rd Qu.: NA     3rd Qu.: NA     3rd Qu.: 5.027   3rd Qu.: 5.026  
##  Max.   : NA     Max.   : NA     Max.   :44.321   Max.   :44.321  
##  NA's   :52608   NA's   :52608   NA's   :1                        
##     VPD_fqc           VPD_fall       VPD_fall_qc       VPD_fnum    
##  Min.   :0.0e+00   Min.   : 0.000   Min.   :1       Min.   :372    
##  1st Qu.:0.0e+00   1st Qu.: 1.106   1st Qu.:1       1st Qu.:372    
##  Median :0.0e+00   Median : 2.246   Median :1       Median :372    
##  Mean   :1.9e-05   Mean   : 4.135   Mean   :1       Mean   :372    
##  3rd Qu.:0.0e+00   3rd Qu.: 5.026   3rd Qu.:1       3rd Qu.:372    
##  Max.   :1.0e+00   Max.   :44.321   Max.   :1       Max.   :372    
##                                     NA's   :52607   NA's   :52607  
##     VPD_fsd        VPD_fmeth        VPD_fwin       PotRad_U05      
##  Min.   :3.85    Min.   :2       Min.   :14      Min.   :   0.000  
##  1st Qu.:3.85    1st Qu.:2       1st Qu.:14      1st Qu.:   0.000  
##  Median :3.85    Median :2       Median :14      Median :   5.994  
##  Mean   :3.85    Mean   :2       Mean   :14      Mean   : 279.417  
##  3rd Qu.:3.85    3rd Qu.:2       3rd Qu.:14      3rd Qu.: 521.982  
##  Max.   :3.85    Max.   :2       Max.   :14      Max.   :1170.471  
##  NA's   :52607   NA's   :52607   NA's   :52607                     
##  FP_NEEnight_U05  FP_Temp_U05         E_0_U05        R_ref_U05     
##  Min.   :-4.47   Min.   :-16.710   Min.   :185.5   Min.   :0.6135  
##  1st Qu.: 0.66   1st Qu.:  3.360   1st Qu.:185.5   1st Qu.:1.7172  
##  Median : 1.18   Median :  9.970   Median :185.5   Median :2.2753  
##  Mean   : 1.82   Mean   :  9.664   Mean   :185.5   Mean   :2.8959  
##  3rd Qu.: 2.52   3rd Qu.: 15.520   3rd Qu.:185.5   3rd Qu.:3.4597  
##  Max.   :19.01   Max.   : 34.680   Max.   :185.5   Max.   :9.4249  
##  NA's   :41372                                                     
##     Reco_U05          GPP_U05_f          GPP_U05_fqc       PotRad_U50      
##  Min.   : 0.06187   Min.   :-11.07197   Min.   :0.0000   Min.   :   0.000  
##  1st Qu.: 0.83507   1st Qu.: -0.06977   1st Qu.:0.0000   1st Qu.:   0.000  
##  Median : 1.86988   Median :  0.20643   Median :0.0000   Median :   5.994  
##  Mean   : 2.51590   Mean   :  3.35707   Mean   :0.4674   Mean   : 279.417  
##  3rd Qu.: 3.56146   3rd Qu.:  2.15921   3rd Qu.:1.0000   3rd Qu.: 521.982  
##  Max.   :13.17807   Max.   : 58.64967   Max.   :3.0000   Max.   :1170.471  
##                                                                            
##  FP_NEEnight_U50  FP_Temp_U50         E_0_U50        R_ref_U50     
##  Min.   :-4.12   Min.   :-16.710   Min.   :182.8   Min.   :0.6215  
##  1st Qu.: 0.67   1st Qu.:  3.360   1st Qu.:182.8   1st Qu.:1.7347  
##  Median : 1.22   Median :  9.970   Median :182.8   Median :2.3725  
##  Mean   : 1.87   Mean   :  9.664   Mean   :182.8   Mean   :2.9826  
##  3rd Qu.: 2.63   3rd Qu.: 15.520   3rd Qu.:182.8   3rd Qu.:3.5920  
##  Max.   :13.12   Max.   : 34.680   Max.   :182.8   Max.   :9.5320  
##  NA's   :43085                                                     
##     Reco_U50          GPP_U50_f          GPP_U50_fqc       PotRad_U95      
##  Min.   : 0.06335   Min.   :-10.92680   Min.   :0.0000   Min.   :   0.000  
##  1st Qu.: 0.85932   1st Qu.: -0.04963   1st Qu.:0.0000   1st Qu.:   0.000  
##  Median : 1.93733   Median :  0.22151   Median :0.0000   Median :   5.994  
##  Mean   : 2.61160   Mean   :  3.42917   Mean   :0.5059   Mean   : 279.417  
##  3rd Qu.: 3.70328   3rd Qu.:  2.31095   3rd Qu.:1.0000   3rd Qu.: 521.982  
##  Max.   :14.01670   Max.   : 58.70671   Max.   :3.0000   Max.   :1170.471  
##                                                                            
##  FP_NEEnight_U95  FP_Temp_U95         E_0_U95        R_ref_U95     
##  Min.   :-4.12   Min.   :-16.710   Min.   :180.4   Min.   :0.3926  
##  1st Qu.: 0.70   1st Qu.:  3.360   1st Qu.:180.4   1st Qu.:1.7470  
##  Median : 1.29   Median :  9.970   Median :180.4   Median :2.4614  
##  Mean   : 1.93   Mean   :  9.664   Mean   :180.4   Mean   :3.0442  
##  3rd Qu.: 2.74   3rd Qu.: 15.520   3rd Qu.:180.4   3rd Qu.:3.6866  
##  Max.   :12.94   Max.   : 34.680   Max.   :180.4   Max.   :9.4614  
##  NA's   :44749                                                     
##     Reco_U95          GPP_U95_f          GPP_U95_fqc      PotRad_uStar     
##  Min.   : 0.06482   Min.   :-10.55030   Min.   :0.0000   Min.   :   0.000  
##  1st Qu.: 0.88111   1st Qu.: -0.03844   1st Qu.:0.0000   1st Qu.:   0.000  
##  Median : 1.99445   Median :  0.24533   Median :1.0000   Median :   5.994  
##  Mean   : 2.67077   Mean   :  3.47337   Mean   :0.5421   Mean   : 279.417  
##  3rd Qu.: 3.77999   3rd Qu.:  2.34336   3rd Qu.:1.0000   3rd Qu.: 521.982  
##  Max.   :14.08560   Max.   : 58.81147   Max.   :3.0000   Max.   :1170.471  
##                                                                            
##  FP_NEEnight_uStar FP_Temp_uStar       E_0_uStar      R_ref_uStar    
##  Min.   :-4.12     Min.   :-16.710   Min.   :181.8   Min.   :0.3515  
##  1st Qu.: 0.67     1st Qu.:  3.360   1st Qu.:181.8   1st Qu.:1.7262  
##  Median : 1.23     Median :  9.970   Median :181.8   Median :2.3994  
##  Mean   : 1.88     Mean   :  9.664   Mean   :181.8   Mean   :2.9644  
##  3rd Qu.: 2.66     3rd Qu.: 15.520   3rd Qu.:181.8   3rd Qu.:3.5957  
##  Max.   :12.94     Max.   : 34.680   Max.   :181.8   Max.   :9.3886  
##  NA's   :43188                                                       
##    Reco_uStar        GPP_uStar_f        GPP_uStar_fqc   
##  Min.   : 0.06392   Min.   :-10.54515   Min.   :0.0000  
##  1st Qu.: 0.86315   1st Qu.: -0.05545   1st Qu.:0.0000  
##  Median : 1.95545   Median :  0.22373   Median :0.0000  
##  Mean   : 2.59036   Mean   :  3.40354   Mean   :0.5071  
##  3rd Qu.: 3.68605   3rd Qu.:  2.25411   3rd Qu.:1.0000  
##  Max.   :14.08955   Max.   : 58.69400   Max.   :3.0000  
## </a:t>
                </a:r>
              </a:p>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(ReichsteinPart</a:t>
                </a:r>
                <a:r>
                  <a:rPr>
                    <a:solidFill>
                      <a:srgbClr val="4070A0"/>
                    </a:solidFill>
                    <a:latin typeface="Courier"/>
                  </a:rPr>
                  <a:t>$</a:t>
                </a:r>
                <a:r>
                  <a:rPr>
                    <a:latin typeface="Courier"/>
                  </a:rPr>
                  <a:t>GPP_U50_f,nRec),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(ReichsteinPart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mc:Choice>
      </mc:AlternateContent>
      <p:pic>
        <p:nvPicPr>
          <p:cNvPr descr="REddyProc_presentation_files/figure-pptx/Gebesee%20Reichstein%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p>
              <a:p>
                <a:pPr lvl="0" indent="0" marL="0">
                  <a:spcBef>
                    <a:spcPts val="3000"/>
                  </a:spcBef>
                  <a:buNone/>
                </a:pPr>
                <a:r>
                  <a:rPr b="1"/>
                  <a:t>Step 5-1-3: Gebesee Lasslop Partitioning</a:t>
                </a:r>
              </a:p>
              <a:p>
                <a:pPr lvl="0" indent="0" marL="0">
                  <a:buNone/>
                </a:pPr>
                <a:r>
                  <a:rPr/>
                  <a:t>Partitioning the data into the fractions of the Gross Primary Production (GPP) and ecosystem respiration (</a:t>
                </a:r>
                <a14:m>
                  <m:oMath xmlns:m="http://schemas.openxmlformats.org/officeDocument/2006/math">
                    <m:sSub>
                      <m:e>
                        <m:r>
                          <m:t>R</m:t>
                        </m:r>
                      </m:e>
                      <m:sub>
                        <m:r>
                          <m:t>e</m:t>
                        </m:r>
                        <m:r>
                          <m:t>c</m:t>
                        </m:r>
                        <m:r>
                          <m:t>o</m:t>
                        </m:r>
                      </m:sub>
                    </m:sSub>
                  </m:oMath>
                </a14:m>
                <a:r>
                  <a:rPr/>
                  <a:t>) using all (</a:t>
                </a:r>
                <a14:m>
                  <m:oMath xmlns:m="http://schemas.openxmlformats.org/officeDocument/2006/math">
                    <m:sSub>
                      <m:e>
                        <m:r>
                          <m:t>u</m:t>
                        </m:r>
                      </m:e>
                      <m:sub>
                        <m:r>
                          <m:rPr>
                            <m:sty m:val="p"/>
                          </m:rPr>
                          <m:t>*</m:t>
                        </m:r>
                      </m:sub>
                    </m:sSub>
                  </m:oMath>
                </a14:m>
                <a:r>
                  <a:rPr/>
                  <a:t>) scenarios. This uses the ’sGLFluxPartitionUStarScens` function.</a:t>
                </a:r>
              </a:p>
              <a:p>
                <a:pPr lvl="0" indent="0" marL="0">
                  <a:buNone/>
                </a:pPr>
                <a:r>
                  <a:rPr/>
                  <a:t>More details on the equations used can be found in the Lasslop et al. (2010).</a:t>
                </a:r>
              </a:p>
              <a:p>
                <a:pPr lvl="0" indent="0">
                  <a:buNone/>
                </a:pPr>
                <a:r>
                  <a:rPr>
                    <a:latin typeface="Courier"/>
                  </a:rPr>
                  <a:t>EProcDEGeb</a:t>
                </a:r>
                <a:r>
                  <a:rPr>
                    <a:solidFill>
                      <a:srgbClr val="4070A0"/>
                    </a:solidFill>
                    <a:latin typeface="Courier"/>
                  </a:rPr>
                  <a:t>$</a:t>
                </a:r>
                <a:r>
                  <a:rPr>
                    <a:solidFill>
                      <a:srgbClr val="06287E"/>
                    </a:solidFill>
                    <a:latin typeface="Courier"/>
                  </a:rPr>
                  <a:t>sGLFluxPartitionUStarScens</a:t>
                </a:r>
                <a:r>
                  <a:rPr>
                    <a:latin typeface="Courier"/>
                  </a:rPr>
                  <a:t>()</a:t>
                </a:r>
              </a:p>
              <a:p>
                <a:pPr lvl="0" indent="0" marL="0">
                  <a:buNone/>
                </a:pPr>
                <a:r>
                  <a:rPr/>
                  <a:t>Export and summarize the results</a:t>
                </a:r>
              </a:p>
              <a:p>
                <a:pPr lvl="0" indent="0">
                  <a:buNone/>
                </a:pPr>
                <a:r>
                  <a:rPr>
                    <a:latin typeface="Courier"/>
                  </a:rPr>
                  <a:t>LasslopPart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a:t>
                </a:r>
                <a:br/>
                <a:r>
                  <a:rPr>
                    <a:solidFill>
                      <a:srgbClr val="06287E"/>
                    </a:solidFill>
                    <a:latin typeface="Courier"/>
                  </a:rPr>
                  <a:t>summary</a:t>
                </a:r>
                <a:r>
                  <a:rPr>
                    <a:latin typeface="Courier"/>
                  </a:rPr>
                  <a:t>(LasslopPart)</a:t>
                </a:r>
              </a:p>
              <a:p>
                <a:pPr lvl="0" indent="0">
                  <a:buNone/>
                </a:pPr>
                <a:r>
                  <a:rPr>
                    <a:latin typeface="Courier"/>
                  </a:rPr>
                  <a:t>##      season      Ustar_uStar_Thres Ustar_uStar_fqc  NEE_uStar_orig   
##  2006120: 8880   Min.   :0.04842   Min.   :0.0000   Min.   :-49.919  
##  2005320: 7920   1st Qu.:0.06967   1st Qu.:0.0000   1st Qu.: -2.803  
##  2004070: 6720   Median :0.12037   Median :0.0000   Median :  0.546  
##  2005180: 6720   Mean   :0.11262   Mean   :0.3187   Mean   : -2.353  
##  2004320: 5568   3rd Qu.:0.13473   3rd Qu.:1.0000   3rd Qu.:  1.794  
##  2004210: 5280   Max.   :0.25094   Max.   :4.0000   Max.   : 18.668  
##  (Other):11520                                      NA's   :25112    
##   NEE_uStar_f        NEE_uStar_fqc    NEE_uStar_fall      NEE_uStar_fall_qc
##  Min.   :-49.91900   Min.   :0.0000   Min.   :-40.26775   Min.   :1.000    
##  1st Qu.:  0.01475   1st Qu.:0.0000   1st Qu.:  0.06288   1st Qu.:1.000    
##  Median :  0.79000   Median :0.0000   Median :  0.80624   Median :1.000    
##  Mean   : -0.81318   Mean   :0.5071   Mean   : -0.80384   Mean   :1.032    
##  3rd Qu.:  2.22525   3rd Qu.:1.0000   3rd Qu.:  2.28422   3rd Qu.:1.000    
##  Max.   : 18.66800   Max.   :3.0000   Max.   : 10.45100   Max.   :3.000    
##                                                                            
##  NEE_uStar_fnum   NEE_uStar_fsd       NEE_uStar_fmeth NEE_uStar_fwin 
##  Min.   :  2.00   Min.   : 0.005657   Min.   :1.000   Min.   : 1.00  
##  1st Qu.: 12.00   1st Qu.: 0.302818   1st Qu.:1.000   1st Qu.:14.00  
##  Median : 27.00   Median : 0.639365   Median :1.000   Median :14.00  
##  Mean   : 46.96   Mean   : 1.089787   Mean   :1.024   Mean   :14.44  
##  3rd Qu.: 65.00   3rd Qu.: 1.414365   3rd Qu.:1.000   3rd Qu.:14.00  
##  Max.   :323.00   Max.   :14.470233   Max.   :3.000   Max.   :98.00  
##                                                                      
##  Ustar_U05_Thres   Ustar_U05_fqc    NEE_U05_orig       NEE_U05_f        
##  Min.   :0.04876   Min.   :0.000   Min.   :-49.919   Min.   :-49.91900  
##  1st Qu.:0.05592   1st Qu.:0.000   1st Qu.: -2.220   1st Qu.:  0.01195  
##  Median :0.07804   Median :0.000   Median :  0.611   Median :  0.76200  
##  Mean   :0.07683   Mean   :0.263   Mean   : -2.100   Mean   : -0.84117  
##  3rd Qu.:0.09277   3rd Qu.:0.000   3rd Qu.:  1.813   3rd Qu.:  2.16100  
##  Max.   :0.10222   Max.   :4.000   Max.   : 19.008   Max.   : 19.00800  
##                                    NA's   :23182                        
##   NEE_U05_fqc      NEE_U05_fall       NEE_U05_fall_qc  NEE_U05_fnum   
##  Min.   :0.0000   Min.   :-40.26775   Min.   :1.000   Min.   :  2.00  
##  1st Qu.:0.0000   1st Qu.:  0.06284   1st Qu.:1.000   1st Qu.: 12.00  
##  Median :0.0000   Median :  0.78082   Median :1.000   Median : 30.00  
##  Mean   :0.4674   Mean   : -0.83109   Mean   :1.029   Mean   : 53.72  
##  3rd Qu.:1.0000   3rd Qu.:  2.21299   3rd Qu.:1.000   3rd Qu.: 79.00  
##  Max.   :3.0000   Max.   : 10.45100   Max.   :3.000   Max.   :363.00  
##                                                                       
##   NEE_U05_fsd        NEE_U05_fmeth    NEE_U05_fwin  Ustar_U50_Thres  
##  Min.   : 0.005657   Min.   :1.000   Min.   : 1.0   Min.   :0.06643  
##  1st Qu.: 0.308543   1st Qu.:1.000   1st Qu.:14.0   1st Qu.:0.06821  
##  Median : 0.661686   Median :1.000   Median :14.0   Median :0.12078  
##  Mean   : 1.105325   Mean   :1.019   Mean   :14.4   Mean   :0.11298  
##  3rd Qu.: 1.451715   3rd Qu.:1.000   3rd Qu.:14.0   3rd Qu.:0.14116  
##  Max.   :14.470233   Max.   :3.000   Max.   :98.0   Max.   :0.20208  
##                                                                      
##  Ustar_U50_fqc     NEE_U50_orig       NEE_U50_f         NEE_U50_fqc    
##  Min.   :0.0000   Min.   :-49.919   Min.   :-49.9190   Min.   :0.0000  
##  1st Qu.:0.0000   1st Qu.: -2.764   1st Qu.:  0.0137   1st Qu.:0.0000  
##  Median :0.0000   Median :  0.557   Median :  0.7790   Median :0.0000  
##  Mean   :0.3254   Mean   : -2.340   Mean   : -0.8176   Mean   :0.5059  
##  3rd Qu.:1.0000   3rd Qu.:  1.788   3rd Qu.:  2.2200   3rd Qu.:1.0000  
##  Max.   :4.0000   Max.   : 18.668   Max.   : 18.6680   Max.   :3.0000  
##                   NA's   :24997                                        
##   NEE_U50_fall       NEE_U50_fall_qc  NEE_U50_fnum     NEE_U50_fsd       
##  Min.   :-40.26775   Min.   :1.000   Min.   :  2.00   Min.   : 0.000707  
##  1st Qu.:  0.06363   1st Qu.:1.000   1st Qu.: 12.00   1st Qu.: 0.302771  
##  Median :  0.79042   Median :1.000   Median : 27.00   Median : 0.635821  
##  Mean   : -0.80817   Mean   :1.033   Mean   : 47.49   Mean   : 1.085316  
##  3rd Qu.:  2.28301   3rd Qu.:1.000   3rd Qu.: 66.00   3rd Qu.: 1.418781  
##  Max.   : 10.45100   Max.   :3.000   Max.   :334.00   Max.   :14.470233  
##                                                                          
##  NEE_U50_fmeth    NEE_U50_fwin   Ustar_U95_Thres  Ustar_U95_fqc   
##  Min.   :1.000   Min.   : 1.00   Min.   :0.1019   Min.   :0.0000  
##  1st Qu.:1.000   1st Qu.:14.00   1st Qu.:0.1095   1st Qu.:0.0000  
##  Median :1.000   Median :14.00   Median :0.1565   Median :0.0000  
##  Mean   :1.023   Mean   :14.46   Mean   :0.1511   Mean   :0.3776  
##  3rd Qu.:1.000   3rd Qu.:14.00   3rd Qu.:0.1825   3rd Qu.:1.0000  
##  Max.   :3.000   Max.   :98.00   Max.   :0.2523   Max.   :4.0000  
##                                                                   
##   NEE_U95_orig       NEE_U95_f          NEE_U95_fqc      NEE_U95_fall      
##  Min.   :-49.919   Min.   :-49.91900   Min.   :0.0000   Min.   :-40.26775  
##  1st Qu.: -3.441   1st Qu.:  0.01575   1st Qu.:0.0000   1st Qu.:  0.05525  
##  Median :  0.494   Median :  0.79412   Median :1.0000   Median :  0.80467  
##  Mean   : -2.613   Mean   : -0.80260   Mean   :0.5421   Mean   : -0.79364  
##  3rd Qu.:  1.760   3rd Qu.:  2.23567   3rd Qu.:1.0000   3rd Qu.:  2.29381  
##  Max.   : 18.668   Max.   : 18.66800   Max.   :3.0000   Max.   : 10.58200  
##  NA's   :26792                                                             
##  NEE_U95_fall_qc  NEE_U95_fnum     NEE_U95_fsd        NEE_U95_fmeth  
##  Min.   :1.000   Min.   :  2.00   Min.   : 0.005657   Min.   :1.000  
##  1st Qu.:1.000   1st Qu.: 11.00   1st Qu.: 0.305528   1st Qu.:1.000  
##  Median :1.000   Median : 24.00   Median : 0.626435   Median :1.000  
##  Mean   :1.035   Mean   : 41.29   Mean   : 1.078112   Mean   :1.029  
##  3rd Qu.:1.000   3rd Qu.: 57.00   3rd Qu.: 1.392787   3rd Qu.:1.000  
##  Max.   :3.000   Max.   :311.00   Max.   :14.470233   Max.   :3.000  
##                                                                      
##   NEE_U95_fwin      Rg_orig             Rg_f             Rg_fqc 
##  Min.   : 1.00   Min.   :   0.00   Min.   :   0.00   Min.   :0  
##  1st Qu.:14.00   1st Qu.:   0.00   1st Qu.:   0.00   1st Qu.:0  
##  Median :14.00   Median :   2.04   Median :   2.04   Median :0  
##  Mean   :14.49   Mean   : 124.71   Mean   : 124.71   Mean   :0  
##  3rd Qu.:14.00   3rd Qu.: 176.03   3rd Qu.: 176.03   3rd Qu.:0  
##  Max.   :98.00   Max.   :1046.03   Max.   :1046.03   Max.   :0  
##                                                                 
##     Rg_fall          Rg_fall_qc       Rg_fnum          Rg_fsd     
##  Min.   :   0.00   Min.   : NA     Min.   : NA     Min.   : NA    
##  1st Qu.:   0.00   1st Qu.: NA     1st Qu.: NA     1st Qu.: NA    
##  Median :   2.04   Median : NA     Median : NA     Median : NA    
##  Mean   : 124.71   Mean   :NaN     Mean   :NaN     Mean   :NaN    
##  3rd Qu.: 176.03   3rd Qu.: NA     3rd Qu.: NA     3rd Qu.: NA    
##  Max.   :1046.03   Max.   : NA     Max.   : NA     Max.   : NA    
##                    NA's   :52608   NA's   :52608   NA's   :52608  
##     Rg_fmeth        Rg_fwin        Tair_orig           Tair_f       
##  Min.   : NA     Min.   : NA     Min.   :-16.710   Min.   :-16.710  
##  1st Qu.: NA     1st Qu.: NA     1st Qu.:  3.360   1st Qu.:  3.360  
##  Median : NA     Median : NA     Median :  9.970   Median :  9.970  
##  Mean   :NaN     Mean   :NaN     Mean   :  9.664   Mean   :  9.664  
##  3rd Qu.: NA     3rd Qu.: NA     3rd Qu.: 15.520   3rd Qu.: 15.520  
##  Max.   : NA     Max.   : NA     Max.   : 34.680   Max.   : 34.680  
##  NA's   :52608   NA's   :52608                                      
##     Tair_fqc   Tair_fall        Tair_fall_qc     Tair_fnum        Tair_fsd    
##  Min.   :0   Min.   :-16.710   Min.   : NA     Min.   : NA     Min.   : NA    
##  1st Qu.:0   1st Qu.:  3.360   1st Qu.: NA     1st Qu.: NA     1st Qu.: NA    
##  Median :0   Median :  9.970   Median : NA     Median : NA     Median : NA    
##  Mean   :0   Mean   :  9.664   Mean   :NaN     Mean   :NaN     Mean   :NaN    
##  3rd Qu.:0   3rd Qu.: 15.520   3rd Qu.: NA     3rd Qu.: NA     3rd Qu.: NA    
##  Max.   :0   Max.   : 34.680   Max.   : NA     Max.   : NA     Max.   : NA    
##                                NA's   :52608   NA's   :52608   NA's   :52608  
##    Tair_fmeth      Tair_fwin        VPD_orig          VPD_f       
##  Min.   : NA     Min.   : NA     Min.   : 0.000   Min.   : 0.000  
##  1st Qu.: NA     1st Qu.: NA     1st Qu.: 1.106   1st Qu.: 1.106  
##  Median : NA     Median : NA     Median : 2.246   Median : 2.246  
##  Mean   :NaN     Mean   :NaN     Mean   : 4.136   Mean   : 4.135  
##  3rd Qu.: NA     3rd Qu.: NA     3rd Qu.: 5.027   3rd Qu.: 5.026  
##  Max.   : NA     Max.   : NA     Max.   :44.321   Max.   :44.321  
##  NA's   :52608   NA's   :52608   NA's   :1                        
##     VPD_fqc           VPD_fall       VPD_fall_qc       VPD_fnum    
##  Min.   :0.0e+00   Min.   : 0.000   Min.   :1       Min.   :372    
##  1st Qu.:0.0e+00   1st Qu.: 1.106   1st Qu.:1       1st Qu.:372    
##  Median :0.0e+00   Median : 2.246   Median :1       Median :372    
##  Mean   :1.9e-05   Mean   : 4.135   Mean   :1       Mean   :372    
##  3rd Qu.:0.0e+00   3rd Qu.: 5.026   3rd Qu.:1       3rd Qu.:372    
##  Max.   :1.0e+00   Max.   :44.321   Max.   :1       Max.   :372    
##                                     NA's   :52607   NA's   :52607  
##     VPD_fsd        VPD_fmeth        VPD_fwin       PotRad_U05      
##  Min.   :3.85    Min.   :2       Min.   :14      Min.   :   0.000  
##  1st Qu.:3.85    1st Qu.:2       1st Qu.:14      1st Qu.:   0.000  
##  Median :3.85    Median :2       Median :14      Median :   5.994  
##  Mean   :3.85    Mean   :2       Mean   :14      Mean   : 279.417  
##  3rd Qu.:3.85    3rd Qu.:2       3rd Qu.:14      3rd Qu.: 521.982  
##  Max.   :3.85    Max.   :2       Max.   :14      Max.   :1170.471  
##  NA's   :52607   NA's   :52607   NA's   :52607                     
##  FP_NEEnight_U05  FP_Temp_U05         E_0_U05        R_ref_U05     
##  Min.   :-4.47   Min.   :-16.710   Min.   :185.5   Min.   :0.6135  
##  1st Qu.: 0.66   1st Qu.:  3.360   1st Qu.:185.5   1st Qu.:1.7172  
##  Median : 1.18   Median :  9.970   Median :185.5   Median :2.2753  
##  Mean   : 1.82   Mean   :  9.664   Mean   :185.5   Mean   :2.8959  
##  3rd Qu.: 2.52   3rd Qu.: 15.520   3rd Qu.:185.5   3rd Qu.:3.4597  
##  Max.   :19.01   Max.   : 34.680   Max.   :185.5   Max.   :9.4249  
##  NA's   :41372                                                     
##     Reco_U05          GPP_U05_f          GPP_U05_fqc       PotRad_U50      
##  Min.   : 0.06187   Min.   :-11.07197   Min.   :0.0000   Min.   :   0.000  
##  1st Qu.: 0.83507   1st Qu.: -0.06977   1st Qu.:0.0000   1st Qu.:   0.000  
##  Median : 1.86988   Median :  0.20643   Median :0.0000   Median :   5.994  
##  Mean   : 2.51590   Mean   :  3.35707   Mean   :0.4674   Mean   : 279.417  
##  3rd Qu.: 3.56146   3rd Qu.:  2.15921   3rd Qu.:1.0000   3rd Qu.: 521.982  
##  Max.   :13.17807   Max.   : 58.64967   Max.   :3.0000   Max.   :1170.471  
##                                                                            
##  FP_NEEnight_U50  FP_Temp_U50         E_0_U50        R_ref_U50     
##  Min.   :-4.12   Min.   :-16.710   Min.   :182.8   Min.   :0.6215  
##  1st Qu.: 0.67   1st Qu.:  3.360   1st Qu.:182.8   1st Qu.:1.7347  
##  Median : 1.22   Median :  9.970   Median :182.8   Median :2.3725  
##  Mean   : 1.87   Mean   :  9.664   Mean   :182.8   Mean   :2.9826  
##  3rd Qu.: 2.63   3rd Qu.: 15.520   3rd Qu.:182.8   3rd Qu.:3.5920  
##  Max.   :13.12   Max.   : 34.680   Max.   :182.8   Max.   :9.5320  
##  NA's   :43085                                                     
##     Reco_U50          GPP_U50_f          GPP_U50_fqc       PotRad_U95      
##  Min.   : 0.06335   Min.   :-10.92680   Min.   :0.0000   Min.   :   0.000  
##  1st Qu.: 0.85932   1st Qu.: -0.04963   1st Qu.:0.0000   1st Qu.:   0.000  
##  Median : 1.93733   Median :  0.22151   Median :0.0000   Median :   5.994  
##  Mean   : 2.61160   Mean   :  3.42917   Mean   :0.5059   Mean   : 279.417  
##  3rd Qu.: 3.70328   3rd Qu.:  2.31095   3rd Qu.:1.0000   3rd Qu.: 521.982  
##  Max.   :14.01670   Max.   : 58.70671   Max.   :3.0000   Max.   :1170.471  
##                                                                            
##  FP_NEEnight_U95  FP_Temp_U95         E_0_U95        R_ref_U95     
##  Min.   :-4.12   Min.   :-16.710   Min.   :180.4   Min.   :0.3926  
##  1st Qu.: 0.70   1st Qu.:  3.360   1st Qu.:180.4   1st Qu.:1.7470  
##  Median : 1.29   Median :  9.970   Median :180.4   Median :2.4614  
##  Mean   : 1.93   Mean   :  9.664   Mean   :180.4   Mean   :3.0442  
##  3rd Qu.: 2.74   3rd Qu.: 15.520   3rd Qu.:180.4   3rd Qu.:3.6866  
##  Max.   :12.94   Max.   : 34.680   Max.   :180.4   Max.   :9.4614  
##  NA's   :44749                                                     
##     Reco_U95          GPP_U95_f          GPP_U95_fqc      PotRad_uStar     
##  Min.   : 0.06482   Min.   :-10.55030   Min.   :0.0000   Min.   :   0.000  
##  1st Qu.: 0.88111   1st Qu.: -0.03844   1st Qu.:0.0000   1st Qu.:   0.000  
##  Median : 1.99445   Median :  0.24533   Median :1.0000   Median :   5.994  
##  Mean   : 2.67077   Mean   :  3.47337   Mean   :0.5421   Mean   : 279.417  
##  3rd Qu.: 3.77999   3rd Qu.:  2.34336   3rd Qu.:1.0000   3rd Qu.: 521.982  
##  Max.   :14.08560   Max.   : 58.81147   Max.   :3.0000   Max.   :1170.471  
##                                                                            
##  FP_NEEnight_uStar FP_Temp_uStar       E_0_uStar      R_ref_uStar    
##  Min.   :-4.12     Min.   :-16.710   Min.   :181.8   Min.   :0.3515  
##  1st Qu.: 0.67     1st Qu.:  3.360   1st Qu.:181.8   1st Qu.:1.7262  
##  Median : 1.23     Median :  9.970   Median :181.8   Median :2.3994  
##  Mean   : 1.88     Mean   :  9.664   Mean   :181.8   Mean   :2.9644  
##  3rd Qu.: 2.66     3rd Qu.: 15.520   3rd Qu.:181.8   3rd Qu.:3.5957  
##  Max.   :12.94     Max.   : 34.680   Max.   :181.8   Max.   :9.3886  
##  NA's   :43188                                                       
##    Reco_uStar        GPP_uStar_f        GPP_uStar_fqc      PotRad_NEW      
##  Min.   : 0.06392   Min.   :-10.54515   Min.   :0.0000   Min.   :   0.000  
##  1st Qu.: 0.86315   1st Qu.: -0.05545   1st Qu.:0.0000   1st Qu.:   0.000  
##  Median : 1.95545   Median :  0.22373   Median :0.0000   Median :   5.994  
##  Mean   : 2.59036   Mean   :  3.40354   Mean   :0.5071   Mean   : 279.417  
##  3rd Qu.: 3.68605   3rd Qu.:  2.25411   3rd Qu.:1.0000   3rd Qu.: 521.982  
##  Max.   :14.08955   Max.   : 58.69400   Max.   :3.0000   Max.   :1170.471  
##                                                                            
##   Reco_DT_U05          GPP_DT_U05       Reco_DT_U05_SD    GPP_DT_U05_SD   
##  Min.   : 0.001679   Min.   : 0.00000   Min.   :0.01762   Min.   :0.0000  
##  1st Qu.: 0.597158   1st Qu.: 0.00000   1st Qu.:0.13455   1st Qu.:0.0000  
##  Median : 1.628459   Median : 0.03194   Median :0.24397   Median :0.0000  
##  Mean   : 2.356855   Mean   : 3.36583   Mean   :0.37103   Mean   :0.1681  
##  3rd Qu.: 3.400167   3rd Qu.: 1.88604   3rd Qu.:0.51084   3rd Qu.:0.2175  
##  Max.   :15.870965   Max.   :50.44198   Max.   :5.18495   Max.   :3.9721  
##                                                                           
##   Reco_DT_U50          GPP_DT_U50       Reco_DT_U50_SD    GPP_DT_U50_SD   
##  Min.   : 0.003875   Min.   : 0.00000   Min.   :0.01892   Min.   :0.0000  
##  1st Qu.: 0.576907   1st Qu.: 0.00000   1st Qu.:0.15872   1st Qu.:0.0000  
##  Median : 1.553523   Median : 0.01649   Median :0.26874   Median :0.0000  
##  Mean   : 2.350687   Mean   : 3.39053   Mean   :0.39196   Mean   :0.1701  
##  3rd Qu.: 3.440372   3rd Qu.: 1.99107   3rd Qu.:0.52093   3rd Qu.:0.2228  
##  Max.   :15.199550   Max.   :50.36456   Max.   :6.22926   Max.   :3.7957  
##                                                                           
##   Reco_DT_U95          GPP_DT_U95       Reco_DT_U95_SD    GPP_DT_U95_SD   
##  Min.   : 0.005091   Min.   : 0.00000   Min.   :0.01799   Min.   :0.0000  
##  1st Qu.: 0.615174   1st Qu.: 0.00000   1st Qu.:0.16355   1st Qu.:0.0000  
##  Median : 1.588148   Median : 0.01823   Median :0.31919   Median :0.0000  
##  Mean   : 2.345539   Mean   : 3.34789   Mean   :0.43084   Mean   :0.1899  
##  3rd Qu.: 3.444694   3rd Qu.: 1.79645   3rd Qu.:0.57873   3rd Qu.:0.2650  
##  Max.   :15.543012   Max.   :50.36161   Max.   :8.46223   Max.   :6.4277  
##                                                                           
##   FP_VARnight      FP_VARday       NEW_FP_Temp        NEW_FP_VPD    
##  Min.   :-4.12   Min.   :-49.92   Min.   :-16.710   Min.   : 0.000  
##  1st Qu.: 0.67   1st Qu.: -8.50   1st Qu.:  3.360   1st Qu.: 1.106  
##  Median : 1.23   Median : -0.85   Median :  9.970   Median : 2.246  
##  Mean   : 1.88   Mean   : -4.67   Mean   :  9.664   Mean   : 4.135  
##  3rd Qu.: 2.66   3rd Qu.:  1.16   3rd Qu.: 15.520   3rd Qu.: 5.026  
##  Max.   :12.94   Max.   : 18.67   Max.   : 34.680   Max.   :44.321  
##  NA's   :43230   NA's   :34808                                      
##  FP_RRef_Night       FP_qc          FP_dRecPar          FP_errorcode   
##  Min.   :0.59    Min.   :0.0000   Min.   :-1001.0000   Min.   :   0.0  
##  1st Qu.:1.75    1st Qu.:0.0000   1st Qu.:  -34.0000   1st Qu.:   0.0  
##  Median :2.63    Median :1.0000   Median :    0.0000   Median :   0.0  
##  Mean   :3.10    Mean   :0.7269   Mean   :    0.5638   Mean   : 289.6  
##  3rd Qu.:3.75    3rd Qu.:1.0000   3rd Qu.:   34.0000   3rd Qu.:1002.0  
##  Max.   :9.43    Max.   :2.0000   Max.   : 1001.0000   Max.   :1011.0  
##  NA's   :52061                                         NA's   :52061   
##    FP_GPP2000         FP_k          FP_beta         FP_alpha    
##  Min.   : 0.00   Min.   :0.00    Min.   : 0.00   Min.   :0.00   
##  1st Qu.: 3.12   1st Qu.:0.02    1st Qu.: 3.85   1st Qu.:0.02   
##  Median : 9.39   Median :0.05    Median :10.47   Median :0.06   
##  Mean   :19.25   Mean   :0.10    Mean   :24.16   Mean   :0.06   
##  3rd Qu.:36.59   3rd Qu.:0.05    3rd Qu.:47.55   3rd Qu.:0.11   
##  Max.   :66.75   Max.   :6.19    Max.   :95.84   Max.   :0.21   
##  NA's   :52219   NA's   :52219   NA's   :52219   NA's   :52219  
##     FP_RRef          FP_E0          FP_k_sd        FP_beta_sd   
##  Min.   : 0.00   Min.   : 45.3   Min.   :0.00    Min.   : 0.00  
##  1st Qu.: 1.57   1st Qu.:128.3   1st Qu.:0.01    1st Qu.: 0.66  
##  Median : 2.52   Median :180.6   Median :0.03    Median : 1.55  
##  Mean   : 3.14   Mean   :182.6   Mean   :0.16    Mean   : 2.32  
##  3rd Qu.: 4.20   3rd Qu.:224.5   3rd Qu.:0.09    3rd Qu.: 3.16  
##  Max.   :12.42   Max.   :371.3   Max.   :2.71    Max.   :20.37  
##  NA's   :52219   NA's   :52061   NA's   :52466   NA's   :52219  
##   FP_alpha_sd      FP_RRef_sd       FP_E0_sd      Reco_DT_uStar      
##  Min.   :0.00    Min.   :0.06    Min.   : 14.17   Min.   : 0.000731  
##  1st Qu.:0.01    1st Qu.:0.31    1st Qu.: 39.16   1st Qu.: 0.588511  
##  Median :0.01    Median :0.47    Median : 58.59   Median : 1.567060  
##  Mean   :0.14    Mean   :0.62    Mean   : 71.24   Mean   : 2.341419  
##  3rd Qu.:0.02    3rd Qu.:0.80    3rd Qu.: 82.63   3rd Qu.: 3.455995  
##  Max.   :3.85    Max.   :5.41    Max.   :463.59   Max.   :15.237787  
##  NA's   :52247   NA's   :52219   NA's   :52061                       
##   GPP_DT_uStar      Reco_DT_uStar_SD  GPP_DT_uStar_SD    
##  Min.   : 0.00000   Min.   :0.01685   Min.   :   0.0000  
##  1st Qu.: 0.00000   1st Qu.:0.14138   1st Qu.:   0.0000  
##  Median : 0.00863   Median :0.26658   Median :   0.0000  
##  Mean   : 3.35264   Mean   :0.37901   Mean   :   3.5668  
##  3rd Qu.: 1.80500   3rd Qu.:0.48523   3rd Qu.:   0.3517  
##  Max.   :50.36409   Max.   :3.87348   Max.   :1617.6735  
## </a:t>
                </a:r>
              </a:p>
              <a:p>
                <a:pPr lvl="0" indent="0" marL="0">
                  <a:buNone/>
                </a:pPr>
                <a:r>
                  <a:rPr/>
                  <a:t>Plot the GPP and Reco for </a:t>
                </a:r>
                <a:r>
                  <a:rPr>
                    <a:latin typeface="Courier"/>
                  </a:rPr>
                  <a:t>U50</a:t>
                </a:r>
                <a:r>
                  <a:rPr/>
                  <a:t> scenario against time for two days (</a:t>
                </a:r>
                <a:r>
                  <a:rPr>
                    <a:latin typeface="Courier"/>
                  </a:rPr>
                  <a:t>48*2</a:t>
                </a:r>
                <a:r>
                  <a:rPr/>
                  <a:t>).</a:t>
                </a:r>
              </a:p>
              <a:p>
                <a:pPr lvl="0" indent="0">
                  <a:buNone/>
                </a:pPr>
                <a:r>
                  <a:rPr>
                    <a:latin typeface="Courier"/>
                  </a:rPr>
                  <a:t>nRec </a:t>
                </a:r>
                <a:r>
                  <a:rPr>
                    <a:solidFill>
                      <a:srgbClr val="007020"/>
                    </a:solidFill>
                    <a:latin typeface="Courier"/>
                  </a:rPr>
                  <a:t>&lt;-</a:t>
                </a:r>
                <a:r>
                  <a:rPr>
                    <a:latin typeface="Courier"/>
                  </a:rPr>
                  <a:t> </a:t>
                </a:r>
                <a:r>
                  <a:rPr>
                    <a:solidFill>
                      <a:srgbClr val="40A070"/>
                    </a:solidFill>
                    <a:latin typeface="Courier"/>
                  </a:rPr>
                  <a:t>48</a:t>
                </a:r>
                <a:r>
                  <a:rPr>
                    <a:solidFill>
                      <a:srgbClr val="4070A0"/>
                    </a:solidFill>
                    <a:latin typeface="Courier"/>
                  </a:rPr>
                  <a:t>*</a:t>
                </a:r>
                <a:r>
                  <a:rPr>
                    <a:solidFill>
                      <a:srgbClr val="40A070"/>
                    </a:solidFill>
                    <a:latin typeface="Courier"/>
                  </a:rPr>
                  <a:t>2</a:t>
                </a:r>
                <a:r>
                  <a:rPr>
                    <a:latin typeface="Courier"/>
                  </a:rPr>
                  <a:t> </a:t>
                </a:r>
                <a:br/>
                <a:r>
                  <a:rPr>
                    <a:solidFill>
                      <a:srgbClr val="06287E"/>
                    </a:solidFill>
                    <a:latin typeface="Courier"/>
                  </a:rPr>
                  <a:t>plot</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(LasslopPart</a:t>
                </a:r>
                <a:r>
                  <a:rPr>
                    <a:solidFill>
                      <a:srgbClr val="4070A0"/>
                    </a:solidFill>
                    <a:latin typeface="Courier"/>
                  </a:rPr>
                  <a:t>$</a:t>
                </a:r>
                <a:r>
                  <a:rPr>
                    <a:latin typeface="Courier"/>
                  </a:rPr>
                  <a:t>GPP_U50_f,nRec),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'NEE_U50'</a:t>
                </a:r>
                <a:r>
                  <a:rPr>
                    <a:latin typeface="Courier"/>
                  </a:rPr>
                  <a:t>)</a:t>
                </a:r>
                <a:br/>
                <a:r>
                  <a:rPr>
                    <a:solidFill>
                      <a:srgbClr val="06287E"/>
                    </a:solidFill>
                    <a:latin typeface="Courier"/>
                  </a:rPr>
                  <a:t>lines</a:t>
                </a:r>
                <a:r>
                  <a:rPr>
                    <a:latin typeface="Courier"/>
                  </a:rPr>
                  <a:t>(</a:t>
                </a:r>
                <a:r>
                  <a:rPr>
                    <a:solidFill>
                      <a:srgbClr val="06287E"/>
                    </a:solidFill>
                    <a:latin typeface="Courier"/>
                  </a:rPr>
                  <a:t>head</a:t>
                </a:r>
                <a:r>
                  <a:rPr>
                    <a:latin typeface="Courier"/>
                  </a:rPr>
                  <a:t>(DEGebExampleV1</a:t>
                </a:r>
                <a:r>
                  <a:rPr>
                    <a:solidFill>
                      <a:srgbClr val="4070A0"/>
                    </a:solidFill>
                    <a:latin typeface="Courier"/>
                  </a:rPr>
                  <a:t>$</a:t>
                </a:r>
                <a:r>
                  <a:rPr>
                    <a:latin typeface="Courier"/>
                  </a:rPr>
                  <a:t>DateTime, nRec), </a:t>
                </a:r>
                <a:r>
                  <a:rPr>
                    <a:solidFill>
                      <a:srgbClr val="06287E"/>
                    </a:solidFill>
                    <a:latin typeface="Courier"/>
                  </a:rPr>
                  <a:t>head</a:t>
                </a:r>
                <a:r>
                  <a:rPr>
                    <a:latin typeface="Courier"/>
                  </a:rPr>
                  <a:t>(LasslopPart</a:t>
                </a:r>
                <a:r>
                  <a:rPr>
                    <a:solidFill>
                      <a:srgbClr val="4070A0"/>
                    </a:solidFill>
                    <a:latin typeface="Courier"/>
                  </a:rPr>
                  <a:t>$</a:t>
                </a:r>
                <a:r>
                  <a:rPr>
                    <a:latin typeface="Courier"/>
                  </a:rPr>
                  <a:t>Reco_U50,nRec), </a:t>
                </a:r>
                <a:r>
                  <a:rPr>
                    <a:solidFill>
                      <a:srgbClr val="7D9029"/>
                    </a:solidFill>
                    <a:latin typeface="Courier"/>
                  </a:rPr>
                  <a:t>type =</a:t>
                </a:r>
                <a:r>
                  <a:rPr>
                    <a:latin typeface="Courier"/>
                  </a:rPr>
                  <a:t> </a:t>
                </a:r>
                <a:r>
                  <a:rPr>
                    <a:solidFill>
                      <a:srgbClr val="4070A0"/>
                    </a:solidFill>
                    <a:latin typeface="Courier"/>
                  </a:rPr>
                  <a:t>"l"</a:t>
                </a:r>
                <a:r>
                  <a:rPr>
                    <a:latin typeface="Courier"/>
                  </a:rPr>
                  <a:t>,</a:t>
                </a:r>
                <a:br/>
                <a:r>
                  <a:rPr>
                    <a:latin typeface="Courier"/>
                  </a:rPr>
                  <a:t>     </a:t>
                </a:r>
                <a:r>
                  <a:rPr>
                    <a:solidFill>
                      <a:srgbClr val="7D9029"/>
                    </a:solidFill>
                    <a:latin typeface="Courier"/>
                  </a:rPr>
                  <a:t>col =</a:t>
                </a:r>
                <a:r>
                  <a:rPr>
                    <a:latin typeface="Courier"/>
                  </a:rPr>
                  <a:t> </a:t>
                </a:r>
                <a:r>
                  <a:rPr>
                    <a:solidFill>
                      <a:srgbClr val="4070A0"/>
                    </a:solidFill>
                    <a:latin typeface="Courier"/>
                  </a:rPr>
                  <a:t>'red'</a:t>
                </a:r>
                <a:r>
                  <a:rPr>
                    <a:latin typeface="Courier"/>
                  </a:rPr>
                  <a:t>)</a:t>
                </a:r>
              </a:p>
            </p:txBody>
          </p:sp>
        </mc:Choice>
      </mc:AlternateContent>
      <p:pic>
        <p:nvPicPr>
          <p:cNvPr descr="REddyProc_presentation_files/figure-pptx/Gebesee%20Lasslop%20GPP%20and%20Reco%20Time%20Seri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Step 5-1-4: Fingerprint Plots of GPP_DT and Reco_DT</a:t>
            </a:r>
          </a:p>
          <a:p>
            <a:pPr lvl="0" indent="0" marL="0">
              <a:buNone/>
            </a:pPr>
            <a:r>
              <a:rPr/>
              <a:t>PDFs that contain the fingerprint plots will be generated and placed in the folder </a:t>
            </a:r>
            <a:r>
              <a:rPr>
                <a:latin typeface="Courier"/>
              </a:rPr>
              <a:t>figs</a:t>
            </a:r>
            <a:r>
              <a:rPr/>
              <a:t>.</a:t>
            </a:r>
          </a:p>
          <a:p>
            <a:pPr lvl="0"/>
            <a:r>
              <a:rPr/>
              <a:t>The non-bootstrapped data has the </a:t>
            </a:r>
            <a:r>
              <a:rPr>
                <a:latin typeface="Courier"/>
              </a:rPr>
              <a:t>uStar</a:t>
            </a:r>
            <a:r>
              <a:rPr/>
              <a:t> suffix.</a:t>
            </a:r>
          </a:p>
          <a:p>
            <a:pPr lvl="0"/>
            <a:r>
              <a:rPr/>
              <a:t>The bootstrapped data has the scenario suffix, e.g., </a:t>
            </a:r>
            <a:r>
              <a:rPr>
                <a:latin typeface="Courier"/>
              </a:rPr>
              <a:t>U50</a:t>
            </a:r>
            <a:r>
              <a:rPr/>
              <a:t>, </a:t>
            </a:r>
            <a:r>
              <a:rPr>
                <a:latin typeface="Courier"/>
              </a:rPr>
              <a:t>U95</a:t>
            </a:r>
            <a:r>
              <a:rPr/>
              <a:t>, etc.</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"GPP_DT_U50"</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Saved plot to: figs/DE-Geb_04-06_FP_GPP_DT_U50.pdf</a:t>
            </a:r>
          </a:p>
          <a:p>
            <a:pPr lvl="0" indent="0">
              <a:buNone/>
            </a:pPr>
            <a:r>
              <a:rPr>
                <a:latin typeface="Courier"/>
              </a:rPr>
              <a:t>EProcDEGeb</a:t>
            </a:r>
            <a:r>
              <a:rPr>
                <a:solidFill>
                  <a:srgbClr val="4070A0"/>
                </a:solidFill>
                <a:latin typeface="Courier"/>
              </a:rPr>
              <a:t>$</a:t>
            </a:r>
            <a:r>
              <a:rPr>
                <a:solidFill>
                  <a:srgbClr val="06287E"/>
                </a:solidFill>
                <a:latin typeface="Courier"/>
              </a:rPr>
              <a:t>sPlotFingerprint</a:t>
            </a:r>
            <a:r>
              <a:rPr>
                <a:latin typeface="Courier"/>
              </a:rPr>
              <a:t>(</a:t>
            </a:r>
            <a:r>
              <a:rPr>
                <a:solidFill>
                  <a:srgbClr val="4070A0"/>
                </a:solidFill>
                <a:latin typeface="Courier"/>
              </a:rPr>
              <a:t>"Reco_DT_U50"</a:t>
            </a:r>
            <a:r>
              <a:rPr>
                <a:latin typeface="Courier"/>
              </a:rPr>
              <a:t>, </a:t>
            </a:r>
            <a:r>
              <a:rPr>
                <a:solidFill>
                  <a:srgbClr val="7D9029"/>
                </a:solidFill>
                <a:latin typeface="Courier"/>
              </a:rPr>
              <a:t>Dir =</a:t>
            </a:r>
            <a:r>
              <a:rPr>
                <a:latin typeface="Courier"/>
              </a:rPr>
              <a:t> </a:t>
            </a:r>
            <a:r>
              <a:rPr>
                <a:solidFill>
                  <a:srgbClr val="4070A0"/>
                </a:solidFill>
                <a:latin typeface="Courier"/>
              </a:rPr>
              <a:t>"figs"</a:t>
            </a:r>
            <a:r>
              <a:rPr>
                <a:latin typeface="Courier"/>
              </a:rPr>
              <a:t>)</a:t>
            </a:r>
          </a:p>
          <a:p>
            <a:pPr lvl="0" indent="0">
              <a:buNone/>
            </a:pPr>
            <a:r>
              <a:rPr>
                <a:latin typeface="Courier"/>
              </a:rPr>
              <a:t>## Saved plot to: figs/DE-Geb_04-06_FP_Reco_DT_U50.pdf</a:t>
            </a:r>
          </a:p>
          <a:p>
            <a:pPr lvl="0" indent="0" marL="0">
              <a:spcBef>
                <a:spcPts val="3000"/>
              </a:spcBef>
              <a:buNone/>
            </a:pPr>
            <a:r>
              <a:rPr b="1"/>
              <a:t>Step 5-1-5: Export the Gebesee Results</a:t>
            </a:r>
          </a:p>
          <a:p>
            <a:pPr lvl="0" indent="0" marL="0">
              <a:buNone/>
            </a:pPr>
            <a:r>
              <a:rPr/>
              <a:t>This part will produce a text file for analysis outside R. It will be placed in the folder </a:t>
            </a:r>
            <a:r>
              <a:rPr>
                <a:latin typeface="Courier"/>
              </a:rPr>
              <a:t>results</a:t>
            </a:r>
            <a:r>
              <a:rPr/>
              <a:t>.</a:t>
            </a:r>
          </a:p>
          <a:p>
            <a:pPr lvl="0" indent="0">
              <a:buNone/>
            </a:pPr>
            <a:r>
              <a:rPr>
                <a:latin typeface="Courier"/>
              </a:rPr>
              <a:t>GebResults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sExportResults</a:t>
            </a:r>
            <a:r>
              <a:rPr>
                <a:latin typeface="Courier"/>
              </a:rPr>
              <a:t>()</a:t>
            </a:r>
            <a:br/>
            <a:r>
              <a:rPr>
                <a:latin typeface="Courier"/>
              </a:rPr>
              <a:t>GebData </a:t>
            </a:r>
            <a:r>
              <a:rPr>
                <a:solidFill>
                  <a:srgbClr val="007020"/>
                </a:solidFill>
                <a:latin typeface="Courier"/>
              </a:rPr>
              <a:t>&lt;-</a:t>
            </a:r>
            <a:r>
              <a:rPr>
                <a:latin typeface="Courier"/>
              </a:rPr>
              <a:t> EProcDEGeb</a:t>
            </a:r>
            <a:r>
              <a:rPr>
                <a:solidFill>
                  <a:srgbClr val="4070A0"/>
                </a:solidFill>
                <a:latin typeface="Courier"/>
              </a:rPr>
              <a:t>$</a:t>
            </a:r>
            <a:r>
              <a:rPr>
                <a:solidFill>
                  <a:srgbClr val="06287E"/>
                </a:solidFill>
                <a:latin typeface="Courier"/>
              </a:rPr>
              <a:t>sExportData</a:t>
            </a:r>
            <a:r>
              <a:rPr>
                <a:latin typeface="Courier"/>
              </a:rPr>
              <a:t>()</a:t>
            </a:r>
            <a:br/>
            <a:r>
              <a:rPr>
                <a:latin typeface="Courier"/>
              </a:rPr>
              <a:t>GebCombResults </a:t>
            </a:r>
            <a:r>
              <a:rPr>
                <a:solidFill>
                  <a:srgbClr val="007020"/>
                </a:solidFill>
                <a:latin typeface="Courier"/>
              </a:rPr>
              <a:t>&lt;-</a:t>
            </a:r>
            <a:r>
              <a:rPr>
                <a:latin typeface="Courier"/>
              </a:rPr>
              <a:t> </a:t>
            </a:r>
            <a:r>
              <a:rPr>
                <a:solidFill>
                  <a:srgbClr val="06287E"/>
                </a:solidFill>
                <a:latin typeface="Courier"/>
              </a:rPr>
              <a:t>cbind</a:t>
            </a:r>
            <a:r>
              <a:rPr>
                <a:latin typeface="Courier"/>
              </a:rPr>
              <a:t>(GebData, GebResults)</a:t>
            </a:r>
            <a:br/>
            <a:r>
              <a:rPr>
                <a:solidFill>
                  <a:srgbClr val="06287E"/>
                </a:solidFill>
                <a:latin typeface="Courier"/>
              </a:rPr>
              <a:t>fWriteDataframeToFile</a:t>
            </a:r>
            <a:r>
              <a:rPr>
                <a:latin typeface="Courier"/>
              </a:rPr>
              <a:t>(GebCombResults, </a:t>
            </a:r>
            <a:r>
              <a:rPr>
                <a:solidFill>
                  <a:srgbClr val="4070A0"/>
                </a:solidFill>
                <a:latin typeface="Courier"/>
              </a:rPr>
              <a:t>"DE-Geb_Part.txt"</a:t>
            </a:r>
            <a:r>
              <a:rPr>
                <a:latin typeface="Courier"/>
              </a:rPr>
              <a:t>, </a:t>
            </a:r>
            <a:r>
              <a:rPr>
                <a:solidFill>
                  <a:srgbClr val="7D9029"/>
                </a:solidFill>
                <a:latin typeface="Courier"/>
              </a:rPr>
              <a:t>Dir =</a:t>
            </a:r>
            <a:r>
              <a:rPr>
                <a:latin typeface="Courier"/>
              </a:rPr>
              <a:t> </a:t>
            </a:r>
            <a:r>
              <a:rPr>
                <a:solidFill>
                  <a:srgbClr val="4070A0"/>
                </a:solidFill>
                <a:latin typeface="Courier"/>
              </a:rPr>
              <a:t>"results"</a:t>
            </a:r>
            <a:r>
              <a:rPr>
                <a:latin typeface="Courier"/>
              </a:rPr>
              <a:t>)</a:t>
            </a:r>
          </a:p>
          <a:p>
            <a:pPr lvl="0" indent="0">
              <a:buNone/>
            </a:pPr>
            <a:r>
              <a:rPr>
                <a:latin typeface="Courier"/>
              </a:rPr>
              <a:t>## Number of NA convertered to '-9999': 1841120</a:t>
            </a:r>
          </a:p>
          <a:p>
            <a:pPr lvl="0" indent="0">
              <a:buNone/>
            </a:pPr>
            <a:r>
              <a:rPr>
                <a:latin typeface="Courier"/>
              </a:rPr>
              <a:t>## Wrote tab separated textfile: results/DE-Geb_Part.txt</a:t>
            </a:r>
          </a:p>
        </p:txBody>
      </p:sp>
    </p:spTree>
  </p:cSld>
</p:sld>
</file>

<file path=ppt/slides/slide1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Step 6-1: Gebesee Bias with </a:t></a:r><a14:m><m:oMath xmlns:m="http://schemas.openxmlformats.org/officeDocument/2006/math"><m:sSub><m:e><m:r><m:t>u</m:t></m:r></m:e><m:sub><m:r><m:rPr><m:sty m:val="p" /></m:rPr><m:t>*</m:t></m:r><m:r><m:t>T</m:t></m:r><m:r><m:t>h</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spcBef><a:spcPts val="3000" /></a:spcBef><a:buNone /></a:pPr><a:r><a:rPr b="1" /><a:t>Bias for the Year 2004</a:t></a:r></a:p><a:p><a:pPr lvl="0" indent="0" marL="0"><a:buNone /></a:pPr><a:r><a:rPr /><a:t>Create a subset data frame from the combined results.</a:t></a:r></a:p><a:p><a:pPr lvl="0" indent="0"><a:buNone /></a:pPr><a:r><a:rPr><a:latin typeface="Courier" /></a:rPr><a:t>GebCombResults</a:t></a:r><a:r><a:rPr><a:solidFill><a:srgbClr val="4070A0" /></a:solidFill><a:latin typeface="Courier" /></a:rPr><a:t>$</a:t></a:r><a:r><a:rPr><a:latin typeface="Courier" /></a:rPr><a:t>year </a:t></a:r><a:r><a:rPr><a:solidFill><a:srgbClr val="007020" /></a:solidFill><a:latin typeface="Courier" /></a:rPr><a:t>&lt;-</a:t></a:r><a:r><a:rPr><a:latin typeface="Courier" /></a:rPr><a:t> </a:t></a:r><a:r><a:rPr><a:solidFill><a:srgbClr val="06287E" /></a:solidFill><a:latin typeface="Courier" /></a:rPr><a:t>as.POSIXlt</a:t></a:r><a:r><a:rPr><a:latin typeface="Courier" /></a:rPr><a:t>(GebCombResults</a:t></a:r><a:r><a:rPr><a:solidFill><a:srgbClr val="4070A0" /></a:solidFill><a:latin typeface="Courier" /></a:rPr><a:t>$</a:t></a:r><a:r><a:rPr><a:latin typeface="Courier" /></a:rPr><a:t>DateTime)</a:t></a:r><a:r><a:rPr><a:solidFill><a:srgbClr val="4070A0" /></a:solidFill><a:latin typeface="Courier" /></a:rPr><a:t>$</a:t></a:r><a:r><a:rPr><a:latin typeface="Courier" /></a:rPr><a:t>year </a:t></a:r><a:r><a:rPr><a:solidFill><a:srgbClr val="4070A0" /></a:solidFill><a:latin typeface="Courier" /></a:rPr><a:t>+</a:t></a:r><a:r><a:rPr><a:latin typeface="Courier" /></a:rPr><a:t> </a:t></a:r><a:r><a:rPr><a:solidFill><a:srgbClr val="40A070" /></a:solidFill><a:latin typeface="Courier" /></a:rPr><a:t>1900</a:t></a:r><a:br /><a:r><a:rPr><a:latin typeface="Courier" /></a:rPr><a:t>Geb2004 </a:t></a:r><a:r><a:rPr><a:solidFill><a:srgbClr val="007020" /></a:solidFill><a:latin typeface="Courier" /></a:rPr><a:t>&lt;-</a:t></a:r><a:r><a:rPr><a:latin typeface="Courier" /></a:rPr><a:t> </a:t></a:r><a:r><a:rPr><a:solidFill><a:srgbClr val="06287E" /></a:solidFill><a:latin typeface="Courier" /></a:rPr><a:t>subset</a:t></a:r><a:r><a:rPr><a:latin typeface="Courier" /></a:rPr><a:t>(GebCombResults, year </a:t></a:r><a:r><a:rPr><a:solidFill><a:srgbClr val="4070A0" /></a:solidFill><a:latin typeface="Courier" /></a:rPr><a:t>==</a:t></a:r><a:r><a:rPr><a:latin typeface="Courier" /></a:rPr><a:t> </a:t></a:r><a:r><a:rPr><a:solidFill><a:srgbClr val="40A070" /></a:solidFill><a:latin typeface="Courier" /></a:rPr><a:t>2004</a:t></a:r><a:r><a:rPr><a:latin typeface="Courier" /></a:rPr><a:t>)</a:t></a:r></a:p><a:p><a:pPr lvl="0" indent="0" marL="0"><a:spcBef><a:spcPts val="3000" /></a:spcBef><a:buNone /></a:pPr><a:r><a:rPr b="1" /><a:t>Step 6-1-1: Calculate the Annual Mean of NEE for each </a:t></a:r><a14:m><m:oMath xmlns:m="http://schemas.openxmlformats.org/officeDocument/2006/math"><m:sSub><m:e><m:r><m:t>u</m:t></m:r></m:e><m:sub><m:r><m:rPr><m:sty m:val="p" /></m:rPr><m:t>*</m:t></m:r><m:r><m:t>T</m:t></m:r><m:r><m:t>h</m:t></m:r></m:sub></m:sSub></m:oMath></a14:m><a:r><a:rPr b="1" /><a:t> scenario</a:t></a:r></a:p><a:p><a:pPr lvl="0" indent="0" marL="0"><a:buNone /></a:pPr><a:r><a:rPr /><a:t>We will use the gap-filled data of the difference scenarios.</a:t></a:r></a:p><a:p><a:pPr lvl="0" indent="0"><a:buNone /></a:pPr><a:r><a:rPr><a:latin typeface="Courier" /></a:rPr><a:t>GebScenarios </a:t></a:r><a:r><a:rPr><a:solidFill><a:srgbClr val="007020" /></a:solidFill><a:latin typeface="Courier" /></a:rPr><a:t>&lt;-</a:t></a:r><a:r><a:rPr><a:latin typeface="Courier" /></a:rPr><a:t> </a:t></a:r><a:r><a:rPr><a:solidFill><a:srgbClr val="06287E" /></a:solidFill><a:latin typeface="Courier" /></a:rPr><a:t>c</a:t></a:r><a:r><a:rPr><a:latin typeface="Courier" /></a:rPr><a:t>(</a:t></a:r><a:r><a:rPr><a:solidFill><a:srgbClr val="4070A0" /></a:solidFill><a:latin typeface="Courier" /></a:rPr><a:t>&quot;uStar&quot;</a:t></a:r><a:r><a:rPr><a:latin typeface="Courier" /></a:rPr><a:t>,</a:t></a:r><a:r><a:rPr><a:solidFill><a:srgbClr val="4070A0" /></a:solidFill><a:latin typeface="Courier" /></a:rPr><a:t>&quot;U05&quot;</a:t></a:r><a:r><a:rPr><a:latin typeface="Courier" /></a:rPr><a:t>,</a:t></a:r><a:r><a:rPr><a:solidFill><a:srgbClr val="4070A0" /></a:solidFill><a:latin typeface="Courier" /></a:rPr><a:t>&quot;U50&quot;</a:t></a:r><a:r><a:rPr><a:latin typeface="Courier" /></a:rPr><a:t>,</a:t></a:r><a:r><a:rPr><a:solidFill><a:srgbClr val="4070A0" /></a:solidFill><a:latin typeface="Courier" /></a:rPr><a:t>&quot;U95&quot;</a:t></a:r><a:r><a:rPr><a:latin typeface="Courier" /></a:rPr><a:t>)</a:t></a:r><a:br /><a:r><a:rPr><a:latin typeface="Courier" /></a:rPr><a:t>NEE_UStar </a:t></a:r><a:r><a:rPr><a:solidFill><a:srgbClr val="007020" /></a:solidFill><a:latin typeface="Courier" /></a:rPr><a:t>&lt;-</a:t></a:r><a:r><a:rPr><a:latin typeface="Courier" /></a:rPr><a:t> </a:t></a:r><a:r><a:rPr><a:solidFill><a:srgbClr val="06287E" /></a:solidFill><a:latin typeface="Courier" /></a:rPr><a:t>sapply</a:t></a:r><a:r><a:rPr><a:latin typeface="Courier" /></a:rPr><a:t>(GebScenarios, </a:t></a:r><a:r><a:rPr b="1"><a:solidFill><a:srgbClr val="007020" /></a:solidFill><a:latin typeface="Courier" /></a:rPr><a:t>function</a:t></a:r><a:r><a:rPr><a:latin typeface="Courier" /></a:rPr><a:t>(suffix){</a:t></a:r><a:br /><a:r><a:rPr><a:latin typeface="Courier" /></a:rPr><a:t>  colName </a:t></a:r><a:r><a:rPr><a:solidFill><a:srgbClr val="007020" /></a:solidFill><a:latin typeface="Courier" /></a:rPr><a:t>=</a:t></a:r><a:r><a:rPr><a:latin typeface="Courier" /></a:rPr><a:t> </a:t></a:r><a:r><a:rPr><a:solidFill><a:srgbClr val="06287E" /></a:solidFill><a:latin typeface="Courier" /></a:rPr><a:t>paste0</a:t></a:r><a:r><a:rPr><a:latin typeface="Courier" /></a:rPr><a:t>(</a:t></a:r><a:r><a:rPr><a:solidFill><a:srgbClr val="4070A0" /></a:solidFill><a:latin typeface="Courier" /></a:rPr><a:t>&quot;NEE_&quot;</a:t></a:r><a:r><a:rPr><a:latin typeface="Courier" /></a:rPr><a:t>,suffix,</a:t></a:r><a:r><a:rPr><a:solidFill><a:srgbClr val="4070A0" /></a:solidFill><a:latin typeface="Courier" /></a:rPr><a:t>&quot;_f&quot;</a:t></a:r><a:r><a:rPr><a:latin typeface="Courier" /></a:rPr><a:t>)</a:t></a:r><a:br /><a:r><a:rPr><a:latin typeface="Courier" /></a:rPr><a:t>  </a:t></a:r><a:r><a:rPr><a:solidFill><a:srgbClr val="06287E" /></a:solidFill><a:latin typeface="Courier" /></a:rPr><a:t>mean</a:t></a:r><a:r><a:rPr><a:latin typeface="Courier" /></a:rPr><a:t>(Geb2004[[colName]])</a:t></a:r><a:br /><a:r><a:rPr><a:latin typeface="Courier" /></a:rPr><a:t>})</a:t></a:r><a:br /><a:r><a:rPr><a:latin typeface="Courier" /></a:rPr><a:t>NEE_UStar</a:t></a:r></a:p><a:p><a:pPr lvl="0" indent="0"><a:buNone /></a:pPr><a:r><a:rPr><a:latin typeface="Courier" /></a:rPr><a:t>##      uStar        U05        U50        U95 
## -0.5667606 -0.5813652 -0.5613172 -0.5454776</a:t></a:r></a:p><a:p><a:pPr lvl="0" indent="0" marL="0"><a:spcBef><a:spcPts val="3000" /></a:spcBef><a:buNone /></a:pPr><a:r><a:rPr b="1" /><a:t>Step 6-1-2: Calculate the Statistics</a:t></a:r></a:p><a:p><a:pPr lvl="0" indent="0" marL="0"><a:buNone /></a:pPr><a:r><a:rPr /><a:t>Calculate the mean, standard deviation, and relative error.</a:t></a:r></a:p><a:p><a:pPr lvl="0" indent="0"><a:buNone /></a:pPr><a:r><a:rPr><a:solidFill><a:srgbClr val="06287E" /></a:solidFill><a:latin typeface="Courier" /></a:rPr><a:t>c</a:t></a:r><a:r><a:rPr><a:latin typeface="Courier" /></a:rPr><a:t>(</a:t></a:r><a:r><a:rPr><a:solidFill><a:srgbClr val="06287E" /></a:solidFill><a:latin typeface="Courier" /></a:rPr><a:t>mean</a:t></a:r><a:r><a:rPr><a:latin typeface="Courier" /></a:rPr><a:t>(NEE_UStar), </a:t></a:r><a:r><a:rPr><a:solidFill><a:srgbClr val="06287E" /></a:solidFill><a:latin typeface="Courier" /></a:rPr><a:t>sd</a:t></a:r><a:r><a:rPr><a:latin typeface="Courier" /></a:rPr><a:t>(NEE_UStar), </a:t></a:r><a:r><a:rPr><a:solidFill><a:srgbClr val="06287E" /></a:solidFill><a:latin typeface="Courier" /></a:rPr><a:t>sd</a:t></a:r><a:r><a:rPr><a:latin typeface="Courier" /></a:rPr><a:t>(NEE_UStar)</a:t></a:r><a:r><a:rPr><a:solidFill><a:srgbClr val="4070A0" /></a:solidFill><a:latin typeface="Courier" /></a:rPr><a:t>/</a:t></a:r><a:r><a:rPr><a:solidFill><a:srgbClr val="06287E" /></a:solidFill><a:latin typeface="Courier" /></a:rPr><a:t>abs</a:t></a:r><a:r><a:rPr><a:latin typeface="Courier" /></a:rPr><a:t>(</a:t></a:r><a:r><a:rPr><a:solidFill><a:srgbClr val="06287E" /></a:solidFill><a:latin typeface="Courier" /></a:rPr><a:t>mean</a:t></a:r><a:r><a:rPr><a:latin typeface="Courier" /></a:rPr><a:t>(NEE_UStar)))</a:t></a:r></a:p><a:p><a:pPr lvl="0" indent="0"><a:buNone /></a:pPr><a:r><a:rPr><a:latin typeface="Courier" /></a:rPr><a:t>## [1] -0.56373015  0.01482294  0.02629440</a:t></a:r></a:p></p:txBody></p:sp></mc:Choice></mc:AlternateContent></p:spTree></p:cSld></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7-1: Random Uncertainty Aggregation</a:t>
            </a:r>
          </a:p>
        </p:txBody>
      </p:sp>
      <p:sp>
        <p:nvSpPr>
          <p:cNvPr id="4" name="Text Placeholder 3"/>
          <p:cNvSpPr>
            <a:spLocks noGrp="1"/>
          </p:cNvSpPr>
          <p:nvPr>
            <p:ph idx="2" sz="half" type="body"/>
          </p:nvPr>
        </p:nvSpPr>
        <p:spPr/>
        <p:txBody>
          <a:bodyPr/>
          <a:lstStyle/>
          <a:p>
            <a:pPr lvl="0" indent="0" marL="0">
              <a:spcBef>
                <a:spcPts val="3000"/>
              </a:spcBef>
              <a:buNone/>
            </a:pPr>
            <a:r>
              <a:rPr b="1"/>
              <a:t>Step 7-1-1: Gebesee Calculate Error Terms</a:t>
            </a:r>
          </a:p>
          <a:p>
            <a:pPr lvl="0" indent="0" marL="0">
              <a:buNone/>
            </a:pPr>
            <a:r>
              <a:rPr/>
              <a:t>To calculate the error, the replaced NEE using the gap-filling method or </a:t>
            </a:r>
            <a:r>
              <a:rPr>
                <a:latin typeface="Courier"/>
              </a:rPr>
              <a:t>NEE_uStar_fall</a:t>
            </a:r>
            <a:r>
              <a:rPr/>
              <a:t> is subtracted from the original NEE values </a:t>
            </a:r>
            <a:r>
              <a:rPr>
                <a:latin typeface="Courier"/>
              </a:rPr>
              <a:t>NEE_ustar_orig</a:t>
            </a:r>
            <a:r>
              <a:rPr/>
              <a:t>. The resulting value is the residual.</a:t>
            </a:r>
          </a:p>
          <a:p>
            <a:pPr lvl="0" indent="0">
              <a:buNone/>
            </a:pPr>
            <a:r>
              <a:rPr>
                <a:latin typeface="Courier"/>
              </a:rPr>
              <a:t>n </a:t>
            </a:r>
            <a:r>
              <a:rPr>
                <a:solidFill>
                  <a:srgbClr val="007020"/>
                </a:solidFill>
                <a:latin typeface="Courier"/>
              </a:rPr>
              <a:t>&lt;-</a:t>
            </a:r>
            <a:r>
              <a:rPr>
                <a:latin typeface="Courier"/>
              </a:rPr>
              <a:t> </a:t>
            </a:r>
            <a:r>
              <a:rPr>
                <a:solidFill>
                  <a:srgbClr val="06287E"/>
                </a:solidFill>
                <a:latin typeface="Courier"/>
              </a:rPr>
              <a:t>sum</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 </a:t>
            </a:r>
            <a:br/>
            <a:br/>
            <a:r>
              <a:rPr i="1">
                <a:solidFill>
                  <a:srgbClr val="60A0B0"/>
                </a:solidFill>
                <a:latin typeface="Courier"/>
              </a:rPr>
              <a:t># All Results</a:t>
            </a:r>
            <a:br/>
            <a:r>
              <a:rPr>
                <a:latin typeface="Courier"/>
              </a:rPr>
              <a:t>GebCombResults</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(GebCombResults</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GebCombResults</a:t>
            </a:r>
            <a:r>
              <a:rPr>
                <a:solidFill>
                  <a:srgbClr val="4070A0"/>
                </a:solidFill>
                <a:latin typeface="Courier"/>
              </a:rPr>
              <a:t>$</a:t>
            </a:r>
            <a:r>
              <a:rPr>
                <a:latin typeface="Courier"/>
              </a:rPr>
              <a:t>NEE_uStar_orig </a:t>
            </a:r>
            <a:r>
              <a:rPr>
                <a:solidFill>
                  <a:srgbClr val="4070A0"/>
                </a:solidFill>
                <a:latin typeface="Courier"/>
              </a:rPr>
              <a:t>-</a:t>
            </a:r>
            <a:r>
              <a:rPr>
                <a:latin typeface="Courier"/>
              </a:rPr>
              <a:t> GebCombResults</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br/>
            <a:br/>
            <a:r>
              <a:rPr i="1">
                <a:solidFill>
                  <a:srgbClr val="60A0B0"/>
                </a:solidFill>
                <a:latin typeface="Courier"/>
              </a:rPr>
              <a:t># Gebesee 2004 Results for Future Analysis</a:t>
            </a:r>
            <a:br/>
            <a:r>
              <a:rPr>
                <a:latin typeface="Courier"/>
              </a:rPr>
              <a:t>Geb2004</a:t>
            </a:r>
            <a:r>
              <a:rPr>
                <a:solidFill>
                  <a:srgbClr val="4070A0"/>
                </a:solidFill>
                <a:latin typeface="Courier"/>
              </a:rPr>
              <a:t>$</a:t>
            </a:r>
            <a:r>
              <a:rPr>
                <a:latin typeface="Courier"/>
              </a:rPr>
              <a:t>residual </a:t>
            </a:r>
            <a:r>
              <a:rPr>
                <a:solidFill>
                  <a:srgbClr val="007020"/>
                </a:solidFill>
                <a:latin typeface="Courier"/>
              </a:rPr>
              <a:t>&lt;-</a:t>
            </a:r>
            <a:r>
              <a:rPr>
                <a:latin typeface="Courier"/>
              </a:rPr>
              <a:t> </a:t>
            </a:r>
            <a:r>
              <a:rPr>
                <a:solidFill>
                  <a:srgbClr val="06287E"/>
                </a:solidFill>
                <a:latin typeface="Courier"/>
              </a:rPr>
              <a:t>ifelse</a:t>
            </a:r>
            <a:r>
              <a:rPr>
                <a:latin typeface="Courier"/>
              </a:rPr>
              <a:t>(Geb2004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r>
              <a:rPr>
                <a:latin typeface="Courier"/>
              </a:rPr>
              <a:t>                           Geb2004</a:t>
            </a:r>
            <a:r>
              <a:rPr>
                <a:solidFill>
                  <a:srgbClr val="4070A0"/>
                </a:solidFill>
                <a:latin typeface="Courier"/>
              </a:rPr>
              <a:t>$</a:t>
            </a:r>
            <a:r>
              <a:rPr>
                <a:latin typeface="Courier"/>
              </a:rPr>
              <a:t>NEE_uStar_orig </a:t>
            </a:r>
            <a:r>
              <a:rPr>
                <a:solidFill>
                  <a:srgbClr val="4070A0"/>
                </a:solidFill>
                <a:latin typeface="Courier"/>
              </a:rPr>
              <a:t>-</a:t>
            </a:r>
            <a:r>
              <a:rPr>
                <a:latin typeface="Courier"/>
              </a:rPr>
              <a:t> Geb2004</a:t>
            </a:r>
            <a:r>
              <a:rPr>
                <a:solidFill>
                  <a:srgbClr val="4070A0"/>
                </a:solidFill>
                <a:latin typeface="Courier"/>
              </a:rPr>
              <a:t>$</a:t>
            </a:r>
            <a:r>
              <a:rPr>
                <a:latin typeface="Courier"/>
              </a:rPr>
              <a:t>NEE_uStar_fall,</a:t>
            </a:r>
            <a:br/>
            <a:r>
              <a:rPr>
                <a:latin typeface="Courier"/>
              </a:rPr>
              <a:t>                           </a:t>
            </a:r>
            <a:r>
              <a:rPr>
                <a:solidFill>
                  <a:srgbClr val="880000"/>
                </a:solidFill>
                <a:latin typeface="Courier"/>
              </a:rPr>
              <a:t>NA</a:t>
            </a:r>
            <a:r>
              <a:rPr>
                <a:latin typeface="Courier"/>
              </a:rPr>
              <a:t>)</a:t>
            </a:r>
          </a:p>
          <a:p>
            <a:pPr lvl="0" indent="0" marL="0">
              <a:spcBef>
                <a:spcPts val="3000"/>
              </a:spcBef>
              <a:buNone/>
            </a:pPr>
            <a:r>
              <a:rPr b="1"/>
              <a:t>Step 6-1-2: Calculate the Empirical Autocorrelation Function</a:t>
            </a:r>
          </a:p>
          <a:p>
            <a:pPr lvl="0" indent="0">
              <a:buNone/>
            </a:pPr>
            <a:r>
              <a:rPr>
                <a:solidFill>
                  <a:srgbClr val="06287E"/>
                </a:solidFill>
                <a:latin typeface="Courier"/>
              </a:rPr>
              <a:t>library</a:t>
            </a:r>
            <a:r>
              <a:rPr>
                <a:latin typeface="Courier"/>
              </a:rPr>
              <a:t>(lognorm)</a:t>
            </a:r>
            <a:br/>
            <a:r>
              <a:rPr>
                <a:latin typeface="Courier"/>
              </a:rPr>
              <a:t>rho </a:t>
            </a:r>
            <a:r>
              <a:rPr>
                <a:solidFill>
                  <a:srgbClr val="007020"/>
                </a:solidFill>
                <a:latin typeface="Courier"/>
              </a:rPr>
              <a:t>&lt;-</a:t>
            </a:r>
            <a:r>
              <a:rPr>
                <a:latin typeface="Courier"/>
              </a:rPr>
              <a:t> </a:t>
            </a:r>
            <a:r>
              <a:rPr>
                <a:solidFill>
                  <a:srgbClr val="06287E"/>
                </a:solidFill>
                <a:latin typeface="Courier"/>
              </a:rPr>
              <a:t>computeEffectiveAutoCorr</a:t>
            </a:r>
            <a:r>
              <a:rPr>
                <a:latin typeface="Courier"/>
              </a:rPr>
              <a:t>(GebCombResults</a:t>
            </a:r>
            <a:r>
              <a:rPr>
                <a:solidFill>
                  <a:srgbClr val="4070A0"/>
                </a:solidFill>
                <a:latin typeface="Courier"/>
              </a:rPr>
              <a:t>$</a:t>
            </a:r>
            <a:r>
              <a:rPr>
                <a:latin typeface="Courier"/>
              </a:rPr>
              <a:t>residual)</a:t>
            </a:r>
            <a:br/>
            <a:r>
              <a:rPr>
                <a:solidFill>
                  <a:srgbClr val="06287E"/>
                </a:solidFill>
                <a:latin typeface="Courier"/>
              </a:rPr>
              <a:t>plot</a:t>
            </a:r>
            <a:r>
              <a:rPr>
                <a:latin typeface="Courier"/>
              </a:rPr>
              <a:t>(rho[</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ylab =</a:t>
            </a:r>
            <a:r>
              <a:rPr>
                <a:latin typeface="Courier"/>
              </a:rPr>
              <a:t> </a:t>
            </a:r>
            <a:r>
              <a:rPr>
                <a:solidFill>
                  <a:srgbClr val="4070A0"/>
                </a:solidFill>
                <a:latin typeface="Courier"/>
              </a:rPr>
              <a:t>'rho'</a:t>
            </a:r>
            <a:r>
              <a:rPr>
                <a:latin typeface="Courier"/>
              </a:rPr>
              <a:t>, </a:t>
            </a:r>
            <a:r>
              <a:rPr>
                <a:solidFill>
                  <a:srgbClr val="7D9029"/>
                </a:solidFill>
                <a:latin typeface="Courier"/>
              </a:rPr>
              <a:t>pch =</a:t>
            </a:r>
            <a:r>
              <a:rPr>
                <a:latin typeface="Courier"/>
              </a:rPr>
              <a:t> </a:t>
            </a:r>
            <a:r>
              <a:rPr>
                <a:solidFill>
                  <a:srgbClr val="40A070"/>
                </a:solidFill>
                <a:latin typeface="Courier"/>
              </a:rPr>
              <a:t>19</a:t>
            </a:r>
            <a:r>
              <a:rPr>
                <a:latin typeface="Courier"/>
              </a:rPr>
              <a:t>)</a:t>
            </a:r>
          </a:p>
        </p:txBody>
      </p:sp>
      <p:pic>
        <p:nvPicPr>
          <p:cNvPr descr="REddyProc_presentation_files/figure-pptx/Gebesee%20Autocorrelation-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indent="0" marL="0">
              <a:buNone/>
            </a:pPr>
            <a:r>
              <a:rPr/>
              <a:t>This content was built on top of the talk by Thomas Wutzler. Credit goes to him for his presentation (</a:t>
            </a:r>
            <a:r>
              <a:rPr>
                <a:hlinkClick r:id="rId2"/>
              </a:rPr>
              <a:t>https://www.youtube.com/watch?v=-b0vc4u8kls&amp;t=354s</a:t>
            </a:r>
            <a:r>
              <a:rPr/>
              <a:t>) and material at </a:t>
            </a:r>
            <a:r>
              <a:rPr>
                <a:hlinkClick r:id="rId3"/>
              </a:rPr>
              <a:t>https://github.com/bgctw/EGU19EddyCourse/blob/master/Source/DEGebExample_complete.Rmd</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 ## Step 6-1-3: Calculate the Effective Number of Observations Create the variable </a:t>
                </a:r>
                <a:r>
                  <a:rPr>
                    <a:latin typeface="Courier"/>
                  </a:rPr>
                  <a:t>nEff</a:t>
                </a:r>
                <a:r>
                  <a:rPr/>
                  <a:t> and compare to the number of good observations </a:t>
                </a:r>
                <a:r>
                  <a:rPr>
                    <a:latin typeface="Courier"/>
                  </a:rPr>
                  <a:t>n</a:t>
                </a:r>
                <a:r>
                  <a:rPr/>
                  <a:t>.</a:t>
                </a:r>
              </a:p>
              <a:p>
                <a:pPr lvl="0" indent="0">
                  <a:buNone/>
                </a:pPr>
                <a:r>
                  <a:rPr>
                    <a:latin typeface="Courier"/>
                  </a:rPr>
                  <a:t>nEff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(GebCombResults</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solidFill>
                      <a:srgbClr val="06287E"/>
                    </a:solidFill>
                    <a:latin typeface="Courier"/>
                  </a:rPr>
                  <a:t>c</a:t>
                </a:r>
                <a:r>
                  <a:rPr>
                    <a:latin typeface="Courier"/>
                  </a:rPr>
                  <a:t>(nEff, n)</a:t>
                </a:r>
              </a:p>
              <a:p>
                <a:pPr lvl="0" indent="0">
                  <a:buNone/>
                </a:pPr>
                <a:r>
                  <a:rPr>
                    <a:latin typeface="Courier"/>
                  </a:rPr>
                  <a:t>## [1]  4699.79 27496.00</a:t>
                </a:r>
              </a:p>
              <a:p>
                <a:pPr lvl="0" indent="0" marL="0">
                  <a:spcBef>
                    <a:spcPts val="3000"/>
                  </a:spcBef>
                  <a:buNone/>
                </a:pPr>
                <a:r>
                  <a:rPr b="1"/>
                  <a:t>Step 6-1-4: Calculate the Effective Number of Observation for 2004</a:t>
                </a:r>
              </a:p>
              <a:p>
                <a:pPr lvl="0" indent="0" marL="0">
                  <a:buNone/>
                </a:pPr>
                <a:r>
                  <a:rPr/>
                  <a:t>We can calculate the number by using the autocorrelation function.</a:t>
                </a:r>
              </a:p>
              <a:p>
                <a:pPr lvl="0" indent="0">
                  <a:buNone/>
                </a:pPr>
                <a:r>
                  <a:rPr>
                    <a:latin typeface="Courier"/>
                  </a:rPr>
                  <a:t>?computeEffectiveNumObs </a:t>
                </a:r>
                <a:r>
                  <a:rPr i="1">
                    <a:solidFill>
                      <a:srgbClr val="60A0B0"/>
                    </a:solidFill>
                    <a:latin typeface="Courier"/>
                  </a:rPr>
                  <a:t># note argument effAcf</a:t>
                </a:r>
                <a:br/>
                <a:r>
                  <a:rPr i="1">
                    <a:solidFill>
                      <a:srgbClr val="BA2121"/>
                    </a:solidFill>
                    <a:latin typeface="Courier"/>
                  </a:rPr>
                  <a:t>### TO_COMPLETE</a:t>
                </a:r>
                <a:br/>
                <a:r>
                  <a:rPr>
                    <a:latin typeface="Courier"/>
                  </a:rPr>
                  <a:t>nEff </a:t>
                </a:r>
                <a:r>
                  <a:rPr>
                    <a:solidFill>
                      <a:srgbClr val="007020"/>
                    </a:solidFill>
                    <a:latin typeface="Courier"/>
                  </a:rPr>
                  <a:t>&lt;-</a:t>
                </a:r>
                <a:r>
                  <a:rPr>
                    <a:latin typeface="Courier"/>
                  </a:rPr>
                  <a:t> </a:t>
                </a:r>
                <a:r>
                  <a:rPr>
                    <a:solidFill>
                      <a:srgbClr val="06287E"/>
                    </a:solidFill>
                    <a:latin typeface="Courier"/>
                  </a:rPr>
                  <a:t>computeEffectiveNumObs</a:t>
                </a:r>
                <a:r>
                  <a:rPr>
                    <a:latin typeface="Courier"/>
                  </a:rPr>
                  <a:t>(Geb2004</a:t>
                </a:r>
                <a:r>
                  <a:rPr>
                    <a:solidFill>
                      <a:srgbClr val="4070A0"/>
                    </a:solidFill>
                    <a:latin typeface="Courier"/>
                  </a:rPr>
                  <a:t>$</a:t>
                </a:r>
                <a:r>
                  <a:rPr>
                    <a:latin typeface="Courier"/>
                  </a:rPr>
                  <a:t>residual,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7D9029"/>
                    </a:solidFill>
                    <a:latin typeface="Courier"/>
                  </a:rPr>
                  <a:t>effAcf =</a:t>
                </a:r>
                <a:r>
                  <a:rPr>
                    <a:latin typeface="Courier"/>
                  </a:rPr>
                  <a:t> rho)</a:t>
                </a:r>
              </a:p>
              <a:p>
                <a:pPr lvl="0" indent="0" marL="0">
                  <a:spcBef>
                    <a:spcPts val="3000"/>
                  </a:spcBef>
                  <a:buNone/>
                </a:pPr>
                <a:r>
                  <a:rPr b="1"/>
                  <a:t>Step 6-1-5: Calculate the Mean Annual NEE and its Standard Deviation for 2004</a:t>
                </a:r>
              </a:p>
              <a:p>
                <a:pPr lvl="0" indent="0" marL="0">
                  <a:buNone/>
                </a:pPr>
                <a:r>
                  <a:rPr/>
                  <a:t>Using the non-gap-filled data (</a:t>
                </a:r>
                <a:r>
                  <a:rPr>
                    <a:latin typeface="Courier"/>
                  </a:rPr>
                  <a:t>NEE_Ustar_f</a:t>
                </a:r>
                <a:r>
                  <a:rPr/>
                  <a:t>), the relative error can calculated. Do not use gap-filled records in uncertainty estimation. However, for the mean, the gap-filled values, e.g., </a:t>
                </a:r>
                <a:r>
                  <a:rPr>
                    <a:latin typeface="Courier"/>
                  </a:rPr>
                  <a:t>NEE_U50_f</a:t>
                </a:r>
                <a:r>
                  <a:rPr/>
                  <a:t>, can be included in the calculation, but in this example, the non-gap-filled results are used.</a:t>
                </a:r>
              </a:p>
              <a:p>
                <a:pPr lvl="0" indent="0">
                  <a:buNone/>
                </a:pPr>
                <a:r>
                  <a:rPr>
                    <a:latin typeface="Courier"/>
                  </a:rPr>
                  <a:t>sd_notGapFilled </a:t>
                </a:r>
                <a:r>
                  <a:rPr>
                    <a:solidFill>
                      <a:srgbClr val="007020"/>
                    </a:solidFill>
                    <a:latin typeface="Courier"/>
                  </a:rPr>
                  <a:t>&lt;-</a:t>
                </a:r>
                <a:r>
                  <a:rPr>
                    <a:latin typeface="Courier"/>
                  </a:rPr>
                  <a:t> Geb2004</a:t>
                </a:r>
                <a:r>
                  <a:rPr>
                    <a:solidFill>
                      <a:srgbClr val="4070A0"/>
                    </a:solidFill>
                    <a:latin typeface="Courier"/>
                  </a:rPr>
                  <a:t>$</a:t>
                </a:r>
                <a:r>
                  <a:rPr>
                    <a:latin typeface="Courier"/>
                  </a:rPr>
                  <a:t>NEE_uStar_fsd[Geb2004</a:t>
                </a:r>
                <a:r>
                  <a:rPr>
                    <a:solidFill>
                      <a:srgbClr val="4070A0"/>
                    </a:solidFill>
                    <a:latin typeface="Courier"/>
                  </a:rPr>
                  <a:t>$</a:t>
                </a:r>
                <a:r>
                  <a:rPr>
                    <a:latin typeface="Courier"/>
                  </a:rPr>
                  <a:t>NEE_uStar_fqc </a:t>
                </a:r>
                <a:r>
                  <a:rPr>
                    <a:solidFill>
                      <a:srgbClr val="4070A0"/>
                    </a:solidFill>
                    <a:latin typeface="Courier"/>
                  </a:rPr>
                  <a:t>==</a:t>
                </a:r>
                <a:r>
                  <a:rPr>
                    <a:latin typeface="Courier"/>
                  </a:rPr>
                  <a:t> </a:t>
                </a:r>
                <a:r>
                  <a:rPr>
                    <a:solidFill>
                      <a:srgbClr val="40A070"/>
                    </a:solidFill>
                    <a:latin typeface="Courier"/>
                  </a:rPr>
                  <a:t>0</a:t>
                </a:r>
                <a:r>
                  <a:rPr>
                    <a:latin typeface="Courier"/>
                  </a:rPr>
                  <a:t>]</a:t>
                </a:r>
                <a:br/>
                <a:br/>
                <a:r>
                  <a:rPr>
                    <a:latin typeface="Courier"/>
                  </a:rPr>
                  <a:t>NEE_notGapFilled </a:t>
                </a:r>
                <a:r>
                  <a:rPr>
                    <a:solidFill>
                      <a:srgbClr val="007020"/>
                    </a:solidFill>
                    <a:latin typeface="Courier"/>
                  </a:rPr>
                  <a:t>&lt;-</a:t>
                </a:r>
                <a:r>
                  <a:rPr>
                    <a:latin typeface="Courier"/>
                  </a:rPr>
                  <a:t> </a:t>
                </a:r>
                <a:r>
                  <a:rPr>
                    <a:solidFill>
                      <a:srgbClr val="06287E"/>
                    </a:solidFill>
                    <a:latin typeface="Courier"/>
                  </a:rPr>
                  <a:t>mean</a:t>
                </a:r>
                <a:r>
                  <a:rPr>
                    <a:latin typeface="Courier"/>
                  </a:rPr>
                  <a:t>(Geb2004</a:t>
                </a:r>
                <a:r>
                  <a:rPr>
                    <a:solidFill>
                      <a:srgbClr val="4070A0"/>
                    </a:solidFill>
                    <a:latin typeface="Courier"/>
                  </a:rPr>
                  <a:t>$</a:t>
                </a:r>
                <a:r>
                  <a:rPr>
                    <a:latin typeface="Courier"/>
                  </a:rPr>
                  <a:t>NEE_uStar_f)</a:t>
                </a:r>
                <a:br/>
                <a:br/>
                <a:r>
                  <a:rPr>
                    <a:latin typeface="Courier"/>
                  </a:rPr>
                  <a:t>sdNEE_notGapFilled </a:t>
                </a:r>
                <a:r>
                  <a:rPr>
                    <a:solidFill>
                      <a:srgbClr val="007020"/>
                    </a:solidFill>
                    <a:latin typeface="Courier"/>
                  </a:rPr>
                  <a:t>=</a:t>
                </a:r>
                <a:r>
                  <a:rPr>
                    <a:latin typeface="Courier"/>
                  </a:rPr>
                  <a:t> </a:t>
                </a:r>
                <a:r>
                  <a:rPr>
                    <a:solidFill>
                      <a:srgbClr val="06287E"/>
                    </a:solidFill>
                    <a:latin typeface="Courier"/>
                  </a:rPr>
                  <a:t>sqrt</a:t>
                </a:r>
                <a:r>
                  <a:rPr>
                    <a:latin typeface="Courier"/>
                  </a:rPr>
                  <a:t>(</a:t>
                </a:r>
                <a:r>
                  <a:rPr>
                    <a:solidFill>
                      <a:srgbClr val="06287E"/>
                    </a:solidFill>
                    <a:latin typeface="Courier"/>
                  </a:rPr>
                  <a:t>mean</a:t>
                </a:r>
                <a:r>
                  <a:rPr>
                    <a:latin typeface="Courier"/>
                  </a:rPr>
                  <a:t>(sd_notGapFilled</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06287E"/>
                    </a:solidFill>
                    <a:latin typeface="Courier"/>
                  </a:rPr>
                  <a:t>sqrt</a:t>
                </a:r>
                <a:r>
                  <a:rPr>
                    <a:latin typeface="Courier"/>
                  </a:rPr>
                  <a:t>(nEff </a:t>
                </a:r>
                <a:r>
                  <a:rPr>
                    <a:solidFill>
                      <a:srgbClr val="4070A0"/>
                    </a:solidFill>
                    <a:latin typeface="Courier"/>
                  </a:rPr>
                  <a:t>-</a:t>
                </a:r>
                <a:r>
                  <a:rPr>
                    <a:latin typeface="Courier"/>
                  </a:rPr>
                  <a:t> </a:t>
                </a:r>
                <a:r>
                  <a:rPr>
                    <a:solidFill>
                      <a:srgbClr val="40A070"/>
                    </a:solidFill>
                    <a:latin typeface="Courier"/>
                  </a:rPr>
                  <a:t>1</a:t>
                </a:r>
                <a:r>
                  <a:rPr>
                    <a:latin typeface="Courier"/>
                  </a:rPr>
                  <a:t>)</a:t>
                </a:r>
                <a:br/>
                <a:br/>
                <a:r>
                  <a:rPr>
                    <a:solidFill>
                      <a:srgbClr val="06287E"/>
                    </a:solidFill>
                    <a:latin typeface="Courier"/>
                  </a:rPr>
                  <a:t>c</a:t>
                </a:r>
                <a:r>
                  <a:rPr>
                    <a:latin typeface="Courier"/>
                  </a:rPr>
                  <a:t>(</a:t>
                </a:r>
                <a:r>
                  <a:rPr>
                    <a:solidFill>
                      <a:srgbClr val="7D9029"/>
                    </a:solidFill>
                    <a:latin typeface="Courier"/>
                  </a:rPr>
                  <a:t>mean =</a:t>
                </a:r>
                <a:r>
                  <a:rPr>
                    <a:latin typeface="Courier"/>
                  </a:rPr>
                  <a:t> NEE_notGapFilled, </a:t>
                </a:r>
                <a:r>
                  <a:rPr>
                    <a:solidFill>
                      <a:srgbClr val="7D9029"/>
                    </a:solidFill>
                    <a:latin typeface="Courier"/>
                  </a:rPr>
                  <a:t>sd =</a:t>
                </a:r>
                <a:r>
                  <a:rPr>
                    <a:latin typeface="Courier"/>
                  </a:rPr>
                  <a:t> sdNEE_notGapFilled, </a:t>
                </a:r>
                <a:br/>
                <a:r>
                  <a:rPr>
                    <a:latin typeface="Courier"/>
                  </a:rPr>
                  <a:t>  </a:t>
                </a:r>
                <a:r>
                  <a:rPr>
                    <a:solidFill>
                      <a:srgbClr val="7D9029"/>
                    </a:solidFill>
                    <a:latin typeface="Courier"/>
                  </a:rPr>
                  <a:t>cv =</a:t>
                </a:r>
                <a:r>
                  <a:rPr>
                    <a:latin typeface="Courier"/>
                  </a:rPr>
                  <a:t> sdNEE_notGapFilled</a:t>
                </a:r>
                <a:r>
                  <a:rPr>
                    <a:solidFill>
                      <a:srgbClr val="4070A0"/>
                    </a:solidFill>
                    <a:latin typeface="Courier"/>
                  </a:rPr>
                  <a:t>/</a:t>
                </a:r>
                <a:r>
                  <a:rPr>
                    <a:solidFill>
                      <a:srgbClr val="06287E"/>
                    </a:solidFill>
                    <a:latin typeface="Courier"/>
                  </a:rPr>
                  <a:t>abs</a:t>
                </a:r>
                <a:r>
                  <a:rPr>
                    <a:latin typeface="Courier"/>
                  </a:rPr>
                  <a:t>(NEE_notGapFilled))</a:t>
                </a:r>
              </a:p>
              <a:p>
                <a:pPr lvl="0" indent="0">
                  <a:buNone/>
                </a:pPr>
                <a:r>
                  <a:rPr>
                    <a:latin typeface="Courier"/>
                  </a:rPr>
                  <a:t>##        mean          sd          cv 
## -0.56676058  0.05009385  0.08838627</a:t>
                </a:r>
              </a:p>
              <a:p>
                <a:pPr lvl="0" indent="0" marL="0">
                  <a:spcBef>
                    <a:spcPts val="3000"/>
                  </a:spcBef>
                  <a:buNone/>
                </a:pPr>
                <a:r>
                  <a:rPr b="1"/>
                  <a:t>Step 6-1-6: Combined Uncertainty for the Random and </a:t>
                </a:r>
                <a14:m>
                  <m:oMath xmlns:m="http://schemas.openxmlformats.org/officeDocument/2006/math">
                    <m:sSub>
                      <m:e>
                        <m:r>
                          <m:t>u</m:t>
                        </m:r>
                      </m:e>
                      <m:sub>
                        <m:r>
                          <m:rPr>
                            <m:sty m:val="p"/>
                          </m:rPr>
                          <m:t>*</m:t>
                        </m:r>
                        <m:r>
                          <m:t>T</m:t>
                        </m:r>
                        <m:r>
                          <m:t>h</m:t>
                        </m:r>
                      </m:sub>
                    </m:sSub>
                  </m:oMath>
                </a14:m>
              </a:p>
              <a:p>
                <a:pPr lvl="0" indent="0" marL="0">
                  <a:buNone/>
                </a:pPr>
                <a:r>
                  <a:rPr/>
                  <a:t>Remember that standard deviation of independent variables adds in squares.</a:t>
                </a:r>
              </a:p>
              <a:p>
                <a:pPr lvl="0" indent="0">
                  <a:buNone/>
                </a:pPr>
                <a:r>
                  <a:rPr>
                    <a:latin typeface="Courier"/>
                  </a:rPr>
                  <a:t>sdNEEUStar </a:t>
                </a:r>
                <a:r>
                  <a:rPr>
                    <a:solidFill>
                      <a:srgbClr val="007020"/>
                    </a:solidFill>
                    <a:latin typeface="Courier"/>
                  </a:rPr>
                  <a:t>&lt;-</a:t>
                </a:r>
                <a:r>
                  <a:rPr>
                    <a:latin typeface="Courier"/>
                  </a:rPr>
                  <a:t> </a:t>
                </a:r>
                <a:r>
                  <a:rPr>
                    <a:solidFill>
                      <a:srgbClr val="06287E"/>
                    </a:solidFill>
                    <a:latin typeface="Courier"/>
                  </a:rPr>
                  <a:t>sd</a:t>
                </a:r>
                <a:r>
                  <a:rPr>
                    <a:latin typeface="Courier"/>
                  </a:rPr>
                  <a:t>(NEE_UStar)</a:t>
                </a:r>
                <a:br/>
                <a:r>
                  <a:rPr>
                    <a:latin typeface="Courier"/>
                  </a:rPr>
                  <a:t>sdNEECombined </a:t>
                </a:r>
                <a:r>
                  <a:rPr>
                    <a:solidFill>
                      <a:srgbClr val="007020"/>
                    </a:solidFill>
                    <a:latin typeface="Courier"/>
                  </a:rPr>
                  <a:t>&lt;-</a:t>
                </a:r>
                <a:r>
                  <a:rPr>
                    <a:latin typeface="Courier"/>
                  </a:rPr>
                  <a:t> </a:t>
                </a:r>
                <a:r>
                  <a:rPr>
                    <a:solidFill>
                      <a:srgbClr val="06287E"/>
                    </a:solidFill>
                    <a:latin typeface="Courier"/>
                  </a:rPr>
                  <a:t>sqrt</a:t>
                </a:r>
                <a:r>
                  <a:rPr>
                    <a:latin typeface="Courier"/>
                  </a:rPr>
                  <a:t>(sdNEEUStar</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sdNEE_notGapFilled</a:t>
                </a:r>
                <a:r>
                  <a:rPr>
                    <a:solidFill>
                      <a:srgbClr val="4070A0"/>
                    </a:solidFill>
                    <a:latin typeface="Courier"/>
                  </a:rPr>
                  <a:t>^</a:t>
                </a:r>
                <a:r>
                  <a:rPr>
                    <a:solidFill>
                      <a:srgbClr val="40A070"/>
                    </a:solidFill>
                    <a:latin typeface="Courier"/>
                  </a:rPr>
                  <a:t>2</a:t>
                </a:r>
                <a:r>
                  <a:rPr>
                    <a:latin typeface="Courier"/>
                  </a:rPr>
                  <a:t>)</a:t>
                </a:r>
                <a:br/>
                <a:r>
                  <a:rPr>
                    <a:latin typeface="Courier"/>
                  </a:rPr>
                  <a:t>sdNEECombined </a:t>
                </a:r>
              </a:p>
              <a:p>
                <a:pPr lvl="0" indent="0">
                  <a:buNone/>
                </a:pPr>
                <a:r>
                  <a:rPr>
                    <a:latin typeface="Courier"/>
                  </a:rPr>
                  <a:t>## [1] 0.05224092</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Prerequisites</a:t>
            </a:r>
          </a:p>
        </p:txBody>
      </p:sp>
      <p:sp>
        <p:nvSpPr>
          <p:cNvPr id="3" name="Content Placeholder 2"/>
          <p:cNvSpPr>
            <a:spLocks noGrp="1"/>
          </p:cNvSpPr>
          <p:nvPr>
            <p:ph idx="1"/>
          </p:nvPr>
        </p:nvSpPr>
        <p:spPr/>
        <p:txBody>
          <a:bodyPr/>
          <a:lstStyle/>
          <a:p>
            <a:pPr lvl="0" indent="0" marL="0">
              <a:spcBef>
                <a:spcPts val="3000"/>
              </a:spcBef>
              <a:buNone/>
            </a:pPr>
            <a:r>
              <a:rPr b="1"/>
              <a:t>Knowledge</a:t>
            </a:r>
          </a:p>
          <a:p>
            <a:pPr lvl="0" indent="0" marL="0">
              <a:buNone/>
            </a:pPr>
            <a:r>
              <a:rPr/>
              <a:t>It would be easier for you to follow the talk if you have brief backgrounds on: 1. R language 2. Eddy covariance 3. Net Ecosystem Exchange</a:t>
            </a:r>
          </a:p>
          <a:p>
            <a:pPr lvl="0" indent="0" marL="0">
              <a:spcBef>
                <a:spcPts val="3000"/>
              </a:spcBef>
              <a:buNone/>
            </a:pPr>
            <a:r>
              <a:rPr b="1"/>
              <a:t>Software</a:t>
            </a:r>
          </a:p>
          <a:p>
            <a:pPr lvl="0" indent="0" marL="0">
              <a:buNone/>
            </a:pPr>
            <a:r>
              <a:rPr/>
              <a:t>You would need the software below to perform the steps discussed in the talk.</a:t>
            </a:r>
          </a:p>
          <a:p>
            <a:pPr lvl="0" indent="-342900" marL="342900">
              <a:buAutoNum type="arabicPeriod"/>
            </a:pPr>
            <a:r>
              <a:rPr/>
              <a:t>R</a:t>
            </a:r>
          </a:p>
          <a:p>
            <a:pPr lvl="0" indent="-342900" marL="342900">
              <a:buAutoNum type="arabicPeriod"/>
            </a:pPr>
            <a:r>
              <a:rPr/>
              <a:t>RStudio</a:t>
            </a:r>
          </a:p>
          <a:p>
            <a:pPr lvl="0" indent="-342900" marL="342900">
              <a:buAutoNum type="arabicPeriod"/>
            </a:pPr>
            <a:r>
              <a:rPr/>
              <a:t>Packages: REddyProc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the REddyProc Package: When Do We Use 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REddyProc package is used after the pre-processing of the raw, high-frequency eddy covariance data. Using software, such as EddyPro, the data was checked using quality-control protocols, e.g., Mauder and Foken (2004), Foken (2003), etc., to discard low-quality fluxes.</a:t>
                </a:r>
              </a:p>
              <a:p>
                <a:pPr lvl="0" indent="0" marL="0">
                  <a:buNone/>
                </a:pPr>
                <a:r>
                  <a:rPr/>
                  <a:t>We use the package to:</a:t>
                </a:r>
              </a:p>
              <a:p>
                <a:pPr lvl="0" indent="-342900" marL="342900">
                  <a:buAutoNum type="arabicPeriod"/>
                </a:pPr>
                <a:r>
                  <a:rPr/>
                  <a:t>Post-process the Net Ecosystem Exchange (NEE) data.</a:t>
                </a:r>
              </a:p>
              <a:p>
                <a:pPr lvl="0" indent="-342900" marL="342900">
                  <a:buAutoNum type="arabicPeriod"/>
                </a:pPr>
                <a:r>
                  <a:rPr/>
                  <a:t>Estimate the NEE, e.g., the annual sum of NEE.</a:t>
                </a:r>
              </a:p>
              <a:p>
                <a:pPr lvl="0" indent="-342900" marL="342900">
                  <a:buAutoNum type="arabicPeriod"/>
                </a:pPr>
                <a:r>
                  <a:rPr/>
                  <a:t>Determine the contributions of processes in the NEE, e.g., productivity and respiration.</a:t>
                </a:r>
              </a:p>
              <a:p>
                <a:pPr lvl="0" indent="0" marL="0">
                  <a:buNone/>
                </a:pPr>
                <a:r>
                  <a:rPr/>
                  <a:t>There are three main steps in a typical REddyProc analysis workflow.</a:t>
                </a:r>
              </a:p>
              <a:p>
                <a:pPr lvl="0" indent="-342900" marL="342900">
                  <a:buAutoNum type="arabicPeriod"/>
                </a:pPr>
                <a:r>
                  <a:rPr/>
                  <a:t>The REddyProc package is utilized after the pre-processing step in which the fluxes are checked further for under-developed turbulence or low friction velocity (</a:t>
                </a:r>
                <a14:m>
                  <m:oMath xmlns:m="http://schemas.openxmlformats.org/officeDocument/2006/math">
                    <m:sSub>
                      <m:e>
                        <m:r>
                          <m:t>u</m:t>
                        </m:r>
                      </m:e>
                      <m:sub>
                        <m:r>
                          <m:rPr>
                            <m:sty m:val="p"/>
                          </m:rPr>
                          <m:t>*</m:t>
                        </m:r>
                      </m:sub>
                    </m:sSub>
                  </m:oMath>
                </a14:m>
                <a:r>
                  <a:rPr/>
                  <a:t>).</a:t>
                </a:r>
              </a:p>
              <a:p>
                <a:pPr lvl="1"/>
                <a:r>
                  <a:rPr/>
                  <a:t>The package can suggest threshold values of </a:t>
                </a:r>
                <a14:m>
                  <m:oMath xmlns:m="http://schemas.openxmlformats.org/officeDocument/2006/math">
                    <m:sSub>
                      <m:e>
                        <m:r>
                          <m:t>u</m:t>
                        </m:r>
                      </m:e>
                      <m:sub>
                        <m:r>
                          <m:rPr>
                            <m:sty m:val="p"/>
                          </m:rPr>
                          <m:t>*</m:t>
                        </m:r>
                      </m:sub>
                    </m:sSub>
                  </m:oMath>
                </a14:m>
                <a:r>
                  <a:rPr/>
                  <a:t> and calculate uncertainties in different scenarios.</a:t>
                </a:r>
              </a:p>
              <a:p>
                <a:pPr lvl="0" indent="-342900" marL="342900">
                  <a:buAutoNum type="arabicPeriod"/>
                </a:pPr>
                <a:r>
                  <a:rPr/>
                  <a:t>Gaps introduced due to the discarding of fluxes below the thresholds can later be filled.</a:t>
                </a:r>
              </a:p>
              <a:p>
                <a:pPr lvl="0" indent="-342900" marL="342900">
                  <a:buAutoNum type="arabicPeriod"/>
                </a:pPr>
                <a:r>
                  <a:rPr/>
                  <a:t>The fluxes can then be separated into groups of Gross Primary Productivity (GPP) and Ecosystem Resipiration (</a:t>
                </a:r>
                <a14:m>
                  <m:oMath xmlns:m="http://schemas.openxmlformats.org/officeDocument/2006/math">
                    <m:sSub>
                      <m:e>
                        <m:r>
                          <m:t>R</m:t>
                        </m:r>
                      </m:e>
                      <m:sub>
                        <m:r>
                          <m:t>e</m:t>
                        </m:r>
                        <m:r>
                          <m:t>c</m:t>
                        </m:r>
                        <m:r>
                          <m:t>o</m:t>
                        </m:r>
                      </m:sub>
                    </m:sSub>
                  </m:oMath>
                </a14:m>
                <a:r>
                  <a:rPr/>
                  <a:t>).</a:t>
                </a:r>
              </a:p>
              <a:p>
                <a:pPr lvl="0" indent="0" marL="0">
                  <a:buNone/>
                </a:pPr>
                <a:r>
                  <a:rPr/>
                  <a:t>You can view more details about the package at </a:t>
                </a:r>
                <a:r>
                  <a:rPr>
                    <a:hlinkClick r:id="rId2"/>
                  </a:rPr>
                  <a:t>https://bgc.iwww.mpg.de/5622399/REddyProc</a:t>
                </a:r>
                <a:r>
                  <a:rPr/>
                  <a:t>.</a:t>
                </a:r>
              </a:p>
              <a:p>
                <a:pPr lvl="0" indent="0" marL="0">
                  <a:spcBef>
                    <a:spcPts val="3000"/>
                  </a:spcBef>
                  <a:buNone/>
                </a:pPr>
                <a:r>
                  <a:rPr b="1"/>
                  <a:t>Learning Outcomes</a:t>
                </a:r>
              </a:p>
              <a:p>
                <a:pPr lvl="0" indent="0" marL="0">
                  <a:buNone/>
                </a:pPr>
                <a:r>
                  <a:rPr/>
                  <a:t>At the end of the talk, you would be able to:</a:t>
                </a:r>
              </a:p>
              <a:p>
                <a:pPr lvl="0" indent="-342900" marL="342900">
                  <a:buAutoNum type="arabicPeriod"/>
                </a:pPr>
                <a:r>
                  <a:rPr/>
                  <a:t>List the capabilities of the REddyProc package.</a:t>
                </a:r>
              </a:p>
              <a:p>
                <a:pPr lvl="0" indent="-342900" marL="342900">
                  <a:buAutoNum type="arabicPeriod"/>
                </a:pPr>
                <a:r>
                  <a:rPr/>
                  <a:t>Explain the analysis steps of the package.</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0: Preliminary Work</a:t>
            </a:r>
          </a:p>
        </p:txBody>
      </p:sp>
      <p:sp>
        <p:nvSpPr>
          <p:cNvPr id="3" name="Content Placeholder 2"/>
          <p:cNvSpPr>
            <a:spLocks noGrp="1"/>
          </p:cNvSpPr>
          <p:nvPr>
            <p:ph idx="1"/>
          </p:nvPr>
        </p:nvSpPr>
        <p:spPr/>
        <p:txBody>
          <a:bodyPr/>
          <a:lstStyle/>
          <a:p>
            <a:pPr lvl="0" indent="0" marL="0">
              <a:spcBef>
                <a:spcPts val="3000"/>
              </a:spcBef>
              <a:buNone/>
            </a:pPr>
            <a:r>
              <a:rPr b="1"/>
              <a:t>Install the Package</a:t>
            </a:r>
          </a:p>
          <a:p>
            <a:pPr lvl="0" indent="0" marL="0">
              <a:buNone/>
            </a:pPr>
            <a:r>
              <a:rPr/>
              <a:t>The package needs to be installed prior to use. You might also need to install other package dependencies to run REddyProc. You can do so by using the </a:t>
            </a:r>
            <a:r>
              <a:rPr>
                <a:latin typeface="Courier"/>
              </a:rPr>
              <a:t>install.package</a:t>
            </a:r>
            <a:r>
              <a:rPr/>
              <a:t> command on the missing package.</a:t>
            </a:r>
          </a:p>
          <a:p>
            <a:pPr lvl="0" indent="0">
              <a:buNone/>
            </a:pPr>
            <a:r>
              <a:rPr i="1">
                <a:solidFill>
                  <a:srgbClr val="60A0B0"/>
                </a:solidFill>
                <a:latin typeface="Courier"/>
              </a:rPr>
              <a:t>#install.packages("REddyProc", repos = "http://cran.us.r-project.org")</a:t>
            </a:r>
          </a:p>
          <a:p>
            <a:pPr lvl="0" indent="0" marL="0">
              <a:buNone/>
            </a:pPr>
            <a:r>
              <a:rPr/>
              <a:t>You will need to load the package after a successful installation.</a:t>
            </a:r>
          </a:p>
          <a:p>
            <a:pPr lvl="0" indent="0">
              <a:buNone/>
            </a:pPr>
            <a:r>
              <a:rPr>
                <a:solidFill>
                  <a:srgbClr val="06287E"/>
                </a:solidFill>
                <a:latin typeface="Courier"/>
              </a:rPr>
              <a:t>library</a:t>
            </a:r>
            <a:r>
              <a:rPr>
                <a:latin typeface="Courier"/>
              </a:rPr>
              <a:t>(REddyProc)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Prepare the Data</a:t>
            </a:r>
          </a:p>
        </p:txBody>
      </p:sp>
      <p:sp>
        <p:nvSpPr>
          <p:cNvPr id="3" name="Content Placeholder 2"/>
          <p:cNvSpPr>
            <a:spLocks noGrp="1"/>
          </p:cNvSpPr>
          <p:nvPr>
            <p:ph idx="1"/>
          </p:nvPr>
        </p:nvSpPr>
        <p:spPr/>
        <p:txBody>
          <a:bodyPr/>
          <a:lstStyle/>
          <a:p>
            <a:pPr lvl="0" indent="0" marL="0">
              <a:spcBef>
                <a:spcPts val="3000"/>
              </a:spcBef>
              <a:buNone/>
            </a:pPr>
            <a:r>
              <a:rPr b="1"/>
              <a:t>Step 1-1: Import the Data</a:t>
            </a:r>
          </a:p>
          <a:p>
            <a:pPr lvl="0" indent="0" marL="0">
              <a:buNone/>
            </a:pPr>
            <a:r>
              <a:rPr/>
              <a:t>The eddy covariance data that will be used in this walk-through are included in the package. They are for demo purposes.</a:t>
            </a:r>
          </a:p>
          <a:p>
            <a:pPr lvl="0" indent="-342900" marL="342900">
              <a:buAutoNum type="arabicPeriod"/>
            </a:pPr>
            <a:r>
              <a:rPr>
                <a:latin typeface="Courier"/>
              </a:rPr>
              <a:t>DEGebExample</a:t>
            </a:r>
            <a:r>
              <a:rPr/>
              <a:t>, the Gebesee, Germany, data from 2004 to 2006.</a:t>
            </a:r>
          </a:p>
          <a:p>
            <a:pPr lvl="0" indent="-342900" marL="342900">
              <a:buAutoNum type="arabicPeriod"/>
            </a:pPr>
            <a:r>
              <a:rPr>
                <a:latin typeface="Courier"/>
              </a:rPr>
              <a:t>Example_DETha98</a:t>
            </a:r>
            <a:r>
              <a:rPr/>
              <a:t>, the Tharandt, Germany, data for the year 1998.</a:t>
            </a:r>
          </a:p>
          <a:p>
            <a:pPr lvl="0" indent="0" marL="0">
              <a:buNone/>
            </a:pPr>
            <a:r>
              <a:rPr/>
              <a:t>The full data is downloadable at </a:t>
            </a:r>
            <a:r>
              <a:rPr>
                <a:hlinkClick r:id="rId2"/>
              </a:rPr>
              <a:t>http://www.europe-fluxdata.eu/home/</a:t>
            </a:r>
            <a:r>
              <a:rPr/>
              <a:t> after registration.</a:t>
            </a:r>
          </a:p>
          <a:p>
            <a:pPr lvl="0" indent="0" marL="0">
              <a:buNone/>
            </a:pPr>
            <a:r>
              <a:rPr/>
              <a:t>Load the Gebesee data.</a:t>
            </a:r>
          </a:p>
          <a:p>
            <a:pPr lvl="0" indent="0">
              <a:buNone/>
            </a:pPr>
            <a:r>
              <a:rPr>
                <a:solidFill>
                  <a:srgbClr val="06287E"/>
                </a:solidFill>
                <a:latin typeface="Courier"/>
              </a:rPr>
              <a:t>data</a:t>
            </a:r>
            <a:r>
              <a:rPr>
                <a:latin typeface="Courier"/>
              </a:rPr>
              <a:t>(DEGebExample)</a:t>
            </a:r>
          </a:p>
          <a:p>
            <a:pPr lvl="0" indent="0" marL="0">
              <a:buNone/>
            </a:pPr>
            <a:r>
              <a:rPr/>
              <a:t>Load the Tharandt data.</a:t>
            </a:r>
          </a:p>
          <a:p>
            <a:pPr lvl="0" indent="0">
              <a:buNone/>
            </a:pPr>
            <a:r>
              <a:rPr>
                <a:solidFill>
                  <a:srgbClr val="06287E"/>
                </a:solidFill>
                <a:latin typeface="Courier"/>
              </a:rPr>
              <a:t>data</a:t>
            </a:r>
            <a:r>
              <a:rPr>
                <a:latin typeface="Courier"/>
              </a:rPr>
              <a:t>(Example_DETha98)</a:t>
            </a:r>
          </a:p>
          <a:p>
            <a:pPr lvl="0" indent="0" marL="0">
              <a:buNone/>
            </a:pPr>
            <a:r>
              <a:rPr/>
              <a:t>Get an overview of the data. Look at the data parameters and take note of missing data or </a:t>
            </a:r>
            <a:r>
              <a:rPr>
                <a:latin typeface="Courier"/>
              </a:rPr>
              <a:t>NA</a:t>
            </a:r>
            <a:r>
              <a:rPr/>
              <a:t>.</a:t>
            </a:r>
          </a:p>
          <a:p>
            <a:pPr lvl="0" indent="0" marL="0">
              <a:spcBef>
                <a:spcPts val="3000"/>
              </a:spcBef>
              <a:buNone/>
            </a:pPr>
            <a:r>
              <a:rPr b="1"/>
              <a:t>The Gebesee, Germany, Data</a:t>
            </a:r>
          </a:p>
          <a:p>
            <a:pPr lvl="0" indent="0" marL="0">
              <a:spcBef>
                <a:spcPts val="3000"/>
              </a:spcBef>
              <a:buNone/>
            </a:pPr>
            <a:r>
              <a:rPr b="1"/>
              <a:t>Characteristics</a:t>
            </a:r>
          </a:p>
          <a:p>
            <a:pPr lvl="0"/>
            <a:r>
              <a:rPr/>
              <a:t>Surface: Agriculture</a:t>
            </a:r>
          </a:p>
          <a:p>
            <a:pPr lvl="0"/>
            <a:r>
              <a:rPr/>
              <a:t>Time zone: +1 GMT</a:t>
            </a:r>
          </a:p>
          <a:p>
            <a:pPr lvl="0"/>
            <a:r>
              <a:rPr/>
              <a:t>Latitude, Longitude: 51.1N, 10.9E</a:t>
            </a:r>
          </a:p>
          <a:p>
            <a:pPr lvl="0" indent="0" marL="0">
              <a:buNone/>
            </a:pPr>
            <a:r>
              <a:rPr/>
              <a:t>Notice that VPD is not in the dataset.</a:t>
            </a:r>
          </a:p>
          <a:p>
            <a:pPr lvl="0" indent="0">
              <a:buNone/>
            </a:pPr>
            <a:r>
              <a:rPr>
                <a:solidFill>
                  <a:srgbClr val="06287E"/>
                </a:solidFill>
                <a:latin typeface="Courier"/>
              </a:rPr>
              <a:t>summary</a:t>
            </a:r>
            <a:r>
              <a:rPr>
                <a:latin typeface="Courier"/>
              </a:rPr>
              <a:t>(DEGebExample)</a:t>
            </a:r>
          </a:p>
          <a:p>
            <a:pPr lvl="0" indent="0">
              <a:buNone/>
            </a:pPr>
            <a:r>
              <a:rPr>
                <a:latin typeface="Courier"/>
              </a:rPr>
              <a:t>##     DateTime                        NEE              Ustar       
##  Min.   :2004-01-01 00:30:00   Min.   :-49.919   Min.   :0.0000  
##  1st Qu.:2004-10-01 00:22:30   1st Qu.: -1.864   1st Qu.:0.0640  
##  Median :2005-07-02 00:15:00   Median :  0.635   Median :0.1490  
##  Mean   :2005-07-02 00:15:00   Mean   : -1.935   Mean   :0.1884  
##  3rd Qu.:2006-04-02 00:07:30   3rd Qu.:  1.834   3rd Qu.:0.2800  
##  Max.   :2007-01-01 00:00:00   Max.   : 19.008   Max.   :2.0450  
##                                NA's   :21849     NA's   :1149    
##       Tair               rH               Rg         
##  Min.   :-16.710   Min.   : 15.87   Min.   :   0.00  
##  1st Qu.:  3.360   1st Qu.: 66.61   1st Qu.:   0.00  
##  Median :  9.970   Median : 79.10   Median :   2.04  
##  Mean   :  9.664   Mean   : 75.24   Mean   : 124.71  
##  3rd Qu.: 15.520   3rd Qu.: 87.07   3rd Qu.: 176.03  
##  Max.   : 34.680   Max.   :100.00   Max.   :1046.03  
##                    NA's   :1</a:t>
            </a:r>
          </a:p>
          <a:p>
            <a:pPr lvl="0" indent="0" marL="0">
              <a:spcBef>
                <a:spcPts val="3000"/>
              </a:spcBef>
              <a:buNone/>
            </a:pPr>
            <a:r>
              <a:rPr b="1"/>
              <a:t>The Tharandt, Germany, Data</a:t>
            </a:r>
          </a:p>
          <a:p>
            <a:pPr lvl="0" indent="0" marL="0">
              <a:spcBef>
                <a:spcPts val="3000"/>
              </a:spcBef>
              <a:buNone/>
            </a:pPr>
            <a:r>
              <a:rPr b="1"/>
              <a:t>Characteristics</a:t>
            </a:r>
          </a:p>
          <a:p>
            <a:pPr lvl="0"/>
            <a:r>
              <a:rPr/>
              <a:t>Surface: Forest</a:t>
            </a:r>
          </a:p>
          <a:p>
            <a:pPr lvl="0"/>
            <a:r>
              <a:rPr/>
              <a:t>Time zone: +2 GMT</a:t>
            </a:r>
          </a:p>
          <a:p>
            <a:pPr lvl="0"/>
            <a:r>
              <a:rPr/>
              <a:t>Latitude, Longitude: 51.0N, 13.6E</a:t>
            </a:r>
          </a:p>
          <a:p>
            <a:pPr lvl="0" indent="0" marL="0">
              <a:buNone/>
            </a:pPr>
            <a:r>
              <a:rPr/>
              <a:t>Note that the timestamp is not in REddyProc-usable format.</a:t>
            </a:r>
          </a:p>
          <a:p>
            <a:pPr lvl="0" indent="0">
              <a:buNone/>
            </a:pPr>
            <a:r>
              <a:rPr>
                <a:solidFill>
                  <a:srgbClr val="06287E"/>
                </a:solidFill>
                <a:latin typeface="Courier"/>
              </a:rPr>
              <a:t>summary</a:t>
            </a:r>
            <a:r>
              <a:rPr>
                <a:latin typeface="Courier"/>
              </a:rPr>
              <a:t>(Example_DETha98)</a:t>
            </a:r>
          </a:p>
          <a:p>
            <a:pPr lvl="0" indent="0">
              <a:buNone/>
            </a:pPr>
            <a:r>
              <a:rPr>
                <a:latin typeface="Courier"/>
              </a:rPr>
              <a:t>##       Year           DoY           Hour             NEE         
##  Min.   :1998   Min.   :  1   Min.   : 0.000   Min.   :-34.900  
##  1st Qu.:1998   1st Qu.: 92   1st Qu.: 5.875   1st Qu.: -5.250  
##  Median :1998   Median :183   Median :11.750   Median :  0.360  
##  Mean   :1998   Mean   :183   Mean   :11.750   Mean   : -2.165  
##  3rd Qu.:1998   3rd Qu.:274   3rd Qu.:17.625   3rd Qu.:  2.270  
##  Max.   :1998   Max.   :366   Max.   :23.500   Max.   : 24.700  
##                                                NA's   :6257     
##        LE               H                 Rg             Tair        
##  Min.   :-99.38   Min.   :-199.60   Min.   :  0.0   Min.   :-13.600  
##  1st Qu.:  2.80   1st Qu.: -20.22   1st Qu.:  0.0   1st Qu.:  3.400  
##  Median : 14.22   Median :  -7.66   Median :  0.0   Median :  8.800  
##  Mean   : 36.42   Mean   :  22.32   Mean   :116.5   Mean   :  8.573  
##  3rd Qu.: 48.11   3rd Qu.:  31.07   3rd Qu.:159.5   3rd Qu.: 13.900  
##  Max.   :503.16   Max.   : 590.02   Max.   :996.6   Max.   : 32.800  
##  NA's   :2456     NA's   :2500      NA's   :157     NA's   :85       
##      Tsoil              rH             VPD             Ustar       
##  Min.   :-0.280   Min.   :22.39   Min.   : 0.000   Min.   :0.0100  
##  1st Qu.: 3.970   1st Qu.:63.83   1st Qu.: 0.900   1st Qu.:0.3400  
##  Median : 7.430   Median :78.25   Median : 2.400   Median :0.5600  
##  Mean   : 7.679   Mean   :75.16   Mean   : 3.784   Mean   :0.6107  
##  3rd Qu.:11.775   3rd Qu.:90.45   3rd Qu.: 5.100   3rd Qu.:0.7900  
##  Max.   :19.060   Max.   :99.43   Max.   :34.200   Max.   :8.0300  
##  NA's   :85       NA's   :117</a:t>
            </a:r>
          </a:p>
          <a:p>
            <a:pPr lvl="0" indent="0" marL="0">
              <a:spcBef>
                <a:spcPts val="3000"/>
              </a:spcBef>
              <a:buNone/>
            </a:pPr>
            <a:r>
              <a:rPr b="1"/>
              <a:t>Important Parameters</a:t>
            </a:r>
          </a:p>
          <a:p>
            <a:pPr lvl="0" indent="0" marL="0">
              <a:buNone/>
            </a:pPr>
            <a:r>
              <a:rPr/>
              <a:t>Parameters required for the package to run are:</a:t>
            </a:r>
          </a:p>
          <a:p>
            <a:pPr lvl="0" indent="-342900" marL="342900">
              <a:buAutoNum type="arabicPeriod"/>
            </a:pPr>
            <a:r>
              <a:rPr>
                <a:latin typeface="Courier"/>
              </a:rPr>
              <a:t>DateTime</a:t>
            </a:r>
            <a:r>
              <a:rPr/>
              <a:t> in the POSIX format.</a:t>
            </a:r>
          </a:p>
          <a:p>
            <a:pPr lvl="0" indent="-342900" marL="342900">
              <a:buAutoNum type="arabicPeriod"/>
            </a:pPr>
            <a:r>
              <a:rPr>
                <a:latin typeface="Courier"/>
              </a:rPr>
              <a:t>NEE</a:t>
            </a:r>
            <a:r>
              <a:rPr/>
              <a:t> or carbon dioxide flux.</a:t>
            </a:r>
          </a:p>
          <a:p>
            <a:pPr lvl="0" indent="-342900" marL="342900">
              <a:buAutoNum type="arabicPeriod"/>
            </a:pPr>
            <a:r>
              <a:rPr>
                <a:latin typeface="Courier"/>
              </a:rPr>
              <a:t>Ustar</a:t>
            </a:r>
            <a:r>
              <a:rPr/>
              <a:t> or friction velocity</a:t>
            </a:r>
          </a:p>
          <a:p>
            <a:pPr lvl="0" indent="-342900" marL="342900">
              <a:buAutoNum type="arabicPeriod"/>
            </a:pPr>
            <a:r>
              <a:rPr>
                <a:latin typeface="Courier"/>
              </a:rPr>
              <a:t>Rg</a:t>
            </a:r>
            <a:r>
              <a:rPr/>
              <a:t>, </a:t>
            </a:r>
            <a:r>
              <a:rPr>
                <a:latin typeface="Courier"/>
              </a:rPr>
              <a:t>Tair</a:t>
            </a:r>
            <a:r>
              <a:rPr/>
              <a:t>, </a:t>
            </a:r>
            <a:r>
              <a:rPr>
                <a:latin typeface="Courier"/>
              </a:rPr>
              <a:t>rH</a:t>
            </a:r>
            <a:r>
              <a:rPr/>
              <a:t>, and or </a:t>
            </a:r>
            <a:r>
              <a:rPr>
                <a:latin typeface="Courier"/>
              </a:rPr>
              <a:t>VPD</a:t>
            </a:r>
            <a:r>
              <a:rPr/>
              <a:t> for the gap-filling and partitioning steps.</a:t>
            </a:r>
          </a:p>
          <a:p>
            <a:pPr lvl="0" indent="0" marL="0">
              <a:buNone/>
            </a:pPr>
            <a:r>
              <a:rPr/>
              <a:t>Note that: </a:t>
            </a:r>
            <a:r>
              <a:rPr>
                <a:latin typeface="Courier"/>
              </a:rPr>
              <a:t>Rg</a:t>
            </a:r>
            <a:r>
              <a:rPr/>
              <a:t> is global solar radiation. </a:t>
            </a:r>
            <a:r>
              <a:rPr>
                <a:latin typeface="Courier"/>
              </a:rPr>
              <a:t>Tair</a:t>
            </a:r>
            <a:r>
              <a:rPr/>
              <a:t> is air temperature. </a:t>
            </a:r>
            <a:r>
              <a:rPr>
                <a:latin typeface="Courier"/>
              </a:rPr>
              <a:t>rH</a:t>
            </a:r>
            <a:r>
              <a:rPr/>
              <a:t> is relative humidity. </a:t>
            </a:r>
            <a:r>
              <a:rPr>
                <a:latin typeface="Courier"/>
              </a:rPr>
              <a:t>VPD</a:t>
            </a:r>
            <a:r>
              <a:rPr/>
              <a:t> is vapor pressure deficit.</a:t>
            </a:r>
          </a:p>
          <a:p>
            <a:pPr lvl="0" indent="0" marL="0">
              <a:spcBef>
                <a:spcPts val="3000"/>
              </a:spcBef>
              <a:buNone/>
            </a:pPr>
            <a:r>
              <a:rPr b="1"/>
              <a:t>Step 1-2: Calculate Needed Parameters</a:t>
            </a:r>
          </a:p>
          <a:p>
            <a:pPr lvl="0" indent="0" marL="0">
              <a:buNone/>
            </a:pPr>
            <a:r>
              <a:rPr/>
              <a:t>Essential parameters can be calculated from existing parameters using functions built in REddyProc.</a:t>
            </a:r>
          </a:p>
          <a:p>
            <a:pPr lvl="0" indent="0" marL="0">
              <a:buNone/>
            </a:pPr>
            <a:r>
              <a:rPr/>
              <a:t>Some useful functions are:</a:t>
            </a:r>
          </a:p>
          <a:p>
            <a:pPr lvl="0" indent="-342900" marL="342900">
              <a:buAutoNum type="arabicPeriod"/>
            </a:pPr>
            <a:r>
              <a:rPr>
                <a:latin typeface="Courier"/>
              </a:rPr>
              <a:t>fConvertTimeToPosix</a:t>
            </a:r>
            <a:r>
              <a:rPr/>
              <a:t>. We will use this in the demo.</a:t>
            </a:r>
          </a:p>
          <a:p>
            <a:pPr lvl="0" indent="-342900" marL="342900">
              <a:buAutoNum type="arabicPeriod"/>
            </a:pPr>
            <a:r>
              <a:rPr>
                <a:latin typeface="Courier"/>
              </a:rPr>
              <a:t>fCalcVPDfromRHandTair</a:t>
            </a:r>
            <a:r>
              <a:rPr/>
              <a:t>. We will use this in the demo.</a:t>
            </a:r>
          </a:p>
          <a:p>
            <a:pPr lvl="0" indent="-342900" marL="342900">
              <a:buAutoNum type="arabicPeriod"/>
            </a:pPr>
            <a:r>
              <a:rPr>
                <a:latin typeface="Courier"/>
              </a:rPr>
              <a:t>fCalcETfromLE</a:t>
            </a:r>
          </a:p>
          <a:p>
            <a:pPr lvl="0" indent="-342900" marL="342900">
              <a:buAutoNum type="arabicPeriod"/>
            </a:pPr>
            <a:r>
              <a:rPr>
                <a:latin typeface="Courier"/>
              </a:rPr>
              <a:t>fConvertCtoK</a:t>
            </a:r>
          </a:p>
          <a:p>
            <a:pPr lvl="0" indent="0" marL="0">
              <a:buNone/>
            </a:pPr>
            <a:r>
              <a:rPr/>
              <a:t>There are other functions in the package and the function name begins with an </a:t>
            </a:r>
            <a:r>
              <a:rPr>
                <a:latin typeface="Courier"/>
              </a:rPr>
              <a:t>f</a:t>
            </a:r>
            <a:r>
              <a:rPr/>
              <a:t>.</a:t>
            </a:r>
          </a:p>
          <a:p>
            <a:pPr lvl="0" indent="0" marL="0">
              <a:spcBef>
                <a:spcPts val="3000"/>
              </a:spcBef>
              <a:buNone/>
            </a:pPr>
            <a:r>
              <a:rPr b="1"/>
              <a:t>Step 1-3-1: Tharandt Dataset: Unsupported Timestamp Format</a:t>
            </a:r>
          </a:p>
          <a:p>
            <a:pPr lvl="0" indent="0" marL="0">
              <a:buNone/>
            </a:pPr>
            <a:r>
              <a:rPr/>
              <a:t>In the Tharandt dataset, the date-time columns are not suitable for analysis in REddyProc. It needs to be converted to the POSIX format.</a:t>
            </a:r>
          </a:p>
          <a:p>
            <a:pPr lvl="0" indent="0">
              <a:buNone/>
            </a:pPr>
            <a:r>
              <a:rPr>
                <a:solidFill>
                  <a:srgbClr val="06287E"/>
                </a:solidFill>
                <a:latin typeface="Courier"/>
              </a:rPr>
              <a:t>head</a:t>
            </a:r>
            <a:r>
              <a:rPr>
                <a:latin typeface="Courier"/>
              </a:rPr>
              <a:t>(Example_DETha98)</a:t>
            </a:r>
          </a:p>
          <a:p>
            <a:pPr lvl="0" indent="0">
              <a:buNone/>
            </a:pPr>
            <a:r>
              <a:rPr>
                <a:latin typeface="Courier"/>
              </a:rPr>
              <a:t>##   Year DoY Hour   NEE   LE      H Rg Tair Tsoil    rH VPD Ustar
## 1 1998   1  0.5 -1.21 1.49 -11.77  0  7.4  4.19 55.27 4.6  0.72
## 2 1998   1  1.0  1.72 3.80 -13.50  0  7.5  4.20 55.95 4.6  0.52
## 3 1998   1  1.5    NA 1.52 -18.30  0  7.1  4.22 57.75 4.3  0.22
## 4 1998   1  2.0    NA 3.94 -17.47  0  6.6  4.23 60.20 3.9  0.20
## 5 1998   1  2.5  2.55 8.30 -21.42  0  6.6  4.22 59.94 3.9  0.33
## 6 1998   1  3.0    NA 1.33 -20.55  0  6.5  4.21 59.25 4.0  0.15</a:t>
            </a:r>
          </a:p>
          <a:p>
            <a:pPr lvl="0" indent="0" marL="0">
              <a:buNone/>
            </a:pPr>
            <a:r>
              <a:rPr/>
              <a:t>We can convert the timestamp using the </a:t>
            </a:r>
            <a:r>
              <a:rPr>
                <a:latin typeface="Courier"/>
              </a:rPr>
              <a:t>fConvertTimeToPosix</a:t>
            </a:r>
            <a:r>
              <a:rPr/>
              <a:t> function. It will add the </a:t>
            </a:r>
            <a:r>
              <a:rPr>
                <a:latin typeface="Courier"/>
              </a:rPr>
              <a:t>DateTime</a:t>
            </a:r>
            <a:r>
              <a:rPr/>
              <a:t> column into the data frame.</a:t>
            </a:r>
          </a:p>
          <a:p>
            <a:pPr lvl="0" indent="0" marL="0">
              <a:buNone/>
            </a:pPr>
            <a:r>
              <a:rPr/>
              <a:t>The </a:t>
            </a:r>
            <a:r>
              <a:rPr>
                <a:latin typeface="Courier"/>
              </a:rPr>
              <a:t>'YDH'</a:t>
            </a:r>
            <a:r>
              <a:rPr/>
              <a:t> means Year-Day-Hour, and the </a:t>
            </a:r>
            <a:r>
              <a:rPr>
                <a:latin typeface="Courier"/>
              </a:rPr>
              <a:t>Year</a:t>
            </a:r>
            <a:r>
              <a:rPr/>
              <a:t>, </a:t>
            </a:r>
            <a:r>
              <a:rPr>
                <a:latin typeface="Courier"/>
              </a:rPr>
              <a:t>Day</a:t>
            </a:r>
            <a:r>
              <a:rPr/>
              <a:t>, and </a:t>
            </a:r>
            <a:r>
              <a:rPr>
                <a:latin typeface="Courier"/>
              </a:rPr>
              <a:t>Hour</a:t>
            </a:r>
            <a:r>
              <a:rPr/>
              <a:t> arguments require the columns that contains the Year, DoY, and Hour information.</a:t>
            </a:r>
          </a:p>
          <a:p>
            <a:pPr lvl="0" indent="0" marL="0">
              <a:buNone/>
            </a:pPr>
            <a:r>
              <a:rPr/>
              <a:t>You can find other valid time configurations in the documentation by running the command </a:t>
            </a:r>
            <a:r>
              <a:rPr>
                <a:latin typeface="Courier"/>
              </a:rPr>
              <a:t>?fConvertTimeToPosix</a:t>
            </a:r>
            <a:r>
              <a:rPr/>
              <a:t>.</a:t>
            </a:r>
          </a:p>
          <a:p>
            <a:pPr lvl="0" indent="0">
              <a:buNone/>
            </a:pPr>
            <a:r>
              <a:rPr>
                <a:latin typeface="Courier"/>
              </a:rPr>
              <a:t>Example_DETha98V1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(Example_DETha98, </a:t>
            </a:r>
            <a:r>
              <a:rPr>
                <a:solidFill>
                  <a:srgbClr val="7D9029"/>
                </a:solidFill>
                <a:latin typeface="Courier"/>
              </a:rPr>
              <a:t>TFormat =</a:t>
            </a:r>
            <a:r>
              <a:rPr>
                <a:latin typeface="Courier"/>
              </a:rPr>
              <a:t> </a:t>
            </a:r>
            <a:r>
              <a:rPr>
                <a:solidFill>
                  <a:srgbClr val="06287E"/>
                </a:solidFill>
                <a:latin typeface="Courier"/>
              </a:rPr>
              <a:t>c</a:t>
            </a:r>
            <a:r>
              <a:rPr>
                <a:latin typeface="Courier"/>
              </a:rPr>
              <a:t>(</a:t>
            </a:r>
            <a:r>
              <a:rPr>
                <a:solidFill>
                  <a:srgbClr val="4070A0"/>
                </a:solidFill>
                <a:latin typeface="Courier"/>
              </a:rPr>
              <a:t>'YDH'</a:t>
            </a:r>
            <a:r>
              <a:rPr>
                <a:latin typeface="Courier"/>
              </a:rPr>
              <a:t>),</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solidFill>
                  <a:srgbClr val="06287E"/>
                </a:solidFill>
                <a:latin typeface="Courier"/>
              </a:rPr>
              <a:t>head</a:t>
            </a:r>
            <a:r>
              <a:rPr>
                <a:latin typeface="Courier"/>
              </a:rPr>
              <a:t>(Example_DETha98V1)</a:t>
            </a:r>
          </a:p>
          <a:p>
            <a:pPr lvl="0" indent="0">
              <a:buNone/>
            </a:pPr>
            <a:r>
              <a:rPr>
                <a:latin typeface="Courier"/>
              </a:rPr>
              <a:t>##              DateTime Year DoY Hour   NEE   LE      H Rg Tair Tsoil    rH VPD
## 1 1998-01-01 00:30:00 1998   1  0.5 -1.21 1.49 -11.77  0  7.4  4.19 55.27 4.6
## 2 1998-01-01 01:00:00 1998   1  1.0  1.72 3.80 -13.50  0  7.5  4.20 55.95 4.6
## 3 1998-01-01 01:30:00 1998   1  1.5    NA 1.52 -18.30  0  7.1  4.22 57.75 4.3
## 4 1998-01-01 02:00:00 1998   1  2.0    NA 3.94 -17.47  0  6.6  4.23 60.20 3.9
## 5 1998-01-01 02:30:00 1998   1  2.5  2.55 8.30 -21.42  0  6.6  4.22 59.94 3.9
## 6 1998-01-01 03:00:00 1998   1  3.0    NA 1.33 -20.55  0  6.5  4.21 59.25 4.0
##   Ustar
## 1  0.72
## 2  0.52
## 3  0.22
## 4  0.20
## 5  0.33
## 6  0.15</a:t>
            </a:r>
          </a:p>
          <a:p>
            <a:pPr lvl="0" indent="0" marL="0">
              <a:spcBef>
                <a:spcPts val="3000"/>
              </a:spcBef>
              <a:buNone/>
            </a:pPr>
            <a:r>
              <a:rPr b="1"/>
              <a:t>Step 1-3-2: Missing VPD in the Gebesee Data</a:t>
            </a:r>
          </a:p>
          <a:p>
            <a:pPr lvl="0" indent="0" marL="0">
              <a:buNone/>
            </a:pPr>
            <a:r>
              <a:rPr/>
              <a:t>The Gebesee dataset does not have the VPD parameter, which could be useful for gap-filling and partitioning.</a:t>
            </a:r>
          </a:p>
          <a:p>
            <a:pPr lvl="0" indent="0">
              <a:buNone/>
            </a:pPr>
            <a:r>
              <a:rPr>
                <a:solidFill>
                  <a:srgbClr val="06287E"/>
                </a:solidFill>
                <a:latin typeface="Courier"/>
              </a:rPr>
              <a:t>head</a:t>
            </a:r>
            <a:r>
              <a:rPr>
                <a:latin typeface="Courier"/>
              </a:rPr>
              <a:t>(DEGebExample)</a:t>
            </a:r>
          </a:p>
          <a:p>
            <a:pPr lvl="0" indent="0">
              <a:buNone/>
            </a:pPr>
            <a:r>
              <a:rPr>
                <a:latin typeface="Courier"/>
              </a:rPr>
              <a:t>##                  DateTime NEE Ustar  Tair    rH Rg
## 35041 2004-01-01 00:30:00  NA 0.092 -0.06 96.13  0
## 35042 2004-01-01 01:00:00  NA 0.090 -0.14 96.10  0
## 35043 2004-01-01 01:30:00  NA 0.023 -0.16 95.93  0
## 35044 2004-01-01 02:00:00  NA 0.038 -0.17 95.80  0
## 35045 2004-01-01 02:30:00  NA 0.077 -0.19 95.67  0
## 35046 2004-01-01 03:00:00  NA 0.025 -0.23 95.47  0</a:t>
            </a:r>
          </a:p>
          <a:p>
            <a:pPr lvl="0" indent="0" marL="0">
              <a:buNone/>
            </a:pPr>
            <a:r>
              <a:rPr/>
              <a:t>We can calculate VPD using the function </a:t>
            </a:r>
            <a:r>
              <a:rPr>
                <a:latin typeface="Courier"/>
              </a:rPr>
              <a:t>fCalcVPDfromRHandTair</a:t>
            </a:r>
            <a:r>
              <a:rPr/>
              <a:t>. The input arguments’ units are stated in the documentation, </a:t>
            </a:r>
            <a:r>
              <a:rPr>
                <a:latin typeface="Courier"/>
              </a:rPr>
              <a:t>?fCalcVPDfromRHandTair</a:t>
            </a:r>
          </a:p>
          <a:p>
            <a:pPr lvl="0" indent="0">
              <a:buNone/>
            </a:pPr>
            <a:r>
              <a:rPr>
                <a:latin typeface="Courier"/>
              </a:rPr>
              <a:t>VPD </a:t>
            </a:r>
            <a:r>
              <a:rPr>
                <a:solidFill>
                  <a:srgbClr val="007020"/>
                </a:solidFill>
                <a:latin typeface="Courier"/>
              </a:rPr>
              <a:t>&lt;-</a:t>
            </a:r>
            <a:r>
              <a:rPr>
                <a:latin typeface="Courier"/>
              </a:rPr>
              <a:t> </a:t>
            </a:r>
            <a:r>
              <a:rPr>
                <a:solidFill>
                  <a:srgbClr val="06287E"/>
                </a:solidFill>
                <a:latin typeface="Courier"/>
              </a:rPr>
              <a:t>fCalcVPDfromRHandTair</a:t>
            </a:r>
            <a:r>
              <a:rPr>
                <a:latin typeface="Courier"/>
              </a:rPr>
              <a:t>(DEGebExample</a:t>
            </a:r>
            <a:r>
              <a:rPr>
                <a:solidFill>
                  <a:srgbClr val="4070A0"/>
                </a:solidFill>
                <a:latin typeface="Courier"/>
              </a:rPr>
              <a:t>$</a:t>
            </a:r>
            <a:r>
              <a:rPr>
                <a:latin typeface="Courier"/>
              </a:rPr>
              <a:t>rH, DEGebExample</a:t>
            </a:r>
            <a:r>
              <a:rPr>
                <a:solidFill>
                  <a:srgbClr val="4070A0"/>
                </a:solidFill>
                <a:latin typeface="Courier"/>
              </a:rPr>
              <a:t>$</a:t>
            </a:r>
            <a:r>
              <a:rPr>
                <a:latin typeface="Courier"/>
              </a:rPr>
              <a:t>Tair)</a:t>
            </a:r>
            <a:br/>
            <a:r>
              <a:rPr>
                <a:latin typeface="Courier"/>
              </a:rPr>
              <a:t>DEGebExampleV1 </a:t>
            </a:r>
            <a:r>
              <a:rPr>
                <a:solidFill>
                  <a:srgbClr val="007020"/>
                </a:solidFill>
                <a:latin typeface="Courier"/>
              </a:rPr>
              <a:t>&lt;-</a:t>
            </a:r>
            <a:r>
              <a:rPr>
                <a:latin typeface="Courier"/>
              </a:rPr>
              <a:t> </a:t>
            </a:r>
            <a:r>
              <a:rPr>
                <a:solidFill>
                  <a:srgbClr val="06287E"/>
                </a:solidFill>
                <a:latin typeface="Courier"/>
              </a:rPr>
              <a:t>cbind</a:t>
            </a:r>
            <a:r>
              <a:rPr>
                <a:latin typeface="Courier"/>
              </a:rPr>
              <a:t>(DEGebExample,VPD)</a:t>
            </a:r>
            <a:br/>
            <a:r>
              <a:rPr>
                <a:solidFill>
                  <a:srgbClr val="06287E"/>
                </a:solidFill>
                <a:latin typeface="Courier"/>
              </a:rPr>
              <a:t>rm</a:t>
            </a:r>
            <a:r>
              <a:rPr>
                <a:latin typeface="Courier"/>
              </a:rPr>
              <a:t>(VPD) </a:t>
            </a:r>
            <a:r>
              <a:rPr i="1">
                <a:solidFill>
                  <a:srgbClr val="60A0B0"/>
                </a:solidFill>
                <a:latin typeface="Courier"/>
              </a:rPr>
              <a:t># A house-keeping step.</a:t>
            </a:r>
            <a:br/>
            <a:r>
              <a:rPr>
                <a:solidFill>
                  <a:srgbClr val="06287E"/>
                </a:solidFill>
                <a:latin typeface="Courier"/>
              </a:rPr>
              <a:t>head</a:t>
            </a:r>
            <a:r>
              <a:rPr>
                <a:latin typeface="Courier"/>
              </a:rPr>
              <a:t>(DEGebExampleV1)</a:t>
            </a:r>
          </a:p>
          <a:p>
            <a:pPr lvl="0" indent="0">
              <a:buNone/>
            </a:pPr>
            <a:r>
              <a:rPr>
                <a:latin typeface="Courier"/>
              </a:rPr>
              <a:t>##                  DateTime NEE Ustar  Tair    rH Rg       VPD
## 35041 2004-01-01 00:30:00  NA 0.092 -0.06 96.13  0 0.2353394
## 35042 2004-01-01 01:00:00  NA 0.090 -0.14 96.10  0 0.2357827
## 35043 2004-01-01 01:30:00  NA 0.023 -0.16 95.93  0 0.2457012
## 35044 2004-01-01 02:00:00  NA 0.038 -0.17 95.80  0 0.2533640
## 35045 2004-01-01 02:30:00  NA 0.077 -0.19 95.67  0 0.2608249
## 35046 2004-01-01 03:00:00  NA 0.025 -0.23 95.47  0 0.2720758</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2: Create REddyProc Object Class</a:t>
            </a:r>
          </a:p>
        </p:txBody>
      </p:sp>
      <p:sp>
        <p:nvSpPr>
          <p:cNvPr id="3" name="Content Placeholder 2"/>
          <p:cNvSpPr>
            <a:spLocks noGrp="1"/>
          </p:cNvSpPr>
          <p:nvPr>
            <p:ph idx="1"/>
          </p:nvPr>
        </p:nvSpPr>
        <p:spPr/>
        <p:txBody>
          <a:bodyPr/>
          <a:lstStyle/>
          <a:p>
            <a:pPr lvl="0" indent="0" marL="0">
              <a:buNone/>
            </a:pPr>
            <a:r>
              <a:rPr/>
              <a:t>Before REddyProc can work on your data, the data has to be converted to an REddyProc object.</a:t>
            </a:r>
          </a:p>
          <a:p>
            <a:pPr lvl="0" indent="0" marL="0">
              <a:spcBef>
                <a:spcPts val="3000"/>
              </a:spcBef>
              <a:buNone/>
            </a:pPr>
            <a:r>
              <a:rPr b="1"/>
              <a:t>Gebesee</a:t>
            </a:r>
          </a:p>
          <a:p>
            <a:pPr lvl="0" indent="0" marL="0">
              <a:buNone/>
            </a:pPr>
            <a:r>
              <a:rPr/>
              <a:t>Create the class for the Gebesee data. The ID is </a:t>
            </a:r>
            <a:r>
              <a:rPr>
                <a:latin typeface="Courier"/>
              </a:rPr>
              <a:t>DE-Geb</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i="1">
                <a:solidFill>
                  <a:srgbClr val="60A0B0"/>
                </a:solidFill>
                <a:latin typeface="Courier"/>
              </a:rPr>
              <a:t># Gebesee Data</a:t>
            </a:r>
            <a:br/>
            <a:r>
              <a:rPr>
                <a:latin typeface="Courier"/>
              </a:rPr>
              <a:t>EProcDEGeb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'DE-Geb'</a:t>
            </a:r>
            <a:r>
              <a:rPr>
                <a:latin typeface="Courier"/>
              </a:rPr>
              <a:t>, DEGebExampleV1,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'DE-Geb'</a:t>
            </a:r>
          </a:p>
          <a:p>
            <a:pPr lvl="0" indent="0" marL="0">
              <a:buNone/>
            </a:pPr>
            <a:r>
              <a:rPr/>
              <a:t>Check the additional info of the data.</a:t>
            </a:r>
          </a:p>
          <a:p>
            <a:pPr lvl="0" indent="0">
              <a:buNone/>
            </a:pP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NA
## 
## $LongDeg
## [1] NA
## 
## $TimeZoneHour
## [1] NA</a:t>
            </a:r>
          </a:p>
          <a:p>
            <a:pPr lvl="0" indent="0" marL="0">
              <a:buNone/>
            </a:pPr>
            <a:r>
              <a:rPr/>
              <a:t>Add the location information. This is important for the daytime-nighttime partitioning analysis because it requires the time to be accurate.</a:t>
            </a:r>
          </a:p>
          <a:p>
            <a:pPr lvl="0" indent="0">
              <a:buNone/>
            </a:pPr>
            <a:r>
              <a:rPr i="1">
                <a:solidFill>
                  <a:srgbClr val="BA2121"/>
                </a:solidFill>
                <a:latin typeface="Courier"/>
              </a:rPr>
              <a:t>## Location of Gebesee</a:t>
            </a:r>
            <a:br/>
            <a:r>
              <a:rPr>
                <a:latin typeface="Courier"/>
              </a:rPr>
              <a:t>EProcDEGeb</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51.1</a:t>
            </a:r>
            <a:r>
              <a:rPr>
                <a:latin typeface="Courier"/>
              </a:rPr>
              <a:t>, </a:t>
            </a:r>
            <a:r>
              <a:rPr>
                <a:solidFill>
                  <a:srgbClr val="7D9029"/>
                </a:solidFill>
                <a:latin typeface="Courier"/>
              </a:rPr>
              <a:t>LongDeg =</a:t>
            </a:r>
            <a:r>
              <a:rPr>
                <a:latin typeface="Courier"/>
              </a:rPr>
              <a:t> </a:t>
            </a:r>
            <a:r>
              <a:rPr>
                <a:solidFill>
                  <a:srgbClr val="40A070"/>
                </a:solidFill>
                <a:latin typeface="Courier"/>
              </a:rPr>
              <a:t>10.9</a:t>
            </a:r>
            <a:r>
              <a:rPr>
                <a:latin typeface="Courier"/>
              </a:rPr>
              <a:t>, </a:t>
            </a:r>
            <a:r>
              <a:rPr>
                <a:solidFill>
                  <a:srgbClr val="7D9029"/>
                </a:solidFill>
                <a:latin typeface="Courier"/>
              </a:rPr>
              <a:t>TimeZoneHour =</a:t>
            </a:r>
            <a:r>
              <a:rPr>
                <a:latin typeface="Courier"/>
              </a:rPr>
              <a:t> </a:t>
            </a:r>
            <a:r>
              <a:rPr>
                <a:solidFill>
                  <a:srgbClr val="40A070"/>
                </a:solidFill>
                <a:latin typeface="Courier"/>
              </a:rPr>
              <a:t>1</a:t>
            </a:r>
            <a:r>
              <a:rPr>
                <a:latin typeface="Courier"/>
              </a:rPr>
              <a:t>)  </a:t>
            </a:r>
            <a:br/>
            <a:r>
              <a:rPr>
                <a:latin typeface="Courier"/>
              </a:rPr>
              <a:t>EProcDEGeb</a:t>
            </a:r>
            <a:r>
              <a:rPr>
                <a:solidFill>
                  <a:srgbClr val="4070A0"/>
                </a:solidFill>
                <a:latin typeface="Courier"/>
              </a:rPr>
              <a:t>$</a:t>
            </a:r>
            <a:r>
              <a:rPr>
                <a:latin typeface="Courier"/>
              </a:rPr>
              <a:t>sLOCATION</a:t>
            </a:r>
          </a:p>
          <a:p>
            <a:pPr lvl="0" indent="0">
              <a:buNone/>
            </a:pPr>
            <a:r>
              <a:rPr>
                <a:latin typeface="Courier"/>
              </a:rPr>
              <a:t>## $LatDeg
## [1] 51.1
## 
## $LongDeg
## [1] 10.9
## 
## $TimeZoneHour
## [1] 1</a:t>
            </a:r>
          </a:p>
          <a:p>
            <a:pPr lvl="0" indent="0" marL="0">
              <a:spcBef>
                <a:spcPts val="3000"/>
              </a:spcBef>
              <a:buNone/>
            </a:pPr>
            <a:r>
              <a:rPr b="1"/>
              <a:t>Tharandt</a:t>
            </a:r>
          </a:p>
          <a:p>
            <a:pPr lvl="0" indent="0" marL="0">
              <a:buNone/>
            </a:pPr>
            <a:r>
              <a:rPr/>
              <a:t>Create the class for the Gebesee data. The ID is </a:t>
            </a:r>
            <a:r>
              <a:rPr>
                <a:latin typeface="Courier"/>
              </a:rPr>
              <a:t>DE-Tha</a:t>
            </a:r>
            <a:r>
              <a:rPr/>
              <a:t> and the parameters are:</a:t>
            </a:r>
          </a:p>
          <a:p>
            <a:pPr lvl="0" indent="-342900" marL="342900">
              <a:buAutoNum type="arabicPeriod"/>
            </a:pPr>
            <a:r>
              <a:rPr>
                <a:latin typeface="Courier"/>
              </a:rPr>
              <a:t>NEE</a:t>
            </a:r>
          </a:p>
          <a:p>
            <a:pPr lvl="0" indent="-342900" marL="342900">
              <a:buAutoNum type="arabicPeriod"/>
            </a:pPr>
            <a:r>
              <a:rPr>
                <a:latin typeface="Courier"/>
              </a:rPr>
              <a:t>Rg</a:t>
            </a:r>
          </a:p>
          <a:p>
            <a:pPr lvl="0" indent="-342900" marL="342900">
              <a:buAutoNum type="arabicPeriod"/>
            </a:pPr>
            <a:r>
              <a:rPr>
                <a:latin typeface="Courier"/>
              </a:rPr>
              <a:t>Tair</a:t>
            </a:r>
          </a:p>
          <a:p>
            <a:pPr lvl="0" indent="-342900" marL="342900">
              <a:buAutoNum type="arabicPeriod"/>
            </a:pPr>
            <a:r>
              <a:rPr>
                <a:latin typeface="Courier"/>
              </a:rPr>
              <a:t>VPD</a:t>
            </a:r>
          </a:p>
          <a:p>
            <a:pPr lvl="0" indent="-342900" marL="342900">
              <a:buAutoNum type="arabicPeriod"/>
            </a:pPr>
            <a:r>
              <a:rPr>
                <a:latin typeface="Courier"/>
              </a:rPr>
              <a:t>Ustar</a:t>
            </a:r>
          </a:p>
          <a:p>
            <a:pPr lvl="0" indent="0">
              <a:buNone/>
            </a:pPr>
            <a:r>
              <a:rPr i="1">
                <a:solidFill>
                  <a:srgbClr val="60A0B0"/>
                </a:solidFill>
                <a:latin typeface="Courier"/>
              </a:rPr>
              <a:t># Tharandt Data</a:t>
            </a:r>
            <a:br/>
            <a:r>
              <a:rPr>
                <a:latin typeface="Courier"/>
              </a:rPr>
              <a:t>EProcDETha </a:t>
            </a:r>
            <a:r>
              <a:rPr>
                <a:solidFill>
                  <a:srgbClr val="007020"/>
                </a:solidFill>
                <a:latin typeface="Courier"/>
              </a:rPr>
              <a:t>&lt;-</a:t>
            </a:r>
            <a:r>
              <a:rPr>
                <a:latin typeface="Courier"/>
              </a:rPr>
              <a:t> sEddyProc</a:t>
            </a:r>
            <a:r>
              <a:rPr>
                <a:solidFill>
                  <a:srgbClr val="4070A0"/>
                </a:solidFill>
                <a:latin typeface="Courier"/>
              </a:rPr>
              <a:t>$</a:t>
            </a:r>
            <a:r>
              <a:rPr>
                <a:solidFill>
                  <a:srgbClr val="06287E"/>
                </a:solidFill>
                <a:latin typeface="Courier"/>
              </a:rPr>
              <a:t>new</a:t>
            </a:r>
            <a:r>
              <a:rPr>
                <a:latin typeface="Courier"/>
              </a:rPr>
              <a:t>(</a:t>
            </a:r>
            <a:r>
              <a:rPr>
                <a:solidFill>
                  <a:srgbClr val="4070A0"/>
                </a:solidFill>
                <a:latin typeface="Courier"/>
              </a:rPr>
              <a:t>'DE-Tha'</a:t>
            </a:r>
            <a:r>
              <a:rPr>
                <a:latin typeface="Courier"/>
              </a:rPr>
              <a:t>, Example_DETha98V1, </a:t>
            </a:r>
            <a:r>
              <a:rPr>
                <a:solidFill>
                  <a:srgbClr val="06287E"/>
                </a:solidFill>
                <a:latin typeface="Courier"/>
              </a:rPr>
              <a:t>c</a:t>
            </a:r>
            <a:r>
              <a:rPr>
                <a:latin typeface="Courier"/>
              </a:rPr>
              <a:t>(</a:t>
            </a:r>
            <a:r>
              <a:rPr>
                <a:solidFill>
                  <a:srgbClr val="4070A0"/>
                </a:solidFill>
                <a:latin typeface="Courier"/>
              </a:rPr>
              <a:t>'NEE'</a:t>
            </a:r>
            <a:r>
              <a:rPr>
                <a:latin typeface="Courier"/>
              </a:rPr>
              <a:t>,</a:t>
            </a:r>
            <a:r>
              <a:rPr>
                <a:solidFill>
                  <a:srgbClr val="4070A0"/>
                </a:solidFill>
                <a:latin typeface="Courier"/>
              </a:rPr>
              <a:t>'Rg'</a:t>
            </a:r>
            <a:r>
              <a:rPr>
                <a:latin typeface="Courier"/>
              </a:rPr>
              <a:t>,</a:t>
            </a:r>
            <a:r>
              <a:rPr>
                <a:solidFill>
                  <a:srgbClr val="4070A0"/>
                </a:solidFill>
                <a:latin typeface="Courier"/>
              </a:rPr>
              <a:t>'Tair'</a:t>
            </a:r>
            <a:r>
              <a:rPr>
                <a:latin typeface="Courier"/>
              </a:rPr>
              <a:t>,</a:t>
            </a:r>
            <a:r>
              <a:rPr>
                <a:solidFill>
                  <a:srgbClr val="4070A0"/>
                </a:solidFill>
                <a:latin typeface="Courier"/>
              </a:rPr>
              <a:t>'VPD'</a:t>
            </a:r>
            <a:r>
              <a:rPr>
                <a:latin typeface="Courier"/>
              </a:rPr>
              <a:t>,</a:t>
            </a:r>
            <a:r>
              <a:rPr>
                <a:solidFill>
                  <a:srgbClr val="4070A0"/>
                </a:solidFill>
                <a:latin typeface="Courier"/>
              </a:rPr>
              <a:t>'Ustar'</a:t>
            </a:r>
            <a:r>
              <a:rPr>
                <a:latin typeface="Courier"/>
              </a:rPr>
              <a:t>))</a:t>
            </a:r>
          </a:p>
          <a:p>
            <a:pPr lvl="0" indent="0">
              <a:buNone/>
            </a:pPr>
            <a:r>
              <a:rPr>
                <a:latin typeface="Courier"/>
              </a:rPr>
              <a:t>## New sEddyProc class for site 'DE-Tha'</a:t>
            </a:r>
          </a:p>
          <a:p>
            <a:pPr lvl="0" indent="0" marL="0">
              <a:buNone/>
            </a:pPr>
            <a:r>
              <a:rPr/>
              <a:t>Check the additional info of the data.</a:t>
            </a:r>
          </a:p>
          <a:p>
            <a:pPr lvl="0" indent="0">
              <a:buNone/>
            </a:pP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NA
## 
## $LongDeg
## [1] NA
## 
## $TimeZoneHour
## [1] NA</a:t>
            </a:r>
          </a:p>
          <a:p>
            <a:pPr lvl="0" indent="0" marL="0">
              <a:buNone/>
            </a:pPr>
            <a:r>
              <a:rPr/>
              <a:t>Add the location information.</a:t>
            </a:r>
          </a:p>
          <a:p>
            <a:pPr lvl="0" indent="0">
              <a:buNone/>
            </a:pPr>
            <a:r>
              <a:rPr i="1">
                <a:solidFill>
                  <a:srgbClr val="BA2121"/>
                </a:solidFill>
                <a:latin typeface="Courier"/>
              </a:rPr>
              <a:t>## Location of Tharandt</a:t>
            </a:r>
            <a:br/>
            <a:r>
              <a:rPr>
                <a:latin typeface="Courier"/>
              </a:rPr>
              <a:t>EProcDETha</a:t>
            </a:r>
            <a:r>
              <a:rPr>
                <a:solidFill>
                  <a:srgbClr val="4070A0"/>
                </a:solidFill>
                <a:latin typeface="Courier"/>
              </a:rPr>
              <a:t>$</a:t>
            </a:r>
            <a:r>
              <a:rPr>
                <a:solidFill>
                  <a:srgbClr val="06287E"/>
                </a:solidFill>
                <a:latin typeface="Courier"/>
              </a:rPr>
              <a:t>sSetLocationInfo</a:t>
            </a:r>
            <a:r>
              <a:rPr>
                <a:latin typeface="Courier"/>
              </a:rPr>
              <a:t>(</a:t>
            </a:r>
            <a:r>
              <a:rPr>
                <a:solidFill>
                  <a:srgbClr val="7D9029"/>
                </a:solidFill>
                <a:latin typeface="Courier"/>
              </a:rPr>
              <a:t>LatDeg =</a:t>
            </a:r>
            <a:r>
              <a:rPr>
                <a:latin typeface="Courier"/>
              </a:rPr>
              <a:t> </a:t>
            </a:r>
            <a:r>
              <a:rPr>
                <a:solidFill>
                  <a:srgbClr val="40A070"/>
                </a:solidFill>
                <a:latin typeface="Courier"/>
              </a:rPr>
              <a:t>51.0</a:t>
            </a:r>
            <a:r>
              <a:rPr>
                <a:latin typeface="Courier"/>
              </a:rPr>
              <a:t>, </a:t>
            </a:r>
            <a:r>
              <a:rPr>
                <a:solidFill>
                  <a:srgbClr val="7D9029"/>
                </a:solidFill>
                <a:latin typeface="Courier"/>
              </a:rPr>
              <a:t>LongDeg =</a:t>
            </a:r>
            <a:r>
              <a:rPr>
                <a:latin typeface="Courier"/>
              </a:rPr>
              <a:t> </a:t>
            </a:r>
            <a:r>
              <a:rPr>
                <a:solidFill>
                  <a:srgbClr val="40A070"/>
                </a:solidFill>
                <a:latin typeface="Courier"/>
              </a:rPr>
              <a:t>13.6</a:t>
            </a:r>
            <a:r>
              <a:rPr>
                <a:latin typeface="Courier"/>
              </a:rPr>
              <a:t>, </a:t>
            </a:r>
            <a:r>
              <a:rPr>
                <a:solidFill>
                  <a:srgbClr val="7D9029"/>
                </a:solidFill>
                <a:latin typeface="Courier"/>
              </a:rPr>
              <a:t>TimeZoneHour =</a:t>
            </a:r>
            <a:r>
              <a:rPr>
                <a:latin typeface="Courier"/>
              </a:rPr>
              <a:t> </a:t>
            </a:r>
            <a:r>
              <a:rPr>
                <a:solidFill>
                  <a:srgbClr val="40A070"/>
                </a:solidFill>
                <a:latin typeface="Courier"/>
              </a:rPr>
              <a:t>2</a:t>
            </a:r>
            <a:r>
              <a:rPr>
                <a:latin typeface="Courier"/>
              </a:rPr>
              <a:t>)</a:t>
            </a:r>
            <a:br/>
            <a:r>
              <a:rPr>
                <a:latin typeface="Courier"/>
              </a:rPr>
              <a:t>EProcDETha</a:t>
            </a:r>
            <a:r>
              <a:rPr>
                <a:solidFill>
                  <a:srgbClr val="4070A0"/>
                </a:solidFill>
                <a:latin typeface="Courier"/>
              </a:rPr>
              <a:t>$</a:t>
            </a:r>
            <a:r>
              <a:rPr>
                <a:latin typeface="Courier"/>
              </a:rPr>
              <a:t>sLOCATION</a:t>
            </a:r>
          </a:p>
          <a:p>
            <a:pPr lvl="0" indent="0">
              <a:buNone/>
            </a:pPr>
            <a:r>
              <a:rPr>
                <a:latin typeface="Courier"/>
              </a:rPr>
              <a:t>## $LatDeg
## [1] 51
## 
## $LongDeg
## [1] 13.6
## 
## $TimeZoneHour
## [1]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3: u*-Threshold Estimation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Friction velocity, or (</a:t>
                </a:r>
                <a14:m>
                  <m:oMath xmlns:m="http://schemas.openxmlformats.org/officeDocument/2006/math">
                    <m:sSub>
                      <m:e>
                        <m:r>
                          <m:t>u</m:t>
                        </m:r>
                      </m:e>
                      <m:sub>
                        <m:r>
                          <m:rPr>
                            <m:sty m:val="p"/>
                          </m:rPr>
                          <m:t>*</m:t>
                        </m:r>
                      </m:sub>
                    </m:sSub>
                  </m:oMath>
                </a14:m>
                <a:r>
                  <a:rPr/>
                  <a:t>), changes seasonally at Gebesee. Thus, the (</a:t>
                </a:r>
                <a14:m>
                  <m:oMath xmlns:m="http://schemas.openxmlformats.org/officeDocument/2006/math">
                    <m:sSub>
                      <m:e>
                        <m:r>
                          <m:t>u</m:t>
                        </m:r>
                      </m:e>
                      <m:sub>
                        <m:r>
                          <m:rPr>
                            <m:sty m:val="p"/>
                          </m:rPr>
                          <m:t>*</m:t>
                        </m:r>
                      </m:sub>
                    </m:sSub>
                  </m:oMath>
                </a14:m>
                <a:r>
                  <a:rPr/>
                  <a:t>)-threshold needs to be estimated in each season. We do this because (</a:t>
                </a:r>
                <a14:m>
                  <m:oMath xmlns:m="http://schemas.openxmlformats.org/officeDocument/2006/math">
                    <m:sSub>
                      <m:e>
                        <m:r>
                          <m:t>u</m:t>
                        </m:r>
                      </m:e>
                      <m:sub>
                        <m:r>
                          <m:rPr>
                            <m:sty m:val="p"/>
                          </m:rPr>
                          <m:t>*</m:t>
                        </m:r>
                      </m:sub>
                    </m:sSub>
                  </m:oMath>
                </a14:m>
                <a:r>
                  <a:rPr/>
                  <a:t>) changes with the surface cover change. A previous study determined the days on which the seasons and (</a:t>
                </a:r>
                <a14:m>
                  <m:oMath xmlns:m="http://schemas.openxmlformats.org/officeDocument/2006/math">
                    <m:sSub>
                      <m:e>
                        <m:r>
                          <m:t>u</m:t>
                        </m:r>
                      </m:e>
                      <m:sub>
                        <m:r>
                          <m:rPr>
                            <m:sty m:val="p"/>
                          </m:rPr>
                          <m:t>*</m:t>
                        </m:r>
                      </m:sub>
                    </m:sSub>
                  </m:oMath>
                </a14:m>
                <a:r>
                  <a:rPr/>
                  <a:t>) change. It can be determined by visual inspection of the data.</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Year</a:t>
                      </a:r>
                    </a:p>
                  </a:txBody>
                  <a:tcPr/>
                </a:tc>
                <a:tc>
                  <a:txBody>
                    <a:bodyPr/>
                    <a:lstStyle/>
                    <a:p>
                      <a:pPr lvl="0" indent="0" marL="0" algn="ctr">
                        <a:buNone/>
                      </a:pPr>
                      <a:r>
                        <a:rPr/>
                        <a:t>Start Day</a:t>
                      </a:r>
                    </a:p>
                  </a:txBody>
                  <a:tcPr/>
                </a:tc>
              </a:tr>
              <a:tr h="0">
                <a:tc>
                  <a:txBody>
                    <a:bodyPr/>
                    <a:lstStyle/>
                    <a:p>
                      <a:pPr lvl="0" indent="0" marL="0" algn="l">
                        <a:buNone/>
                      </a:pPr>
                      <a:r>
                        <a:rPr/>
                        <a:t>2004</a:t>
                      </a:r>
                    </a:p>
                  </a:txBody>
                </a:tc>
                <a:tc>
                  <a:txBody>
                    <a:bodyPr/>
                    <a:lstStyle/>
                    <a:p>
                      <a:pPr lvl="0" indent="0" marL="0" algn="ctr">
                        <a:buNone/>
                      </a:pPr>
                      <a:r>
                        <a:rPr/>
                        <a:t>70, 210, 320</a:t>
                      </a:r>
                    </a:p>
                  </a:txBody>
                </a:tc>
              </a:tr>
              <a:tr h="0">
                <a:tc>
                  <a:txBody>
                    <a:bodyPr/>
                    <a:lstStyle/>
                    <a:p>
                      <a:pPr lvl="0" indent="0" marL="0" algn="l">
                        <a:buNone/>
                      </a:pPr>
                      <a:r>
                        <a:rPr/>
                        <a:t>2005</a:t>
                      </a:r>
                    </a:p>
                  </a:txBody>
                </a:tc>
                <a:tc>
                  <a:txBody>
                    <a:bodyPr/>
                    <a:lstStyle/>
                    <a:p>
                      <a:pPr lvl="0" indent="0" marL="0" algn="ctr">
                        <a:buNone/>
                      </a:pPr>
                      <a:r>
                        <a:rPr/>
                        <a:t>70, 180, 320</a:t>
                      </a:r>
                    </a:p>
                  </a:txBody>
                </a:tc>
              </a:tr>
              <a:tr h="0">
                <a:tc>
                  <a:txBody>
                    <a:bodyPr/>
                    <a:lstStyle/>
                    <a:p>
                      <a:pPr lvl="0" indent="0" marL="0" algn="l">
                        <a:buNone/>
                      </a:pPr>
                      <a:r>
                        <a:rPr/>
                        <a:t>2006</a:t>
                      </a:r>
                    </a:p>
                  </a:txBody>
                </a:tc>
                <a:tc>
                  <a:txBody>
                    <a:bodyPr/>
                    <a:lstStyle/>
                    <a:p>
                      <a:pPr lvl="0" indent="0" marL="0" algn="ctr">
                        <a:buNone/>
                      </a:pPr>
                      <a:r>
                        <a:rPr/>
                        <a:t>120, 350</a:t>
                      </a:r>
                    </a:p>
                  </a:txBody>
                </a:tc>
              </a:tr>
            </a:tbl>
          </a:graphicData>
        </a:graphic>
      </p:graphicFrame>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Step 3-1-2: Adding the Start Days for the Gebesee Data.</a:t>
            </a:r>
          </a:p>
          <a:p>
            <a:pPr lvl="0" indent="0" marL="0">
              <a:buNone/>
            </a:pPr>
            <a:r>
              <a:rPr/>
              <a:t>Create a data frame for the start days.</a:t>
            </a:r>
          </a:p>
          <a:p>
            <a:pPr lvl="0" indent="0">
              <a:buNone/>
            </a:pPr>
            <a:r>
              <a:rPr>
                <a:latin typeface="Courier"/>
              </a:rPr>
              <a:t>df_startDays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day=</a:t>
            </a:r>
            <a:r>
              <a:rPr>
                <a:solidFill>
                  <a:srgbClr val="06287E"/>
                </a:solidFill>
                <a:latin typeface="Courier"/>
              </a:rPr>
              <a:t>c</a:t>
            </a:r>
            <a:r>
              <a:rPr>
                <a:latin typeface="Courier"/>
              </a:rPr>
              <a:t>(</a:t>
            </a:r>
            <a:r>
              <a:rPr>
                <a:solidFill>
                  <a:srgbClr val="40A070"/>
                </a:solidFill>
                <a:latin typeface="Courier"/>
              </a:rPr>
              <a:t>70</a:t>
            </a:r>
            <a:r>
              <a:rPr>
                <a:latin typeface="Courier"/>
              </a:rPr>
              <a:t>,</a:t>
            </a:r>
            <a:r>
              <a:rPr>
                <a:solidFill>
                  <a:srgbClr val="40A070"/>
                </a:solidFill>
                <a:latin typeface="Courier"/>
              </a:rPr>
              <a:t>210</a:t>
            </a:r>
            <a:r>
              <a:rPr>
                <a:latin typeface="Courier"/>
              </a:rPr>
              <a:t>,</a:t>
            </a:r>
            <a:r>
              <a:rPr>
                <a:solidFill>
                  <a:srgbClr val="40A070"/>
                </a:solidFill>
                <a:latin typeface="Courier"/>
              </a:rPr>
              <a:t>320</a:t>
            </a:r>
            <a:r>
              <a:rPr>
                <a:latin typeface="Courier"/>
              </a:rPr>
              <a:t>,</a:t>
            </a:r>
            <a:r>
              <a:rPr>
                <a:solidFill>
                  <a:srgbClr val="40A070"/>
                </a:solidFill>
                <a:latin typeface="Courier"/>
              </a:rPr>
              <a:t>70</a:t>
            </a:r>
            <a:r>
              <a:rPr>
                <a:latin typeface="Courier"/>
              </a:rPr>
              <a:t>,</a:t>
            </a:r>
            <a:r>
              <a:rPr>
                <a:solidFill>
                  <a:srgbClr val="40A070"/>
                </a:solidFill>
                <a:latin typeface="Courier"/>
              </a:rPr>
              <a:t>180</a:t>
            </a:r>
            <a:r>
              <a:rPr>
                <a:latin typeface="Courier"/>
              </a:rPr>
              <a:t>,</a:t>
            </a:r>
            <a:r>
              <a:rPr>
                <a:solidFill>
                  <a:srgbClr val="40A070"/>
                </a:solidFill>
                <a:latin typeface="Courier"/>
              </a:rPr>
              <a:t>320</a:t>
            </a:r>
            <a:r>
              <a:rPr>
                <a:latin typeface="Courier"/>
              </a:rPr>
              <a:t>,</a:t>
            </a:r>
            <a:r>
              <a:rPr>
                <a:solidFill>
                  <a:srgbClr val="40A070"/>
                </a:solidFill>
                <a:latin typeface="Courier"/>
              </a:rPr>
              <a:t>120</a:t>
            </a:r>
            <a:r>
              <a:rPr>
                <a:latin typeface="Courier"/>
              </a:rPr>
              <a:t>,</a:t>
            </a:r>
            <a:r>
              <a:rPr>
                <a:solidFill>
                  <a:srgbClr val="40A070"/>
                </a:solidFill>
                <a:latin typeface="Courier"/>
              </a:rPr>
              <a:t>305</a:t>
            </a:r>
            <a:r>
              <a:rPr>
                <a:latin typeface="Courier"/>
              </a:rPr>
              <a:t>),</a:t>
            </a:r>
            <a:br/>
            <a:r>
              <a:rPr>
                <a:latin typeface="Courier"/>
              </a:rPr>
              <a:t>                           </a:t>
            </a:r>
            <a:r>
              <a:rPr>
                <a:solidFill>
                  <a:srgbClr val="7D9029"/>
                </a:solidFill>
                <a:latin typeface="Courier"/>
              </a:rPr>
              <a:t>year=</a:t>
            </a:r>
            <a:r>
              <a:rPr>
                <a:solidFill>
                  <a:srgbClr val="06287E"/>
                </a:solidFill>
                <a:latin typeface="Courier"/>
              </a:rPr>
              <a:t>c</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2004</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2005</a:t>
            </a:r>
            <a:r>
              <a:rPr>
                <a:latin typeface="Courier"/>
              </a:rPr>
              <a:t>,</a:t>
            </a:r>
            <a:r>
              <a:rPr>
                <a:solidFill>
                  <a:srgbClr val="40A070"/>
                </a:solidFill>
                <a:latin typeface="Courier"/>
              </a:rPr>
              <a:t>2006</a:t>
            </a:r>
            <a:r>
              <a:rPr>
                <a:latin typeface="Courier"/>
              </a:rPr>
              <a:t>,</a:t>
            </a:r>
            <a:r>
              <a:rPr>
                <a:solidFill>
                  <a:srgbClr val="40A070"/>
                </a:solidFill>
                <a:latin typeface="Courier"/>
              </a:rPr>
              <a:t>2006</a:t>
            </a:r>
            <a:r>
              <a:rPr>
                <a:latin typeface="Courier"/>
              </a:rPr>
              <a:t>))</a:t>
            </a:r>
            <a:br/>
            <a:r>
              <a:rPr>
                <a:latin typeface="Courier"/>
              </a:rPr>
              <a:t>df_startDays</a:t>
            </a:r>
          </a:p>
          <a:p>
            <a:pPr lvl="0" indent="0">
              <a:buNone/>
            </a:pPr>
            <a:r>
              <a:rPr>
                <a:latin typeface="Courier"/>
              </a:rPr>
              <a:t>##   day year
## 1  70 2004
## 2 210 2004
## 3 320 2004
## 4  70 2005
## 5 180 2005
## 6 320 2005
## 7 120 2006
## 8 305 2006</a:t>
            </a:r>
          </a:p>
          <a:p>
            <a:pPr lvl="0" indent="0" marL="0">
              <a:buNone/>
            </a:pPr>
            <a:r>
              <a:rPr/>
              <a:t>Change the start days into the POSIX format.</a:t>
            </a:r>
          </a:p>
          <a:p>
            <a:pPr lvl="0" indent="0" marL="0">
              <a:buNone/>
            </a:pPr>
            <a:r>
              <a:rPr/>
              <a:t>We can use </a:t>
            </a:r>
            <a:r>
              <a:rPr>
                <a:latin typeface="Courier"/>
              </a:rPr>
              <a:t>usCreateSeasonFactorYdayYear</a:t>
            </a:r>
            <a:r>
              <a:rPr/>
              <a:t> to change the </a:t>
            </a:r>
            <a:r>
              <a:rPr>
                <a:latin typeface="Courier"/>
              </a:rPr>
              <a:t>df_startDays</a:t>
            </a:r>
            <a:r>
              <a:rPr/>
              <a:t> data frame to a factor vector that contains values that tag each rows to their respective seasons.</a:t>
            </a:r>
          </a:p>
          <a:p>
            <a:pPr lvl="0" indent="0" marL="0">
              <a:buNone/>
            </a:pPr>
            <a:r>
              <a:rPr/>
              <a:t>Create the factor vector. Note that the product </a:t>
            </a:r>
            <a:r>
              <a:rPr>
                <a:latin typeface="Courier"/>
              </a:rPr>
              <a:t>15*60</a:t>
            </a:r>
            <a:r>
              <a:rPr/>
              <a:t> is used to make the time be between 00:00 and 00:30. The </a:t>
            </a:r>
            <a:r>
              <a:rPr>
                <a:latin typeface="Courier"/>
              </a:rPr>
              <a:t>summary</a:t>
            </a:r>
            <a:r>
              <a:rPr/>
              <a:t> shows that there are 3312 observations for season </a:t>
            </a:r>
            <a:r>
              <a:rPr>
                <a:latin typeface="Courier"/>
              </a:rPr>
              <a:t>2004001</a:t>
            </a:r>
            <a:r>
              <a:rPr/>
              <a:t>, i.e., between days 1 and 70, etc.</a:t>
            </a:r>
          </a:p>
          <a:p>
            <a:pPr lvl="0" indent="0">
              <a:buNone/>
            </a:pPr>
            <a:r>
              <a:rPr>
                <a:latin typeface="Courier"/>
              </a:rPr>
              <a:t>seasonFactor </a:t>
            </a:r>
            <a:r>
              <a:rPr>
                <a:solidFill>
                  <a:srgbClr val="007020"/>
                </a:solidFill>
                <a:latin typeface="Courier"/>
              </a:rPr>
              <a:t>&lt;-</a:t>
            </a:r>
            <a:r>
              <a:rPr>
                <a:latin typeface="Courier"/>
              </a:rPr>
              <a:t> </a:t>
            </a:r>
            <a:r>
              <a:rPr>
                <a:solidFill>
                  <a:srgbClr val="06287E"/>
                </a:solidFill>
                <a:latin typeface="Courier"/>
              </a:rPr>
              <a:t>usCreateSeasonFactorYdayYear</a:t>
            </a:r>
            <a:r>
              <a:rPr>
                <a:latin typeface="Courier"/>
              </a:rPr>
              <a:t>(DEGebExampleV1</a:t>
            </a:r>
            <a:r>
              <a:rPr>
                <a:solidFill>
                  <a:srgbClr val="4070A0"/>
                </a:solidFill>
                <a:latin typeface="Courier"/>
              </a:rPr>
              <a:t>$</a:t>
            </a:r>
            <a:r>
              <a:rPr>
                <a:latin typeface="Courier"/>
              </a:rPr>
              <a:t>DateTime </a:t>
            </a:r>
            <a:r>
              <a:rPr>
                <a:solidFill>
                  <a:srgbClr val="4070A0"/>
                </a:solidFill>
                <a:latin typeface="Courier"/>
              </a:rPr>
              <a:t>-</a:t>
            </a:r>
            <a:r>
              <a:rPr>
                <a:latin typeface="Courier"/>
              </a:rPr>
              <a:t> </a:t>
            </a:r>
            <a:r>
              <a:rPr>
                <a:solidFill>
                  <a:srgbClr val="40A070"/>
                </a:solidFill>
                <a:latin typeface="Courier"/>
              </a:rPr>
              <a:t>15</a:t>
            </a:r>
            <a:r>
              <a:rPr>
                <a:solidFill>
                  <a:srgbClr val="4070A0"/>
                </a:solidFill>
                <a:latin typeface="Courier"/>
              </a:rPr>
              <a:t>*</a:t>
            </a:r>
            <a:r>
              <a:rPr>
                <a:solidFill>
                  <a:srgbClr val="40A070"/>
                </a:solidFill>
                <a:latin typeface="Courier"/>
              </a:rPr>
              <a:t>60</a:t>
            </a:r>
            <a:r>
              <a:rPr>
                <a:latin typeface="Courier"/>
              </a:rPr>
              <a:t>,</a:t>
            </a:r>
            <a:br/>
            <a:r>
              <a:rPr>
                <a:latin typeface="Courier"/>
              </a:rPr>
              <a:t>                                             </a:t>
            </a:r>
            <a:r>
              <a:rPr>
                <a:solidFill>
                  <a:srgbClr val="7D9029"/>
                </a:solidFill>
                <a:latin typeface="Courier"/>
              </a:rPr>
              <a:t>starts =</a:t>
            </a:r>
            <a:r>
              <a:rPr>
                <a:latin typeface="Courier"/>
              </a:rPr>
              <a:t> df_startDays)</a:t>
            </a:r>
            <a:br/>
            <a:r>
              <a:rPr>
                <a:solidFill>
                  <a:srgbClr val="06287E"/>
                </a:solidFill>
                <a:latin typeface="Courier"/>
              </a:rPr>
              <a:t>summary</a:t>
            </a:r>
            <a:r>
              <a:rPr>
                <a:latin typeface="Courier"/>
              </a:rPr>
              <a:t>(seasonFactor)</a:t>
            </a:r>
          </a:p>
          <a:p>
            <a:pPr lvl="0" indent="0">
              <a:buNone/>
            </a:pPr>
            <a:r>
              <a:rPr>
                <a:latin typeface="Courier"/>
              </a:rPr>
              <a:t>## 2004001 2004070 2004210 2004320 2005070 2005180 2005320 2006120 2006305 
##    3312    6720    5280    5568    5280    6720    7920    8880    2928</a:t>
            </a:r>
          </a:p>
          <a:p>
            <a:pPr lvl="0" indent="0" marL="0">
              <a:buNone/>
            </a:pPr>
            <a:r>
              <a:rPr i="1"/>
              <a:t>Optional</a:t>
            </a:r>
            <a:r>
              <a:rPr/>
              <a:t>: View the Season Demarcation</a:t>
            </a:r>
          </a:p>
          <a:p>
            <a:pPr lvl="0" indent="0" marL="0">
              <a:buNone/>
            </a:pPr>
            <a:r>
              <a:rPr/>
              <a:t>Create timestamps in the POSIX format from </a:t>
            </a:r>
            <a:r>
              <a:rPr>
                <a:latin typeface="Courier"/>
              </a:rPr>
              <a:t>df_startDays</a:t>
            </a:r>
            <a:r>
              <a:rPr/>
              <a:t>. Here, we embed a new data frame with the additional column </a:t>
            </a:r>
            <a:r>
              <a:rPr>
                <a:latin typeface="Courier"/>
              </a:rPr>
              <a:t>Hour</a:t>
            </a:r>
            <a:r>
              <a:rPr/>
              <a:t> into the </a:t>
            </a:r>
            <a:r>
              <a:rPr>
                <a:latin typeface="Courier"/>
              </a:rPr>
              <a:t>fConvertTimeToPosix</a:t>
            </a:r>
            <a:r>
              <a:rPr/>
              <a:t> function call. The hour is set at </a:t>
            </a:r>
            <a:r>
              <a:rPr>
                <a:latin typeface="Courier"/>
              </a:rPr>
              <a:t>0.25</a:t>
            </a:r>
            <a:r>
              <a:rPr/>
              <a:t> to be between 00:00 and 00:30, i.e., 00:15.</a:t>
            </a:r>
          </a:p>
          <a:p>
            <a:pPr lvl="0" indent="0">
              <a:buNone/>
            </a:pPr>
            <a:r>
              <a:rPr>
                <a:latin typeface="Courier"/>
              </a:rPr>
              <a:t>seasonStartsDate </a:t>
            </a:r>
            <a:r>
              <a:rPr>
                <a:solidFill>
                  <a:srgbClr val="007020"/>
                </a:solidFill>
                <a:latin typeface="Courier"/>
              </a:rPr>
              <a:t>&lt;-</a:t>
            </a:r>
            <a:r>
              <a:rPr>
                <a:latin typeface="Courier"/>
              </a:rPr>
              <a:t> </a:t>
            </a:r>
            <a:r>
              <a:rPr>
                <a:solidFill>
                  <a:srgbClr val="06287E"/>
                </a:solidFill>
                <a:latin typeface="Courier"/>
              </a:rPr>
              <a:t>fConvertTimeToPosix</a:t>
            </a:r>
            <a:r>
              <a:rPr>
                <a:latin typeface="Courier"/>
              </a:rPr>
              <a:t>(</a:t>
            </a:r>
            <a:r>
              <a:rPr>
                <a:solidFill>
                  <a:srgbClr val="06287E"/>
                </a:solidFill>
                <a:latin typeface="Courier"/>
              </a:rPr>
              <a:t>data.frame</a:t>
            </a:r>
            <a:r>
              <a:rPr>
                <a:latin typeface="Courier"/>
              </a:rPr>
              <a:t>(</a:t>
            </a:r>
            <a:r>
              <a:rPr>
                <a:solidFill>
                  <a:srgbClr val="7D9029"/>
                </a:solidFill>
                <a:latin typeface="Courier"/>
              </a:rPr>
              <a:t>Year =</a:t>
            </a:r>
            <a:r>
              <a:rPr>
                <a:latin typeface="Courier"/>
              </a:rPr>
              <a:t> df_startDays</a:t>
            </a:r>
            <a:r>
              <a:rPr>
                <a:solidFill>
                  <a:srgbClr val="4070A0"/>
                </a:solidFill>
                <a:latin typeface="Courier"/>
              </a:rPr>
              <a:t>$</a:t>
            </a:r>
            <a:r>
              <a:rPr>
                <a:latin typeface="Courier"/>
              </a:rPr>
              <a:t>year, </a:t>
            </a:r>
            <a:br/>
            <a:r>
              <a:rPr>
                <a:latin typeface="Courier"/>
              </a:rPr>
              <a:t>                                                   </a:t>
            </a:r>
            <a:r>
              <a:rPr>
                <a:solidFill>
                  <a:srgbClr val="7D9029"/>
                </a:solidFill>
                <a:latin typeface="Courier"/>
              </a:rPr>
              <a:t>DoY =</a:t>
            </a:r>
            <a:r>
              <a:rPr>
                <a:latin typeface="Courier"/>
              </a:rPr>
              <a:t> df_startDays</a:t>
            </a:r>
            <a:r>
              <a:rPr>
                <a:solidFill>
                  <a:srgbClr val="4070A0"/>
                </a:solidFill>
                <a:latin typeface="Courier"/>
              </a:rPr>
              <a:t>$</a:t>
            </a:r>
            <a:r>
              <a:rPr>
                <a:latin typeface="Courier"/>
              </a:rPr>
              <a:t>day, </a:t>
            </a:r>
            <a:br/>
            <a:r>
              <a:rPr>
                <a:latin typeface="Courier"/>
              </a:rPr>
              <a:t>                                                   </a:t>
            </a:r>
            <a:r>
              <a:rPr>
                <a:solidFill>
                  <a:srgbClr val="7D9029"/>
                </a:solidFill>
                <a:latin typeface="Courier"/>
              </a:rPr>
              <a:t>Hour =</a:t>
            </a:r>
            <a:r>
              <a:rPr>
                <a:latin typeface="Courier"/>
              </a:rPr>
              <a:t> </a:t>
            </a:r>
            <a:r>
              <a:rPr>
                <a:solidFill>
                  <a:srgbClr val="40A070"/>
                </a:solidFill>
                <a:latin typeface="Courier"/>
              </a:rPr>
              <a:t>0.25</a:t>
            </a:r>
            <a:r>
              <a:rPr>
                <a:latin typeface="Courier"/>
              </a:rPr>
              <a:t>), </a:t>
            </a:r>
            <a:br/>
            <a:r>
              <a:rPr>
                <a:latin typeface="Courier"/>
              </a:rPr>
              <a:t>                                        </a:t>
            </a:r>
            <a:r>
              <a:rPr>
                <a:solidFill>
                  <a:srgbClr val="7D9029"/>
                </a:solidFill>
                <a:latin typeface="Courier"/>
              </a:rPr>
              <a:t>TFormat =</a:t>
            </a:r>
            <a:r>
              <a:rPr>
                <a:latin typeface="Courier"/>
              </a:rPr>
              <a:t> </a:t>
            </a:r>
            <a:r>
              <a:rPr>
                <a:solidFill>
                  <a:srgbClr val="4070A0"/>
                </a:solidFill>
                <a:latin typeface="Courier"/>
              </a:rPr>
              <a:t>'YDH'</a:t>
            </a:r>
            <a:r>
              <a:rPr>
                <a:latin typeface="Courier"/>
              </a:rPr>
              <a:t>, </a:t>
            </a:r>
            <a:br/>
            <a:r>
              <a:rPr>
                <a:latin typeface="Courier"/>
              </a:rPr>
              <a:t>                                        </a:t>
            </a:r>
            <a:r>
              <a:rPr>
                <a:solidFill>
                  <a:srgbClr val="7D9029"/>
                </a:solidFill>
                <a:latin typeface="Courier"/>
              </a:rPr>
              <a:t>Year =</a:t>
            </a:r>
            <a:r>
              <a:rPr>
                <a:latin typeface="Courier"/>
              </a:rPr>
              <a:t> </a:t>
            </a:r>
            <a:r>
              <a:rPr>
                <a:solidFill>
                  <a:srgbClr val="4070A0"/>
                </a:solidFill>
                <a:latin typeface="Courier"/>
              </a:rPr>
              <a:t>"Year"</a:t>
            </a:r>
            <a:r>
              <a:rPr>
                <a:latin typeface="Courier"/>
              </a:rPr>
              <a:t>, </a:t>
            </a:r>
            <a:br/>
            <a:r>
              <a:rPr>
                <a:latin typeface="Courier"/>
              </a:rPr>
              <a:t>                                        </a:t>
            </a:r>
            <a:r>
              <a:rPr>
                <a:solidFill>
                  <a:srgbClr val="7D9029"/>
                </a:solidFill>
                <a:latin typeface="Courier"/>
              </a:rPr>
              <a:t>Day =</a:t>
            </a:r>
            <a:r>
              <a:rPr>
                <a:latin typeface="Courier"/>
              </a:rPr>
              <a:t> </a:t>
            </a:r>
            <a:r>
              <a:rPr>
                <a:solidFill>
                  <a:srgbClr val="4070A0"/>
                </a:solidFill>
                <a:latin typeface="Courier"/>
              </a:rPr>
              <a:t>"DoY"</a:t>
            </a:r>
            <a:r>
              <a:rPr>
                <a:latin typeface="Courier"/>
              </a:rPr>
              <a:t>, </a:t>
            </a:r>
            <a:br/>
            <a:r>
              <a:rPr>
                <a:latin typeface="Courier"/>
              </a:rPr>
              <a:t>                                        </a:t>
            </a:r>
            <a:r>
              <a:rPr>
                <a:solidFill>
                  <a:srgbClr val="7D9029"/>
                </a:solidFill>
                <a:latin typeface="Courier"/>
              </a:rPr>
              <a:t>Hour =</a:t>
            </a:r>
            <a:r>
              <a:rPr>
                <a:latin typeface="Courier"/>
              </a:rPr>
              <a:t> </a:t>
            </a:r>
            <a:r>
              <a:rPr>
                <a:solidFill>
                  <a:srgbClr val="4070A0"/>
                </a:solidFill>
                <a:latin typeface="Courier"/>
              </a:rPr>
              <a:t>"Hour"</a:t>
            </a:r>
            <a:r>
              <a:rPr>
                <a:latin typeface="Courier"/>
              </a:rPr>
              <a:t>)</a:t>
            </a:r>
          </a:p>
          <a:p>
            <a:pPr lvl="0" indent="0">
              <a:buNone/>
            </a:pPr>
            <a:r>
              <a:rPr>
                <a:latin typeface="Courier"/>
              </a:rPr>
              <a:t>## Converted time format 'YDH' to POSIX with column name 'DateTime'.</a:t>
            </a:r>
          </a:p>
          <a:p>
            <a:pPr lvl="0" indent="0">
              <a:buNone/>
            </a:pPr>
            <a:r>
              <a:rPr>
                <a:latin typeface="Courier"/>
              </a:rPr>
              <a:t>seasonStartsDate</a:t>
            </a:r>
          </a:p>
          <a:p>
            <a:pPr lvl="0" indent="0">
              <a:buNone/>
            </a:pPr>
            <a:r>
              <a:rPr>
                <a:latin typeface="Courier"/>
              </a:rPr>
              <a:t>##              DateTime Year DoY Hour
## 1 2004-03-10 00:15:00 2004  70 0.25
## 2 2004-07-28 00:15:00 2004 210 0.25
## 3 2004-11-15 00:15:00 2004 320 0.25
## 4 2005-03-11 00:15:00 2005  70 0.25
## 5 2005-06-29 00:15:00 2005 180 0.25
## 6 2005-11-16 00:15:00 2005 320 0.25
## 7 2006-04-30 00:15:00 2006 120 0.25
## 8 2006-11-01 00:15:00 2006 305 0.25</a:t>
            </a:r>
          </a:p>
          <a:p>
            <a:pPr lvl="0" indent="0" marL="0">
              <a:buNone/>
            </a:pPr>
            <a:r>
              <a:rPr/>
              <a:t>You can check the dates by plotting them on the time series.</a:t>
            </a:r>
          </a:p>
          <a:p>
            <a:pPr lvl="0" indent="0">
              <a:buNone/>
            </a:pPr>
            <a:r>
              <a:rPr>
                <a:solidFill>
                  <a:srgbClr val="06287E"/>
                </a:solidFill>
                <a:latin typeface="Courier"/>
              </a:rPr>
              <a:t>plot</a:t>
            </a:r>
            <a:r>
              <a:rPr>
                <a:latin typeface="Courier"/>
              </a:rPr>
              <a:t>(DEGebExample</a:t>
            </a:r>
            <a:r>
              <a:rPr>
                <a:solidFill>
                  <a:srgbClr val="4070A0"/>
                </a:solidFill>
                <a:latin typeface="Courier"/>
              </a:rPr>
              <a:t>$</a:t>
            </a:r>
            <a:r>
              <a:rPr>
                <a:latin typeface="Courier"/>
              </a:rPr>
              <a:t>DateTime, DEGebExample</a:t>
            </a:r>
            <a:r>
              <a:rPr>
                <a:solidFill>
                  <a:srgbClr val="4070A0"/>
                </a:solidFill>
                <a:latin typeface="Courier"/>
              </a:rPr>
              <a:t>$</a:t>
            </a:r>
            <a:r>
              <a:rPr>
                <a:latin typeface="Courier"/>
              </a:rPr>
              <a:t>NEE, </a:t>
            </a:r>
            <a:r>
              <a:rPr>
                <a:solidFill>
                  <a:srgbClr val="7D9029"/>
                </a:solidFill>
                <a:latin typeface="Courier"/>
              </a:rPr>
              <a:t>pch=</a:t>
            </a:r>
            <a:r>
              <a:rPr>
                <a:solidFill>
                  <a:srgbClr val="40A070"/>
                </a:solidFill>
                <a:latin typeface="Courier"/>
              </a:rPr>
              <a:t>19</a:t>
            </a:r>
            <a:r>
              <a:rPr>
                <a:latin typeface="Courier"/>
              </a:rPr>
              <a:t>, </a:t>
            </a:r>
            <a:r>
              <a:rPr>
                <a:solidFill>
                  <a:srgbClr val="7D9029"/>
                </a:solidFill>
                <a:latin typeface="Courier"/>
              </a:rPr>
              <a:t>xlab =</a:t>
            </a:r>
            <a:r>
              <a:rPr>
                <a:latin typeface="Courier"/>
              </a:rPr>
              <a:t> </a:t>
            </a:r>
            <a:r>
              <a:rPr>
                <a:solidFill>
                  <a:srgbClr val="4070A0"/>
                </a:solidFill>
                <a:latin typeface="Courier"/>
              </a:rPr>
              <a:t>"Time"</a:t>
            </a:r>
            <a:r>
              <a:rPr>
                <a:latin typeface="Courier"/>
              </a:rPr>
              <a:t>, </a:t>
            </a:r>
            <a:r>
              <a:rPr>
                <a:solidFill>
                  <a:srgbClr val="7D9029"/>
                </a:solidFill>
                <a:latin typeface="Courier"/>
              </a:rPr>
              <a:t>ylab =</a:t>
            </a:r>
            <a:r>
              <a:rPr>
                <a:latin typeface="Courier"/>
              </a:rPr>
              <a:t> </a:t>
            </a:r>
            <a:r>
              <a:rPr>
                <a:solidFill>
                  <a:srgbClr val="4070A0"/>
                </a:solidFill>
                <a:latin typeface="Courier"/>
              </a:rPr>
              <a:t>'NEE'</a:t>
            </a:r>
            <a:r>
              <a:rPr>
                <a:latin typeface="Courier"/>
              </a:rPr>
              <a:t>)</a:t>
            </a:r>
            <a:br/>
            <a:r>
              <a:rPr>
                <a:solidFill>
                  <a:srgbClr val="06287E"/>
                </a:solidFill>
                <a:latin typeface="Courier"/>
              </a:rPr>
              <a:t>abline</a:t>
            </a:r>
            <a:r>
              <a:rPr>
                <a:latin typeface="Courier"/>
              </a:rPr>
              <a:t>( </a:t>
            </a:r>
            <a:r>
              <a:rPr>
                <a:solidFill>
                  <a:srgbClr val="7D9029"/>
                </a:solidFill>
                <a:latin typeface="Courier"/>
              </a:rPr>
              <a:t>v =</a:t>
            </a:r>
            <a:r>
              <a:rPr>
                <a:latin typeface="Courier"/>
              </a:rPr>
              <a:t> seasonStartsDate</a:t>
            </a:r>
            <a:r>
              <a:rPr>
                <a:solidFill>
                  <a:srgbClr val="4070A0"/>
                </a:solidFill>
                <a:latin typeface="Courier"/>
              </a:rPr>
              <a:t>$</a:t>
            </a:r>
            <a:r>
              <a:rPr>
                <a:latin typeface="Courier"/>
              </a:rPr>
              <a:t>DateTime)</a:t>
            </a:r>
          </a:p>
        </p:txBody>
      </p:sp>
      <p:pic>
        <p:nvPicPr>
          <p:cNvPr descr="REddyProc_presentation_files/figure-pptx/Gebesee%20Optional%20Plot%20Season%20Starting%20Date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REddyProc for Eddy Covariance Data Analysis</dc:title>
  <dc:creator>Yusri Yusup</dc:creator>
  <cp:keywords/>
  <dcterms:created xsi:type="dcterms:W3CDTF">2023-07-24T03:58:00Z</dcterms:created>
  <dcterms:modified xsi:type="dcterms:W3CDTF">2023-07-24T03:58:00Z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2023-07-24</vt:lpwstr>
  </property>
  <property fmtid="{D5CDD505-2E9C-101B-9397-08002B2CF9AE}" pid="3" name="output">
    <vt:lpwstr>powerpoint_presentation</vt:lpwstr>
  </property>
</Properties>
</file>