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9"/>
    <p:restoredTop autoAdjust="0" sz="96115"/>
  </p:normalViewPr>
  <p:slideViewPr>
    <p:cSldViewPr snapToGrid="0" snapToObjects="1">
      <p:cViewPr varScale="1">
        <p:scale>
          <a:sx d="100" n="146"/>
          <a:sy d="100" n="146"/>
        </p:scale>
        <p:origin x="192" y="34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8" Type="http://schemas.microsoft.com/office/2015/10/relationships/revisionInfo" Target="revisionInfo.xml" /><Relationship Id="rId12" Type="http://schemas.openxmlformats.org/officeDocument/2006/relationships/handoutMaster" Target="handoutMasters/handoutMaster1.xml" /><Relationship Id="rId17" Type="http://schemas.microsoft.com/office/2016/11/relationships/changesInfo" Target="changesInfos/changesInfo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E372-9F7F-4540-A863-C570E3C22396}" type="datetime1">
              <a:rPr lang="en-MY" smtClean="0"/>
              <a:t>26/07/2023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AC57-F422-E64F-A49E-CF4E5AD3A712}" type="datetime1">
              <a:rPr lang="en-MY" smtClean="0"/>
              <a:t>26/07/2023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E4B7-6B99-0842-8F12-2385516AAACF}" type="datetime1">
              <a:rPr lang="en-MY" smtClean="0"/>
              <a:t>26/07/2023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318D-0E84-A742-9928-02591C707FC7}" type="datetime1">
              <a:rPr lang="en-MY" smtClean="0"/>
              <a:t>26/07/2023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2876-07C3-FF4F-9324-8C7F7DDB0A9A}" type="datetime1">
              <a:rPr lang="en-MY" smtClean="0"/>
              <a:t>26/07/2023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6716-C25A-D546-9253-22613779606E}" type="datetime1">
              <a:rPr lang="en-MY" smtClean="0"/>
              <a:t>26/07/2023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A3B1-4C6F-B44C-8A7F-F2DB020B32CA}" type="datetime1">
              <a:rPr lang="en-MY" smtClean="0"/>
              <a:t>26/07/2023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FF2C-8823-5A4F-B73D-E13C0D7321ED}" type="datetime1">
              <a:rPr lang="en-MY" smtClean="0"/>
              <a:t>26/07/2023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F6E5-46A2-D743-B396-58F3BFF07C80}" type="datetime1">
              <a:rPr lang="en-MY" smtClean="0"/>
              <a:t>26/07/2023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63CE-3820-9243-AEE1-D9085E02018F}" type="datetime1">
              <a:rPr lang="en-MY" smtClean="0"/>
              <a:t>26/07/2023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20ED-4410-8F47-AC0E-C2B1BA214A62}" type="datetime1">
              <a:rPr lang="en-MY" smtClean="0"/>
              <a:t>26/07/2023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="0" i="0" sz="900">
                <a:solidFill>
                  <a:schemeClr val="tx1">
                    <a:tint val="75000"/>
                  </a:schemeClr>
                </a:solidFill>
                <a:latin charset="0" panose="020B0403020202020204" pitchFamily="34" typeface="Helvetica Light"/>
              </a:defRPr>
            </a:lvl1pPr>
          </a:lstStyle>
          <a:p>
            <a:fld id="{19E501DC-15A0-7544-B7FF-24006E61B544}" type="datetime1">
              <a:rPr lang="en-MY" smtClean="0"/>
              <a:t>26/07/2023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dirty="0" lang="en-US"/>
              <a:t>Yusri Yusup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sldNum="0"/>
  <p:txStyles>
    <p:titleStyle>
      <a:lvl1pPr algn="ctr" defTabSz="342900" eaLnBrk="1" hangingPunct="1" latinLnBrk="0" rtl="0">
        <a:spcBef>
          <a:spcPct val="0"/>
        </a:spcBef>
        <a:buNone/>
        <a:defRPr b="0" i="0" kern="1200" sz="2000">
          <a:solidFill>
            <a:schemeClr val="tx1"/>
          </a:solidFill>
          <a:latin charset="0" panose="020B0403020202020204" pitchFamily="34" typeface="Helvetica Ligh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="0" i="0" kern="1200" sz="1200">
          <a:solidFill>
            <a:schemeClr val="tx1"/>
          </a:solidFill>
          <a:latin charset="0" panose="020B0403020202020204" pitchFamily="34" typeface="Helvetica Ligh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="0" i="0" kern="1200" sz="1200">
          <a:solidFill>
            <a:schemeClr val="tx1"/>
          </a:solidFill>
          <a:latin charset="0" panose="020B0403020202020204" pitchFamily="34" typeface="Helvetica Ligh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b="0" i="0" kern="1200" sz="1050">
          <a:solidFill>
            <a:schemeClr val="tx1"/>
          </a:solidFill>
          <a:latin charset="0" panose="020B0403020202020204" pitchFamily="34" typeface="Helvetica Ligh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b="0" i="0" kern="1200" sz="1000">
          <a:solidFill>
            <a:schemeClr val="tx1"/>
          </a:solidFill>
          <a:latin charset="0" panose="020B0403020202020204" pitchFamily="34" typeface="Helvetica Ligh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b="0" i="0" kern="1200" sz="1000">
          <a:solidFill>
            <a:schemeClr val="tx1"/>
          </a:solidFill>
          <a:latin charset="0" panose="020B0403020202020204" pitchFamily="34" typeface="Helvetica Ligh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-b0vc4u8kls&amp;t=354s" TargetMode="External" /><Relationship Id="rId3" Type="http://schemas.openxmlformats.org/officeDocument/2006/relationships/hyperlink" Target="https://github.com/bgctw/EGU19EddyCourse/blob/master/Source/DEGebExample_complete.Rmd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gc.iwww.mpg.de/5622399/REddyProc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europe-fluxdata.eu/home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REddyProc for Eddy Covariance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Yusri Yusup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E11E372-9F7F-4540-A863-C570E3C22396}" type="datetime1">
              <a:rPr lang="en-MY" smtClean="0"/>
              <a:t>2023-07-26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Overview: Tharandt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Tharandt, Germany, Data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</a:t>
            </a:r>
          </a:p>
          <a:p>
            <a:pPr lvl="0"/>
            <a:r>
              <a:rPr/>
              <a:t>Surface: Forest</a:t>
            </a:r>
          </a:p>
          <a:p>
            <a:pPr lvl="0"/>
            <a:r>
              <a:rPr/>
              <a:t>Time zone: +2 GMT</a:t>
            </a:r>
          </a:p>
          <a:p>
            <a:pPr lvl="0"/>
            <a:r>
              <a:rPr/>
              <a:t>Latitude, Longitude: 51.0N, 13.6E</a:t>
            </a:r>
          </a:p>
          <a:p>
            <a:pPr lvl="0" indent="0" marL="0">
              <a:buNone/>
            </a:pPr>
            <a:r>
              <a:rPr/>
              <a:t>Note that the timestamp is not in REddyProc-usable format.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"Year"  "DoY"   "Hour"  "NEE"   "LE"    "H"     "Rg"    "Tair"  "Tsoil"
## [10] "rH"    "VPD"   "Ustar"</a:t>
            </a:r>
          </a:p>
          <a:p>
            <a:pPr lvl="0" indent="0">
              <a:buNone/>
            </a:pPr>
            <a:r>
              <a:rPr>
                <a:latin typeface="Courier"/>
              </a:rPr>
              <a:t>##   Year DoY Hour   NEE   LE      H Rg Tair Tsoil    rH VPD Ustar
## 1 1998   1  0.5 -1.21 1.49 -11.77  0  7.4  4.19 55.27 4.6  0.72
## 2 1998   1  1.0  1.72 3.80 -13.50  0  7.5  4.20 55.95 4.6  0.52
## 3 1998   1  1.5    NA 1.52 -18.30  0  7.1  4.22 57.75 4.3  0.22
## 4 1998   1  2.0    NA 3.94 -17.47  0  6.6  4.23 60.20 3.9  0.20
## 5 1998   1  2.5  2.55 8.30 -21.42  0  6.6  4.22 59.94 3.9  0.33
## 6 1998   1  3.0    NA 1.33 -20.55  0  6.5  4.21 59.25 4.0  0.15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409318D-0E84-A742-9928-02591C707FC7}" type="datetime1">
              <a:rPr lang="en-MY" smtClean="0"/>
              <a:t>2023-07-26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content was built on top of the talk by Thomas Wutzler. Credit goes to him for his:</a:t>
            </a:r>
          </a:p>
          <a:p>
            <a:pPr lvl="0" indent="-342900" marL="342900">
              <a:buAutoNum type="arabicPeriod"/>
            </a:pPr>
            <a:r>
              <a:rPr/>
              <a:t>presentation (</a:t>
            </a:r>
            <a:r>
              <a:rPr>
                <a:hlinkClick r:id="rId2"/>
              </a:rPr>
              <a:t>https://www.youtube.com/watch?v=-b0vc4u8kls&amp;t=354s</a:t>
            </a:r>
            <a:r>
              <a:rPr/>
              <a:t>) and</a:t>
            </a:r>
          </a:p>
          <a:p>
            <a:pPr lvl="0" indent="-342900" marL="342900">
              <a:buAutoNum type="arabicPeriod"/>
            </a:pPr>
            <a:r>
              <a:rPr/>
              <a:t>material at </a:t>
            </a:r>
            <a:r>
              <a:rPr>
                <a:hlinkClick r:id="rId3"/>
              </a:rPr>
              <a:t>https://github.com/bgctw/EGU19EddyCourse/blob/master/Source/DEGebExample_complete.Rmd</a:t>
            </a:r>
            <a:r>
              <a:rPr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409318D-0E84-A742-9928-02591C707FC7}" type="datetime1">
              <a:rPr lang="en-MY" smtClean="0"/>
              <a:t>2023-07-26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Knowledge</a:t>
            </a:r>
          </a:p>
          <a:p>
            <a:pPr lvl="0" indent="0" marL="0">
              <a:buNone/>
            </a:pPr>
            <a:r>
              <a:rPr/>
              <a:t>It would be easier for you to follow the talk if you have brief backgrounds on:</a:t>
            </a:r>
          </a:p>
          <a:p>
            <a:pPr lvl="0" indent="-342900" marL="342900">
              <a:buAutoNum type="arabicPeriod"/>
            </a:pPr>
            <a:r>
              <a:rPr/>
              <a:t>R language</a:t>
            </a:r>
          </a:p>
          <a:p>
            <a:pPr lvl="0" indent="-342900" marL="342900">
              <a:buAutoNum type="arabicPeriod"/>
            </a:pPr>
            <a:r>
              <a:rPr/>
              <a:t>Eddy covariance</a:t>
            </a:r>
          </a:p>
          <a:p>
            <a:pPr lvl="0" indent="-342900" marL="342900">
              <a:buAutoNum type="arabicPeriod"/>
            </a:pPr>
            <a:r>
              <a:rPr/>
              <a:t>Net Ecosystem Exchange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Software</a:t>
            </a:r>
          </a:p>
          <a:p>
            <a:pPr lvl="0" indent="0" marL="0">
              <a:buNone/>
            </a:pPr>
            <a:r>
              <a:rPr/>
              <a:t>You would need the software below to perform the steps discussed in the talk.</a:t>
            </a:r>
          </a:p>
          <a:p>
            <a:pPr lvl="0" indent="-342900" marL="342900">
              <a:buAutoNum type="arabicPeriod"/>
            </a:pPr>
            <a:r>
              <a:rPr/>
              <a:t>R</a:t>
            </a:r>
          </a:p>
          <a:p>
            <a:pPr lvl="0" indent="-342900" marL="342900">
              <a:buAutoNum type="arabicPeriod"/>
            </a:pPr>
            <a:r>
              <a:rPr/>
              <a:t>RStudio</a:t>
            </a:r>
          </a:p>
          <a:p>
            <a:pPr lvl="0" indent="-342900" marL="342900">
              <a:buAutoNum type="arabicPeriod"/>
            </a:pPr>
            <a:r>
              <a:rPr/>
              <a:t>Packages: REddyProc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409318D-0E84-A742-9928-02591C707FC7}" type="datetime1">
              <a:rPr lang="en-MY" smtClean="0"/>
              <a:t>2023-07-26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the REddyProc Package: When Do We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REddyProc package become useful after the pre-processing of the raw, high-frequency (10 Hz, 20 Hz, etc.) eddy covariance data. Using software, such as EddyPro, the data was checked using quality-control protocols, e.g., 0-1-2, 0-9 quality flag systems, etc., to discard low-quality fluxes.</a:t>
            </a:r>
          </a:p>
          <a:p>
            <a:pPr lvl="0" indent="0" marL="0">
              <a:buNone/>
            </a:pPr>
            <a:r>
              <a:rPr/>
              <a:t>We use this package to:</a:t>
            </a:r>
          </a:p>
          <a:p>
            <a:pPr lvl="0" indent="-342900" marL="342900">
              <a:buAutoNum type="arabicPeriod"/>
            </a:pPr>
            <a:r>
              <a:rPr/>
              <a:t>Post-process the Net Ecosystem Exchange (NEE) data.</a:t>
            </a:r>
          </a:p>
          <a:p>
            <a:pPr lvl="0" indent="-342900" marL="342900">
              <a:buAutoNum type="arabicPeriod"/>
            </a:pPr>
            <a:r>
              <a:rPr/>
              <a:t>Estimate NEE, e.g., the annual sum.</a:t>
            </a:r>
          </a:p>
          <a:p>
            <a:pPr lvl="0" indent="-342900" marL="342900">
              <a:buAutoNum type="arabicPeriod"/>
            </a:pPr>
            <a:r>
              <a:rPr/>
              <a:t>Determine the contributions of processes within NEE, e.g., production and respiration.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409318D-0E84-A742-9928-02591C707FC7}" type="datetime1">
              <a:rPr lang="en-MY" smtClean="0"/>
              <a:t>2023-07-26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in Using REddyProc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There are three main steps in a typical REddyProc analysis workflow.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REddyProc package is utilized after the pre-processing step in which the fluxes are checked further for under-developed turbulence or low friction velocity (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m:t>*</m:t>
                        </m:r>
                      </m:sub>
                    </m:sSub>
                  </m:oMath>
                </a14:m>
                <a:r>
                  <a:rPr/>
                  <a:t>).</a:t>
                </a:r>
              </a:p>
              <a:p>
                <a:pPr lvl="1"/>
                <a:r>
                  <a:rPr/>
                  <a:t>The package can suggest threshold values of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m:t>*</m:t>
                        </m:r>
                      </m:sub>
                    </m:sSub>
                  </m:oMath>
                </a14:m>
                <a:r>
                  <a:rPr/>
                  <a:t> and calculate uncertainties in different scenarios.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Fill gaps introduced due to the discarding of fluxes below the thresholds.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Separating fluxes into groups: Gross Primary Production (GPP) and Ecosystem Resipiration (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e</m:t>
                        </m:r>
                        <m:r>
                          <m:t>c</m:t>
                        </m:r>
                        <m:r>
                          <m:t>o</m:t>
                        </m:r>
                      </m:sub>
                    </m:sSub>
                  </m:oMath>
                </a14:m>
                <a:r>
                  <a:rPr/>
                  <a:t>).</a:t>
                </a:r>
              </a:p>
              <a:p>
                <a:pPr lvl="0" indent="0" marL="0">
                  <a:buNone/>
                </a:pPr>
                <a:r>
                  <a:rPr/>
                  <a:t>You can view more details about the package at </a:t>
                </a:r>
                <a:r>
                  <a:rPr>
                    <a:hlinkClick r:id="rId2"/>
                  </a:rPr>
                  <a:t>https://bgc.iwww.mpg.de/5622399/REddyProc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409318D-0E84-A742-9928-02591C707FC7}" type="datetime1">
              <a:rPr lang="en-MY" smtClean="0"/>
              <a:t>2023-07-26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the end of the talk, you would be able to:</a:t>
            </a:r>
          </a:p>
          <a:p>
            <a:pPr lvl="0" indent="-342900" marL="342900">
              <a:buAutoNum type="arabicPeriod"/>
            </a:pPr>
            <a:r>
              <a:rPr/>
              <a:t>Understand the capabilities of the REddyProc package.</a:t>
            </a:r>
          </a:p>
          <a:p>
            <a:pPr lvl="0" indent="-342900" marL="342900">
              <a:buAutoNum type="arabicPeriod"/>
            </a:pPr>
            <a:r>
              <a:rPr/>
              <a:t>Explain the analysis steps of the package.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409318D-0E84-A742-9928-02591C707FC7}" type="datetime1">
              <a:rPr lang="en-MY" smtClean="0"/>
              <a:t>2023-07-26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0: Preliminary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Install the Package</a:t>
            </a:r>
          </a:p>
          <a:p>
            <a:pPr lvl="0" indent="0" marL="0">
              <a:buNone/>
            </a:pPr>
            <a:r>
              <a:rPr/>
              <a:t>The package needs to be installed prior to use. You might also need to install other packages to run REddyProc. You can do so by using the </a:t>
            </a:r>
            <a:r>
              <a:rPr>
                <a:latin typeface="Courier"/>
              </a:rPr>
              <a:t>install.packages</a:t>
            </a:r>
            <a:r>
              <a:rPr/>
              <a:t> command for their installation.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The downloaded binary packages are in
##  /var/folders/rz/dkw8y98n1sv5r9gy22djhgbm0000gn/T//Rtmpfc3zyX/downloaded_packages</a:t>
            </a:r>
          </a:p>
          <a:p>
            <a:pPr lvl="0" indent="0" marL="0">
              <a:buNone/>
            </a:pPr>
            <a:r>
              <a:rPr/>
              <a:t>You will need to load the package after a successful installation.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409318D-0E84-A742-9928-02591C707FC7}" type="datetime1">
              <a:rPr lang="en-MY" smtClean="0"/>
              <a:t>2023-07-26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1: Prepare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Step 1-1: Import the Data</a:t>
            </a:r>
          </a:p>
          <a:p>
            <a:pPr lvl="0" indent="0" marL="0">
              <a:buNone/>
            </a:pPr>
            <a:r>
              <a:rPr/>
              <a:t>The eddy covariance data that will be used in this walk-through are included in the package. They are for demo purposes.</a:t>
            </a:r>
          </a:p>
          <a:p>
            <a:pPr lvl="0" indent="-342900" marL="342900">
              <a:buAutoNum type="arabicPeriod"/>
            </a:pPr>
            <a:r>
              <a:rPr>
                <a:latin typeface="Courier"/>
              </a:rPr>
              <a:t>DEGebExample</a:t>
            </a:r>
            <a:r>
              <a:rPr/>
              <a:t>, the Gebesee, Germany, data from 2004 to 2006.</a:t>
            </a:r>
          </a:p>
          <a:p>
            <a:pPr lvl="0" indent="-342900" marL="342900">
              <a:buAutoNum type="arabicPeriod"/>
            </a:pPr>
            <a:r>
              <a:rPr>
                <a:latin typeface="Courier"/>
              </a:rPr>
              <a:t>Example_DETha98</a:t>
            </a:r>
            <a:r>
              <a:rPr/>
              <a:t>, the Tharandt, Germany, data for the year 1998.</a:t>
            </a:r>
          </a:p>
          <a:p>
            <a:pPr lvl="0" indent="0" marL="0">
              <a:buNone/>
            </a:pPr>
            <a:r>
              <a:rPr/>
              <a:t>The full data is downloadable at </a:t>
            </a:r>
            <a:r>
              <a:rPr>
                <a:hlinkClick r:id="rId2"/>
              </a:rPr>
              <a:t>http://www.europe-fluxdata.eu/home/</a:t>
            </a:r>
            <a:r>
              <a:rPr/>
              <a:t> after registration.</a:t>
            </a:r>
          </a:p>
          <a:p>
            <a:pPr lvl="0" indent="0" marL="0">
              <a:buNone/>
            </a:pPr>
            <a:r>
              <a:rPr/>
              <a:t>Load the Gebesee data.</a:t>
            </a:r>
          </a:p>
          <a:p>
            <a:pPr lvl="0" indent="0" marL="0">
              <a:buNone/>
            </a:pPr>
            <a:r>
              <a:rPr/>
              <a:t>Load the Tharandt data.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409318D-0E84-A742-9928-02591C707FC7}" type="datetime1">
              <a:rPr lang="en-MY" smtClean="0"/>
              <a:t>2023-07-26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Overview: Gebesee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 an overview of the data. Look at the data parameters and take note of missing data or </a:t>
            </a:r>
            <a:r>
              <a:rPr>
                <a:latin typeface="Courier"/>
              </a:rPr>
              <a:t>NA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Gebesee, Germany, Data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</a:t>
            </a:r>
          </a:p>
          <a:p>
            <a:pPr lvl="0"/>
            <a:r>
              <a:rPr/>
              <a:t>Surface: Agriculture</a:t>
            </a:r>
          </a:p>
          <a:p>
            <a:pPr lvl="0"/>
            <a:r>
              <a:rPr/>
              <a:t>Time zone: +1 GMT</a:t>
            </a:r>
          </a:p>
          <a:p>
            <a:pPr lvl="0"/>
            <a:r>
              <a:rPr/>
              <a:t>Latitude, Longitude: 51.1N, 10.9E</a:t>
            </a:r>
          </a:p>
          <a:p>
            <a:pPr lvl="0" indent="0" marL="0">
              <a:buNone/>
            </a:pPr>
            <a:r>
              <a:rPr/>
              <a:t>Notice that VPD is not in the dataset.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DateTime                        NEE              Ustar       
##  Min.   :2004-01-01 00:30:00   Min.   :-49.919   Min.   :0.0000  
##  1st Qu.:2004-10-01 00:22:30   1st Qu.: -1.864   1st Qu.:0.0640  
##  Median :2005-07-02 00:15:00   Median :  0.635   Median :0.1490  
##  Mean   :2005-07-02 00:15:00   Mean   : -1.935   Mean   :0.1884  
##  3rd Qu.:2006-04-02 00:07:30   3rd Qu.:  1.834   3rd Qu.:0.2800  
##  Max.   :2007-01-01 00:00:00   Max.   : 19.008   Max.   :2.0450  
##                                NA's   :21849     NA's   :1149    
##       Tair               rH               Rg         
##  Min.   :-16.710   Min.   : 15.87   Min.   :   0.00  
##  1st Qu.:  3.360   1st Qu.: 66.61   1st Qu.:   0.00  
##  Median :  9.970   Median : 79.10   Median :   2.04  
##  Mean   :  9.664   Mean   : 75.24   Mean   : 124.71  
##  3rd Qu.: 15.520   3rd Qu.: 87.07   3rd Qu.: 176.03  
##  Max.   : 34.680   Max.   :100.00   Max.   :1046.03  
##                    NA's   :1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409318D-0E84-A742-9928-02591C707FC7}" type="datetime1">
              <a:rPr lang="en-MY" smtClean="0"/>
              <a:t>2023-07-26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Yusri Yusup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Macintosh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REddyProc for Eddy Covariance Data Analysis</dc:title>
  <dc:creator>Yusri Yusup</dc:creator>
  <cp:keywords/>
  <dcterms:created xsi:type="dcterms:W3CDTF">2023-07-26T05:04:19Z</dcterms:created>
  <dcterms:modified xsi:type="dcterms:W3CDTF">2023-07-26T05:04:19Z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2023-07-26</vt:lpwstr>
  </property>
  <property fmtid="{D5CDD505-2E9C-101B-9397-08002B2CF9AE}" pid="3" name="output">
    <vt:lpwstr/>
  </property>
</Properties>
</file>