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4" r:id="rId7"/>
    <p:sldId id="265" r:id="rId8"/>
    <p:sldId id="272" r:id="rId9"/>
    <p:sldId id="273" r:id="rId10"/>
    <p:sldId id="266" r:id="rId11"/>
    <p:sldId id="268" r:id="rId12"/>
    <p:sldId id="269" r:id="rId13"/>
    <p:sldId id="270" r:id="rId14"/>
    <p:sldId id="271"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F2B"/>
    <a:srgbClr val="5CC6D6"/>
    <a:srgbClr val="654815"/>
    <a:srgbClr val="344529"/>
    <a:srgbClr val="2B3922"/>
    <a:srgbClr val="2E3722"/>
    <a:srgbClr val="FCF7F1"/>
    <a:srgbClr val="B8D233"/>
    <a:srgbClr val="F8D22F"/>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utomated_journalism" TargetMode="External"/><Relationship Id="rId2" Type="http://schemas.openxmlformats.org/officeDocument/2006/relationships/hyperlink" Target="https://www.bbc.com/news/technology-40517420" TargetMode="External"/><Relationship Id="rId1" Type="http://schemas.openxmlformats.org/officeDocument/2006/relationships/slideLayout" Target="../slideLayouts/slideLayout2.xml"/><Relationship Id="rId5" Type="http://schemas.openxmlformats.org/officeDocument/2006/relationships/hyperlink" Target="https://www.theguardian.com/commentisfree/2019/feb/01/why-i-created-a-robot-to-write-news-stories" TargetMode="External"/><Relationship Id="rId4" Type="http://schemas.openxmlformats.org/officeDocument/2006/relationships/hyperlink" Target="https://www.nytimes.com/2019/02/05/business/media/artificial-intelligence-journalism-robot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7 Things I&amp;#39;ve learned about life from watching movies and TV | Cavalcade  of Awesome">
            <a:extLst>
              <a:ext uri="{FF2B5EF4-FFF2-40B4-BE49-F238E27FC236}">
                <a16:creationId xmlns:a16="http://schemas.microsoft.com/office/drawing/2014/main" xmlns="" id="{38C288C5-984F-436D-BFC1-3BF5F9143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293"/>
            <a:ext cx="12192000" cy="6589526"/>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818977"/>
          </a:xfrm>
        </p:spPr>
        <p:txBody>
          <a:bodyPr>
            <a:normAutofit fontScale="90000"/>
          </a:bodyPr>
          <a:lstStyle/>
          <a:p>
            <a:r>
              <a:rPr lang="en-US" sz="4400" b="1" dirty="0">
                <a:solidFill>
                  <a:srgbClr val="5CC6D6"/>
                </a:solidFill>
                <a:latin typeface="+mn-lt"/>
              </a:rPr>
              <a:t>Automated News Broadcast Channel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0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457" y="1719618"/>
            <a:ext cx="10251743" cy="4233126"/>
          </a:xfrm>
        </p:spPr>
        <p:txBody>
          <a:bodyPr>
            <a:normAutofit fontScale="92500" lnSpcReduction="10000"/>
          </a:bodyPr>
          <a:lstStyle/>
          <a:p>
            <a:pPr marL="0" indent="0">
              <a:lnSpc>
                <a:spcPct val="150000"/>
              </a:lnSpc>
              <a:buNone/>
            </a:pPr>
            <a:r>
              <a:rPr lang="en-US" sz="1900" b="1" dirty="0"/>
              <a:t>Some of the advantages of this application are as follows:</a:t>
            </a:r>
          </a:p>
          <a:p>
            <a:pPr marL="514350" indent="-514350">
              <a:lnSpc>
                <a:spcPct val="150000"/>
              </a:lnSpc>
              <a:buFont typeface="+mj-lt"/>
              <a:buAutoNum type="arabicPeriod"/>
            </a:pPr>
            <a:r>
              <a:rPr lang="en-US" sz="1900" b="1" dirty="0"/>
              <a:t>News from each channel would be broadcasted. </a:t>
            </a:r>
          </a:p>
          <a:p>
            <a:pPr marL="514350" indent="-514350">
              <a:lnSpc>
                <a:spcPct val="150000"/>
              </a:lnSpc>
              <a:buFont typeface="+mj-lt"/>
              <a:buAutoNum type="arabicPeriod"/>
            </a:pPr>
            <a:r>
              <a:rPr lang="en-US" sz="1900" b="1" dirty="0"/>
              <a:t>News accessibility would be fast, less to no time is wasted in searching of the news.</a:t>
            </a:r>
          </a:p>
          <a:p>
            <a:pPr marL="514350" indent="-514350">
              <a:lnSpc>
                <a:spcPct val="150000"/>
              </a:lnSpc>
              <a:buFont typeface="+mj-lt"/>
              <a:buAutoNum type="arabicPeriod"/>
            </a:pPr>
            <a:r>
              <a:rPr lang="en-US" sz="1900" b="1" dirty="0"/>
              <a:t>A free website so can be accessed by anyone anytime. Don’t have to go for User Sign up/Login options.  </a:t>
            </a:r>
          </a:p>
          <a:p>
            <a:pPr marL="0" indent="0">
              <a:lnSpc>
                <a:spcPct val="150000"/>
              </a:lnSpc>
              <a:buNone/>
            </a:pPr>
            <a:endParaRPr lang="en-US" sz="1900" b="1" dirty="0"/>
          </a:p>
          <a:p>
            <a:pPr marL="0" indent="0">
              <a:lnSpc>
                <a:spcPct val="150000"/>
              </a:lnSpc>
              <a:buNone/>
            </a:pPr>
            <a:r>
              <a:rPr lang="en-US" sz="1900" b="1" dirty="0"/>
              <a:t>Considering these advantages it can be said that it is an individual  idea. By working on a project like this we can further enhance our skills and also get an experience of real world projects.</a:t>
            </a:r>
          </a:p>
          <a:p>
            <a:endParaRPr lang="en-US" dirty="0"/>
          </a:p>
        </p:txBody>
      </p:sp>
      <p:sp>
        <p:nvSpPr>
          <p:cNvPr id="4" name="Rectangle 3">
            <a:extLst>
              <a:ext uri="{FF2B5EF4-FFF2-40B4-BE49-F238E27FC236}">
                <a16:creationId xmlns:a16="http://schemas.microsoft.com/office/drawing/2014/main" xmlns="" id="{C4C7D0A1-1308-4D0C-B8EF-E5EAA911E9BE}"/>
              </a:ext>
            </a:extLst>
          </p:cNvPr>
          <p:cNvSpPr/>
          <p:nvPr/>
        </p:nvSpPr>
        <p:spPr>
          <a:xfrm>
            <a:off x="430268" y="394061"/>
            <a:ext cx="11102090" cy="773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mj-lt"/>
              </a:rPr>
              <a:t>Why should we work on this project</a:t>
            </a:r>
          </a:p>
        </p:txBody>
      </p:sp>
    </p:spTree>
    <p:extLst>
      <p:ext uri="{BB962C8B-B14F-4D97-AF65-F5344CB8AC3E}">
        <p14:creationId xmlns:p14="http://schemas.microsoft.com/office/powerpoint/2010/main" val="60012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
                                        </p:tgtEl>
                                        <p:attrNameLst>
                                          <p:attrName>fillcolor</p:attrName>
                                        </p:attrNameLst>
                                      </p:cBhvr>
                                      <p:to>
                                        <a:srgbClr val="3488A0"/>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07" y="1337481"/>
            <a:ext cx="10959152" cy="4615263"/>
          </a:xfrm>
        </p:spPr>
        <p:txBody>
          <a:bodyPr/>
          <a:lstStyle/>
          <a:p>
            <a:r>
              <a:rPr lang="en-US" dirty="0"/>
              <a:t>1) </a:t>
            </a:r>
            <a:r>
              <a:rPr lang="en-US" dirty="0">
                <a:hlinkClick r:id="rId2" tooltip="https://www.bbc.com/news/technology-40517420"/>
              </a:rPr>
              <a:t>https://www.bbc.com/news/technology-40517420</a:t>
            </a:r>
            <a:endParaRPr lang="en-US" dirty="0"/>
          </a:p>
          <a:p>
            <a:r>
              <a:rPr lang="en-US" dirty="0"/>
              <a:t>2) </a:t>
            </a:r>
            <a:r>
              <a:rPr lang="en-US" dirty="0">
                <a:hlinkClick r:id="rId3" tooltip="https://en.wikipedia.org/wiki/automated_journalism"/>
              </a:rPr>
              <a:t>https://en.wikipedia.org/wiki/Automated_journalism</a:t>
            </a:r>
            <a:endParaRPr lang="en-US" dirty="0"/>
          </a:p>
          <a:p>
            <a:r>
              <a:rPr lang="en-US" dirty="0"/>
              <a:t>3) </a:t>
            </a:r>
            <a:r>
              <a:rPr lang="en-US" dirty="0">
                <a:hlinkClick r:id="rId4" tooltip="https://www.nytimes.com/2019/02/05/business/media/artificial-intelligence-journalism-robots.html"/>
              </a:rPr>
              <a:t>https://www.nytimes.com/2019/02/05/business/media/artificial-intelligence-journalism-robots.html</a:t>
            </a:r>
            <a:endParaRPr lang="en-US" dirty="0"/>
          </a:p>
          <a:p>
            <a:r>
              <a:rPr lang="en-US" dirty="0"/>
              <a:t>4) </a:t>
            </a:r>
            <a:r>
              <a:rPr lang="en-US" dirty="0">
                <a:hlinkClick r:id="rId5" tooltip="https://www.theguardian.com/commentisfree/2019/feb/01/why-i-created-a-robot-to-write-news-stories"/>
              </a:rPr>
              <a:t>https://www.theguardian.com/commentisfree/2019/feb/01/why-i-created-a-robot-to-write-news-stories</a:t>
            </a:r>
            <a:endParaRPr lang="en-US" dirty="0"/>
          </a:p>
          <a:p>
            <a:r>
              <a:rPr lang="en-US" dirty="0"/>
              <a:t>5) Hayashi, Masaki, </a:t>
            </a:r>
            <a:r>
              <a:rPr lang="en-US" dirty="0" err="1"/>
              <a:t>Bachelder</a:t>
            </a:r>
            <a:r>
              <a:rPr lang="en-US" dirty="0"/>
              <a:t>, Steven, </a:t>
            </a:r>
            <a:r>
              <a:rPr lang="en-US" dirty="0" err="1"/>
              <a:t>Tsuruta</a:t>
            </a:r>
            <a:r>
              <a:rPr lang="en-US" dirty="0"/>
              <a:t>, </a:t>
            </a:r>
            <a:r>
              <a:rPr lang="en-US" dirty="0" err="1"/>
              <a:t>Naoya</a:t>
            </a:r>
            <a:r>
              <a:rPr lang="en-US" dirty="0"/>
              <a:t>. </a:t>
            </a:r>
            <a:r>
              <a:rPr lang="en-US" i="1" dirty="0">
                <a:latin typeface="Times New Roman" panose="02020603050405020304" pitchFamily="18" charset="0"/>
                <a:cs typeface="Times New Roman" panose="02020603050405020304" pitchFamily="18" charset="0"/>
              </a:rPr>
              <a:t>Automatic Generation of News Contents from Blog Posts</a:t>
            </a:r>
            <a:r>
              <a:rPr lang="en-US" dirty="0"/>
              <a:t>. Received September 3rd, 2020; Accepted February 10th, 2021.</a:t>
            </a:r>
          </a:p>
          <a:p>
            <a:r>
              <a:rPr lang="en-US" dirty="0"/>
              <a:t>6) </a:t>
            </a:r>
            <a:r>
              <a:rPr lang="en-US" dirty="0" err="1"/>
              <a:t>Aakash</a:t>
            </a:r>
            <a:r>
              <a:rPr lang="en-US" dirty="0"/>
              <a:t> </a:t>
            </a:r>
            <a:r>
              <a:rPr lang="en-US" dirty="0" err="1"/>
              <a:t>Rastogi</a:t>
            </a:r>
            <a:r>
              <a:rPr lang="en-US" dirty="0"/>
              <a:t>, Anurag Yadav, </a:t>
            </a:r>
            <a:r>
              <a:rPr lang="en-US" dirty="0" err="1"/>
              <a:t>Arpit</a:t>
            </a:r>
            <a:r>
              <a:rPr lang="en-US" dirty="0"/>
              <a:t> </a:t>
            </a:r>
            <a:r>
              <a:rPr lang="en-US" dirty="0" err="1"/>
              <a:t>Singhal</a:t>
            </a:r>
            <a:r>
              <a:rPr lang="en-US" dirty="0"/>
              <a:t>, </a:t>
            </a:r>
            <a:r>
              <a:rPr lang="en-US" dirty="0" err="1"/>
              <a:t>Pushpendra</a:t>
            </a:r>
            <a:r>
              <a:rPr lang="en-US" dirty="0"/>
              <a:t> </a:t>
            </a:r>
            <a:r>
              <a:rPr lang="en-US" dirty="0" err="1"/>
              <a:t>Tyagi</a:t>
            </a:r>
            <a:r>
              <a:rPr lang="en-US" b="1" dirty="0"/>
              <a:t>. </a:t>
            </a:r>
            <a:r>
              <a:rPr lang="en-US" i="1" dirty="0">
                <a:latin typeface="Times New Roman" panose="02020603050405020304" pitchFamily="18" charset="0"/>
                <a:cs typeface="Times New Roman" panose="02020603050405020304" pitchFamily="18" charset="0"/>
              </a:rPr>
              <a:t>REPNEWS- COTENT AGGREGATOR FOR NEWS AND TECHNO</a:t>
            </a:r>
            <a:r>
              <a:rPr lang="en-US" sz="1200" i="1" dirty="0">
                <a:latin typeface="Times New Roman" panose="02020603050405020304" pitchFamily="18" charset="0"/>
                <a:cs typeface="Times New Roman" panose="02020603050405020304" pitchFamily="18" charset="0"/>
              </a:rPr>
              <a:t>LOGY </a:t>
            </a:r>
            <a:r>
              <a:rPr lang="en-US" dirty="0"/>
              <a:t>.  Issue: 05/May-2021.</a:t>
            </a:r>
          </a:p>
          <a:p>
            <a:endParaRPr lang="en-US" dirty="0"/>
          </a:p>
        </p:txBody>
      </p:sp>
      <p:sp>
        <p:nvSpPr>
          <p:cNvPr id="4" name="Rectangle 3">
            <a:extLst>
              <a:ext uri="{FF2B5EF4-FFF2-40B4-BE49-F238E27FC236}">
                <a16:creationId xmlns:a16="http://schemas.microsoft.com/office/drawing/2014/main" xmlns="" id="{C4C7D0A1-1308-4D0C-B8EF-E5EAA911E9BE}"/>
              </a:ext>
            </a:extLst>
          </p:cNvPr>
          <p:cNvSpPr/>
          <p:nvPr/>
        </p:nvSpPr>
        <p:spPr>
          <a:xfrm>
            <a:off x="430268" y="394061"/>
            <a:ext cx="11102090" cy="773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mj-lt"/>
              </a:rPr>
              <a:t>References</a:t>
            </a:r>
          </a:p>
        </p:txBody>
      </p:sp>
    </p:spTree>
    <p:extLst>
      <p:ext uri="{BB962C8B-B14F-4D97-AF65-F5344CB8AC3E}">
        <p14:creationId xmlns:p14="http://schemas.microsoft.com/office/powerpoint/2010/main" val="2919395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
                                        </p:tgtEl>
                                        <p:attrNameLst>
                                          <p:attrName>fillcolor</p:attrName>
                                        </p:attrNameLst>
                                      </p:cBhvr>
                                      <p:to>
                                        <a:srgbClr val="3488A0"/>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54834">
              <a:srgbClr val="5CC6D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122" name="Picture 2" descr="Contact Thank You - We Just Want To Say Thank You Transparent PNG - 700x445  - Free Download on NicePNG">
            <a:extLst>
              <a:ext uri="{FF2B5EF4-FFF2-40B4-BE49-F238E27FC236}">
                <a16:creationId xmlns:a16="http://schemas.microsoft.com/office/drawing/2014/main" xmlns="" id="{82E09A3E-49A7-442F-993D-B38CCB3C5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794" y="1398865"/>
            <a:ext cx="6338531" cy="406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028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llaboration clipart engineering team, Picture #755782 collaboration  clipart engineering team">
            <a:extLst>
              <a:ext uri="{FF2B5EF4-FFF2-40B4-BE49-F238E27FC236}">
                <a16:creationId xmlns:a16="http://schemas.microsoft.com/office/drawing/2014/main" xmlns="" id="{3448C0B1-6AF6-47D8-A89D-418462E72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426" y="488427"/>
            <a:ext cx="7792278" cy="58442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9DC3BA35-8479-494F-95A3-C2256028776D}"/>
              </a:ext>
            </a:extLst>
          </p:cNvPr>
          <p:cNvSpPr>
            <a:spLocks noGrp="1"/>
          </p:cNvSpPr>
          <p:nvPr>
            <p:ph type="title"/>
          </p:nvPr>
        </p:nvSpPr>
        <p:spPr/>
        <p:txBody>
          <a:bodyPr/>
          <a:lstStyle/>
          <a:p>
            <a:r>
              <a:rPr lang="en-US" b="1" u="sng" dirty="0"/>
              <a:t>GROUP MEMBERS</a:t>
            </a:r>
          </a:p>
        </p:txBody>
      </p:sp>
      <p:sp>
        <p:nvSpPr>
          <p:cNvPr id="3" name="Content Placeholder 2">
            <a:extLst>
              <a:ext uri="{FF2B5EF4-FFF2-40B4-BE49-F238E27FC236}">
                <a16:creationId xmlns:a16="http://schemas.microsoft.com/office/drawing/2014/main" xmlns="" id="{5C4BD2E5-E629-4F29-82BD-B4E3011D9227}"/>
              </a:ext>
            </a:extLst>
          </p:cNvPr>
          <p:cNvSpPr>
            <a:spLocks noGrp="1"/>
          </p:cNvSpPr>
          <p:nvPr>
            <p:ph idx="1"/>
          </p:nvPr>
        </p:nvSpPr>
        <p:spPr/>
        <p:txBody>
          <a:bodyPr/>
          <a:lstStyle/>
          <a:p>
            <a:endParaRPr lang="en-US" b="1" dirty="0"/>
          </a:p>
          <a:p>
            <a:endParaRPr lang="en-US" dirty="0"/>
          </a:p>
          <a:p>
            <a:r>
              <a:rPr lang="en-US" sz="1800" b="1" dirty="0"/>
              <a:t>Yusra Masood (18B-093-CS)</a:t>
            </a:r>
          </a:p>
          <a:p>
            <a:r>
              <a:rPr lang="en-US" sz="1800" b="1" dirty="0" err="1"/>
              <a:t>Rushan</a:t>
            </a:r>
            <a:r>
              <a:rPr lang="en-US" sz="1800" b="1" dirty="0"/>
              <a:t> </a:t>
            </a:r>
            <a:r>
              <a:rPr lang="en-US" sz="1800" b="1" dirty="0" err="1"/>
              <a:t>Rafiq</a:t>
            </a:r>
            <a:r>
              <a:rPr lang="en-US" sz="1800" b="1" dirty="0"/>
              <a:t> (18B-087-CS)</a:t>
            </a:r>
          </a:p>
          <a:p>
            <a:r>
              <a:rPr lang="en-US" sz="1800" b="1" dirty="0" err="1"/>
              <a:t>Yumna</a:t>
            </a:r>
            <a:r>
              <a:rPr lang="en-US" sz="1800" b="1" dirty="0"/>
              <a:t> Asim (18B-047-CS)</a:t>
            </a:r>
          </a:p>
          <a:p>
            <a:r>
              <a:rPr lang="en-US" sz="1800" b="1" dirty="0" err="1"/>
              <a:t>Shiza</a:t>
            </a:r>
            <a:r>
              <a:rPr lang="en-US" sz="1800" b="1" dirty="0"/>
              <a:t> Khan (18B-130-CS)</a:t>
            </a:r>
          </a:p>
          <a:p>
            <a:pPr marL="0" indent="0">
              <a:buNone/>
            </a:pPr>
            <a:endParaRPr lang="en-US" sz="1600" b="1" dirty="0"/>
          </a:p>
        </p:txBody>
      </p:sp>
    </p:spTree>
    <p:extLst>
      <p:ext uri="{BB962C8B-B14F-4D97-AF65-F5344CB8AC3E}">
        <p14:creationId xmlns:p14="http://schemas.microsoft.com/office/powerpoint/2010/main" val="25226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4 Steps to Brainstorming a Great New Business Idea">
            <a:extLst>
              <a:ext uri="{FF2B5EF4-FFF2-40B4-BE49-F238E27FC236}">
                <a16:creationId xmlns:a16="http://schemas.microsoft.com/office/drawing/2014/main" xmlns="" id="{ABC890E1-522B-4231-8CA9-CFACADF43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442" y="2309090"/>
            <a:ext cx="3097349" cy="1785197"/>
          </a:xfrm>
          <a:prstGeom prst="rect">
            <a:avLst/>
          </a:prstGeom>
          <a:noFill/>
          <a:effectLst>
            <a:reflection stA="49000" endPos="64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9DCE5D0C-C5B5-41F9-9B47-71D20968D14F}"/>
              </a:ext>
            </a:extLst>
          </p:cNvPr>
          <p:cNvSpPr txBox="1"/>
          <p:nvPr/>
        </p:nvSpPr>
        <p:spPr>
          <a:xfrm>
            <a:off x="811942" y="1706658"/>
            <a:ext cx="6766072" cy="1631216"/>
          </a:xfrm>
          <a:prstGeom prst="rect">
            <a:avLst/>
          </a:prstGeom>
          <a:noFill/>
        </p:spPr>
        <p:txBody>
          <a:bodyPr wrap="square">
            <a:spAutoFit/>
          </a:bodyPr>
          <a:lstStyle/>
          <a:p>
            <a:r>
              <a:rPr lang="en-US" sz="2000" b="1" dirty="0"/>
              <a:t>The idea behind this project is to automate the process of news reporting channel by creating a web app which would aggregate the news from different news reporting websites (by scrapping data from it), filter &amp; summarize  that data and then present it. </a:t>
            </a:r>
          </a:p>
        </p:txBody>
      </p:sp>
      <p:sp>
        <p:nvSpPr>
          <p:cNvPr id="4" name="Rectangle 3">
            <a:extLst>
              <a:ext uri="{FF2B5EF4-FFF2-40B4-BE49-F238E27FC236}">
                <a16:creationId xmlns:a16="http://schemas.microsoft.com/office/drawing/2014/main" xmlns="" id="{3BB83F0D-B340-49BF-8575-AE9167655175}"/>
              </a:ext>
            </a:extLst>
          </p:cNvPr>
          <p:cNvSpPr/>
          <p:nvPr/>
        </p:nvSpPr>
        <p:spPr>
          <a:xfrm>
            <a:off x="689112" y="434158"/>
            <a:ext cx="1099267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mj-lt"/>
              </a:rPr>
              <a:t>Main Idea</a:t>
            </a:r>
          </a:p>
        </p:txBody>
      </p:sp>
      <p:pic>
        <p:nvPicPr>
          <p:cNvPr id="6" name="Picture 2" descr="Cartoon News Anchor Images, Stock Photos &amp;amp; Vectors | Shutterstock">
            <a:extLst>
              <a:ext uri="{FF2B5EF4-FFF2-40B4-BE49-F238E27FC236}">
                <a16:creationId xmlns:a16="http://schemas.microsoft.com/office/drawing/2014/main" xmlns="" id="{E63D3416-06B3-42FA-AB6D-C0FC6865C2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4" t="-3196" r="3804" b="9495"/>
          <a:stretch/>
        </p:blipFill>
        <p:spPr bwMode="auto">
          <a:xfrm>
            <a:off x="4078306" y="3664519"/>
            <a:ext cx="3595242" cy="264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7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grpId="0" nodeType="withEffect">
                                  <p:stCondLst>
                                    <p:cond delay="0"/>
                                  </p:stCondLst>
                                  <p:childTnLst>
                                    <p:animClr clrSpc="rgb" dir="cw">
                                      <p:cBhvr>
                                        <p:cTn id="6" dur="2000" fill="hold"/>
                                        <p:tgtEl>
                                          <p:spTgt spid="4"/>
                                        </p:tgtEl>
                                        <p:attrNameLst>
                                          <p:attrName>fillcolor</p:attrName>
                                        </p:attrNameLst>
                                      </p:cBhvr>
                                      <p:to>
                                        <a:srgbClr val="3488A0"/>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descr="Tv News Anchorman News Anchor Broadcasting Stock Illustration 1171438228">
            <a:extLst>
              <a:ext uri="{FF2B5EF4-FFF2-40B4-BE49-F238E27FC236}">
                <a16:creationId xmlns:a16="http://schemas.microsoft.com/office/drawing/2014/main" xmlns="" id="{BCC76E51-19BD-4A2D-9A4E-0D4A7FC0D4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41" b="9936"/>
          <a:stretch/>
        </p:blipFill>
        <p:spPr bwMode="auto">
          <a:xfrm>
            <a:off x="7509556" y="3609843"/>
            <a:ext cx="3144775" cy="2033458"/>
          </a:xfrm>
          <a:prstGeom prst="rect">
            <a:avLst/>
          </a:prstGeom>
          <a:noFill/>
          <a:scene3d>
            <a:camera prst="perspectiveContrastingLeftFacing"/>
            <a:lightRig rig="threePt" dir="t"/>
          </a:scene3d>
          <a:extLst>
            <a:ext uri="{909E8E84-426E-40DD-AFC4-6F175D3DCCD1}">
              <a14:hiddenFill xmlns:a14="http://schemas.microsoft.com/office/drawing/2010/main">
                <a:solidFill>
                  <a:srgbClr val="FFFFFF"/>
                </a:solidFill>
              </a14:hiddenFill>
            </a:ext>
          </a:extLst>
        </p:spPr>
      </p:pic>
      <p:pic>
        <p:nvPicPr>
          <p:cNvPr id="4104" name="Picture 8" descr="News Anchor Vector Art, Icons, and Graphics for Free Download">
            <a:extLst>
              <a:ext uri="{FF2B5EF4-FFF2-40B4-BE49-F238E27FC236}">
                <a16:creationId xmlns:a16="http://schemas.microsoft.com/office/drawing/2014/main" xmlns="" id="{1DA82E4A-A893-457A-8A16-FAC6D056F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7319" y="3316623"/>
            <a:ext cx="2625007" cy="3119403"/>
          </a:xfrm>
          <a:prstGeom prst="rect">
            <a:avLst/>
          </a:prstGeom>
          <a:noFill/>
          <a:scene3d>
            <a:camera prst="isometricOffAxis1Left"/>
            <a:lightRig rig="threePt" dir="t"/>
          </a:scene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F7487828-6956-4E69-AD9B-B6DF06B0E9E7}"/>
              </a:ext>
            </a:extLst>
          </p:cNvPr>
          <p:cNvSpPr txBox="1"/>
          <p:nvPr/>
        </p:nvSpPr>
        <p:spPr>
          <a:xfrm>
            <a:off x="746490" y="1099547"/>
            <a:ext cx="6291660" cy="5509200"/>
          </a:xfrm>
          <a:prstGeom prst="rect">
            <a:avLst/>
          </a:prstGeom>
          <a:noFill/>
        </p:spPr>
        <p:txBody>
          <a:bodyPr wrap="square" rtlCol="0">
            <a:spAutoFit/>
          </a:bodyPr>
          <a:lstStyle/>
          <a:p>
            <a:pPr marL="514350" indent="-457200">
              <a:lnSpc>
                <a:spcPct val="200000"/>
              </a:lnSpc>
              <a:buFont typeface="Arial" panose="020B0604020202020204" pitchFamily="34" charset="0"/>
              <a:buChar char="•"/>
            </a:pPr>
            <a:r>
              <a:rPr lang="en-US" sz="1600" b="1" dirty="0">
                <a:solidFill>
                  <a:schemeClr val="accent6">
                    <a:lumMod val="75000"/>
                  </a:schemeClr>
                </a:solidFill>
              </a:rPr>
              <a:t>There would be an admin at the backend who can Log-in to the system.</a:t>
            </a:r>
          </a:p>
          <a:p>
            <a:pPr marL="514350" indent="-457200">
              <a:lnSpc>
                <a:spcPct val="200000"/>
              </a:lnSpc>
              <a:buFont typeface="Arial" panose="020B0604020202020204" pitchFamily="34" charset="0"/>
              <a:buChar char="•"/>
            </a:pPr>
            <a:endParaRPr lang="en-US" sz="1600" b="1" dirty="0">
              <a:solidFill>
                <a:schemeClr val="accent6">
                  <a:lumMod val="75000"/>
                </a:schemeClr>
              </a:solidFill>
            </a:endParaRPr>
          </a:p>
          <a:p>
            <a:pPr marL="514350" indent="-457200">
              <a:lnSpc>
                <a:spcPct val="200000"/>
              </a:lnSpc>
              <a:buFont typeface="Arial" panose="020B0604020202020204" pitchFamily="34" charset="0"/>
              <a:buChar char="•"/>
            </a:pPr>
            <a:r>
              <a:rPr lang="en-US" sz="1600" b="1" dirty="0">
                <a:solidFill>
                  <a:schemeClr val="accent5">
                    <a:lumMod val="50000"/>
                  </a:schemeClr>
                </a:solidFill>
              </a:rPr>
              <a:t>The admin would then be able to select the list of URLs/News Channel Websites, feed them into the database.</a:t>
            </a:r>
          </a:p>
          <a:p>
            <a:pPr marL="514350" indent="-457200">
              <a:lnSpc>
                <a:spcPct val="200000"/>
              </a:lnSpc>
              <a:buFont typeface="Arial" panose="020B0604020202020204" pitchFamily="34" charset="0"/>
              <a:buChar char="•"/>
            </a:pPr>
            <a:endParaRPr lang="en-US" sz="1600" b="1" dirty="0">
              <a:solidFill>
                <a:schemeClr val="accent5">
                  <a:lumMod val="50000"/>
                </a:schemeClr>
              </a:solidFill>
            </a:endParaRPr>
          </a:p>
          <a:p>
            <a:pPr marL="514350" indent="-457200">
              <a:lnSpc>
                <a:spcPct val="200000"/>
              </a:lnSpc>
              <a:buFont typeface="Arial" panose="020B0604020202020204" pitchFamily="34" charset="0"/>
              <a:buChar char="•"/>
            </a:pPr>
            <a:r>
              <a:rPr lang="en-US" sz="1600" b="1" dirty="0">
                <a:solidFill>
                  <a:srgbClr val="C00000"/>
                </a:solidFill>
              </a:rPr>
              <a:t>On those websites web scrapping technique would be applied to gather the required data related to news content. This technique would be applied after every set time interval period to refresh the new content.</a:t>
            </a:r>
          </a:p>
        </p:txBody>
      </p:sp>
      <p:sp>
        <p:nvSpPr>
          <p:cNvPr id="6" name="Rectangle 5">
            <a:extLst>
              <a:ext uri="{FF2B5EF4-FFF2-40B4-BE49-F238E27FC236}">
                <a16:creationId xmlns:a16="http://schemas.microsoft.com/office/drawing/2014/main" xmlns="" id="{C4C7D0A1-1308-4D0C-B8EF-E5EAA911E9BE}"/>
              </a:ext>
            </a:extLst>
          </p:cNvPr>
          <p:cNvSpPr/>
          <p:nvPr/>
        </p:nvSpPr>
        <p:spPr>
          <a:xfrm>
            <a:off x="569976" y="325824"/>
            <a:ext cx="7139119" cy="773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mj-lt"/>
              </a:rPr>
              <a:t>Methods/Working</a:t>
            </a:r>
          </a:p>
        </p:txBody>
      </p:sp>
      <p:pic>
        <p:nvPicPr>
          <p:cNvPr id="4100" name="Picture 4" descr="Cartoon News Anchor Stock Illustrations – 432 Cartoon News Anchor Stock  Illustrations, Vectors &amp;amp; Clipart - Dreamstime">
            <a:extLst>
              <a:ext uri="{FF2B5EF4-FFF2-40B4-BE49-F238E27FC236}">
                <a16:creationId xmlns:a16="http://schemas.microsoft.com/office/drawing/2014/main" xmlns="" id="{E16618E5-7DEE-45DD-AABB-A5416AA286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764" r="3520" b="26671"/>
          <a:stretch/>
        </p:blipFill>
        <p:spPr bwMode="auto">
          <a:xfrm>
            <a:off x="9417381" y="888086"/>
            <a:ext cx="2780539" cy="2499009"/>
          </a:xfrm>
          <a:prstGeom prst="rect">
            <a:avLst/>
          </a:prstGeom>
          <a:noFill/>
          <a:scene3d>
            <a:camera prst="perspectiveContrastingLeftFacing"/>
            <a:lightRig rig="threePt" dir="t"/>
          </a:scene3d>
          <a:extLst>
            <a:ext uri="{909E8E84-426E-40DD-AFC4-6F175D3DCCD1}">
              <a14:hiddenFill xmlns:a14="http://schemas.microsoft.com/office/drawing/2010/main">
                <a:solidFill>
                  <a:srgbClr val="FFFFFF"/>
                </a:solidFill>
              </a14:hiddenFill>
            </a:ext>
          </a:extLst>
        </p:spPr>
      </p:pic>
      <p:pic>
        <p:nvPicPr>
          <p:cNvPr id="4102" name="Picture 6" descr="Cartoon News Studio High Res Stock Images | Shutterstock">
            <a:extLst>
              <a:ext uri="{FF2B5EF4-FFF2-40B4-BE49-F238E27FC236}">
                <a16:creationId xmlns:a16="http://schemas.microsoft.com/office/drawing/2014/main" xmlns="" id="{1821D63A-6555-4B92-AD85-D8CBDCF4E55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0" t="-1086" r="-1020" b="7385"/>
          <a:stretch/>
        </p:blipFill>
        <p:spPr bwMode="auto">
          <a:xfrm>
            <a:off x="7589568" y="990365"/>
            <a:ext cx="2526311" cy="20334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14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6"/>
                                        </p:tgtEl>
                                        <p:attrNameLst>
                                          <p:attrName>fillcolor</p:attrName>
                                        </p:attrNameLst>
                                      </p:cBhvr>
                                      <p:to>
                                        <a:srgbClr val="3488A0"/>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4C7D0A1-1308-4D0C-B8EF-E5EAA911E9BE}"/>
              </a:ext>
            </a:extLst>
          </p:cNvPr>
          <p:cNvSpPr/>
          <p:nvPr/>
        </p:nvSpPr>
        <p:spPr>
          <a:xfrm>
            <a:off x="365260" y="421358"/>
            <a:ext cx="7139119" cy="773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mj-lt"/>
              </a:rPr>
              <a:t>Methods/Working</a:t>
            </a:r>
          </a:p>
        </p:txBody>
      </p:sp>
      <p:sp>
        <p:nvSpPr>
          <p:cNvPr id="5" name="TextBox 4">
            <a:extLst>
              <a:ext uri="{FF2B5EF4-FFF2-40B4-BE49-F238E27FC236}">
                <a16:creationId xmlns:a16="http://schemas.microsoft.com/office/drawing/2014/main" xmlns="" id="{F7487828-6956-4E69-AD9B-B6DF06B0E9E7}"/>
              </a:ext>
            </a:extLst>
          </p:cNvPr>
          <p:cNvSpPr txBox="1"/>
          <p:nvPr/>
        </p:nvSpPr>
        <p:spPr>
          <a:xfrm>
            <a:off x="559557" y="1523411"/>
            <a:ext cx="6098661" cy="4408899"/>
          </a:xfrm>
          <a:prstGeom prst="rect">
            <a:avLst/>
          </a:prstGeom>
          <a:noFill/>
        </p:spPr>
        <p:txBody>
          <a:bodyPr wrap="square" rtlCol="0">
            <a:spAutoFit/>
          </a:bodyPr>
          <a:lstStyle/>
          <a:p>
            <a:pPr marL="514350" indent="-457200">
              <a:lnSpc>
                <a:spcPct val="150000"/>
              </a:lnSpc>
              <a:buFont typeface="Arial" panose="020B0604020202020204" pitchFamily="34" charset="0"/>
              <a:buChar char="•"/>
            </a:pPr>
            <a:r>
              <a:rPr lang="en-US" sz="1700" b="1" dirty="0">
                <a:solidFill>
                  <a:srgbClr val="C00000"/>
                </a:solidFill>
              </a:rPr>
              <a:t>Once the data is scrapped it would be filtered, summarized, checked for redundancy and a bulletin is made out of it. </a:t>
            </a:r>
          </a:p>
          <a:p>
            <a:pPr marL="57150">
              <a:lnSpc>
                <a:spcPct val="150000"/>
              </a:lnSpc>
            </a:pPr>
            <a:endParaRPr lang="en-US" sz="1700" b="1" dirty="0">
              <a:solidFill>
                <a:srgbClr val="C00000"/>
              </a:solidFill>
            </a:endParaRPr>
          </a:p>
          <a:p>
            <a:pPr marL="57150">
              <a:lnSpc>
                <a:spcPct val="150000"/>
              </a:lnSpc>
            </a:pPr>
            <a:endParaRPr lang="en-US" sz="1700" b="1" dirty="0">
              <a:solidFill>
                <a:srgbClr val="C00000"/>
              </a:solidFill>
            </a:endParaRPr>
          </a:p>
          <a:p>
            <a:pPr marL="514350" indent="-457200">
              <a:lnSpc>
                <a:spcPct val="150000"/>
              </a:lnSpc>
              <a:buFont typeface="Arial" panose="020B0604020202020204" pitchFamily="34" charset="0"/>
              <a:buChar char="•"/>
            </a:pPr>
            <a:r>
              <a:rPr lang="en-US" sz="1700" b="1" dirty="0">
                <a:solidFill>
                  <a:schemeClr val="tx1">
                    <a:lumMod val="65000"/>
                    <a:lumOff val="35000"/>
                  </a:schemeClr>
                </a:solidFill>
              </a:rPr>
              <a:t>The bulletin would be converted from written to oral form using text to speech </a:t>
            </a:r>
          </a:p>
          <a:p>
            <a:pPr marL="514350" indent="-457200">
              <a:lnSpc>
                <a:spcPct val="150000"/>
              </a:lnSpc>
              <a:buFont typeface="Arial" panose="020B0604020202020204" pitchFamily="34" charset="0"/>
              <a:buChar char="•"/>
            </a:pPr>
            <a:endParaRPr lang="en-US" sz="1700" b="1" dirty="0">
              <a:solidFill>
                <a:schemeClr val="tx1">
                  <a:lumMod val="65000"/>
                  <a:lumOff val="35000"/>
                </a:schemeClr>
              </a:solidFill>
            </a:endParaRPr>
          </a:p>
          <a:p>
            <a:pPr marL="514350" indent="-457200">
              <a:lnSpc>
                <a:spcPct val="150000"/>
              </a:lnSpc>
              <a:buFont typeface="Arial" panose="020B0604020202020204" pitchFamily="34" charset="0"/>
              <a:buChar char="•"/>
            </a:pPr>
            <a:endParaRPr lang="en-US" sz="1700" b="1" dirty="0">
              <a:solidFill>
                <a:schemeClr val="tx1">
                  <a:lumMod val="65000"/>
                  <a:lumOff val="35000"/>
                </a:schemeClr>
              </a:solidFill>
            </a:endParaRPr>
          </a:p>
          <a:p>
            <a:pPr marL="514350" indent="-457200">
              <a:lnSpc>
                <a:spcPct val="150000"/>
              </a:lnSpc>
              <a:buFont typeface="Arial" panose="020B0604020202020204" pitchFamily="34" charset="0"/>
              <a:buChar char="•"/>
            </a:pPr>
            <a:r>
              <a:rPr lang="en-US" sz="1700" b="1" dirty="0">
                <a:solidFill>
                  <a:srgbClr val="654815"/>
                </a:solidFill>
              </a:rPr>
              <a:t>It would then be presented by any animated broadcaster from our website</a:t>
            </a:r>
          </a:p>
        </p:txBody>
      </p:sp>
      <p:pic>
        <p:nvPicPr>
          <p:cNvPr id="6" name="Picture 10" descr="Tv News Anchorman News Anchor Broadcasting Stock Illustration 1171438228">
            <a:extLst>
              <a:ext uri="{FF2B5EF4-FFF2-40B4-BE49-F238E27FC236}">
                <a16:creationId xmlns:a16="http://schemas.microsoft.com/office/drawing/2014/main" xmlns="" id="{BCC76E51-19BD-4A2D-9A4E-0D4A7FC0D4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41" b="9936"/>
          <a:stretch/>
        </p:blipFill>
        <p:spPr bwMode="auto">
          <a:xfrm>
            <a:off x="7509556" y="3609843"/>
            <a:ext cx="3144775" cy="2033458"/>
          </a:xfrm>
          <a:prstGeom prst="rect">
            <a:avLst/>
          </a:prstGeom>
          <a:noFill/>
          <a:scene3d>
            <a:camera prst="perspectiveContrastingLeftFacing"/>
            <a:lightRig rig="threePt" dir="t"/>
          </a:scene3d>
          <a:extLst>
            <a:ext uri="{909E8E84-426E-40DD-AFC4-6F175D3DCCD1}">
              <a14:hiddenFill xmlns:a14="http://schemas.microsoft.com/office/drawing/2010/main">
                <a:solidFill>
                  <a:srgbClr val="FFFFFF"/>
                </a:solidFill>
              </a14:hiddenFill>
            </a:ext>
          </a:extLst>
        </p:spPr>
      </p:pic>
      <p:pic>
        <p:nvPicPr>
          <p:cNvPr id="7" name="Picture 8" descr="News Anchor Vector Art, Icons, and Graphics for Free Download">
            <a:extLst>
              <a:ext uri="{FF2B5EF4-FFF2-40B4-BE49-F238E27FC236}">
                <a16:creationId xmlns:a16="http://schemas.microsoft.com/office/drawing/2014/main" xmlns="" id="{1DA82E4A-A893-457A-8A16-FAC6D056F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7319" y="3316623"/>
            <a:ext cx="2625007" cy="3119403"/>
          </a:xfrm>
          <a:prstGeom prst="rect">
            <a:avLst/>
          </a:prstGeom>
          <a:noFill/>
          <a:scene3d>
            <a:camera prst="isometricOffAxis1Left"/>
            <a:lightRig rig="threePt" dir="t"/>
          </a:scene3d>
          <a:extLst>
            <a:ext uri="{909E8E84-426E-40DD-AFC4-6F175D3DCCD1}">
              <a14:hiddenFill xmlns:a14="http://schemas.microsoft.com/office/drawing/2010/main">
                <a:solidFill>
                  <a:srgbClr val="FFFFFF"/>
                </a:solidFill>
              </a14:hiddenFill>
            </a:ext>
          </a:extLst>
        </p:spPr>
      </p:pic>
      <p:pic>
        <p:nvPicPr>
          <p:cNvPr id="8" name="Picture 4" descr="Cartoon News Anchor Stock Illustrations – 432 Cartoon News Anchor Stock  Illustrations, Vectors &amp;amp; Clipart - Dreamstime">
            <a:extLst>
              <a:ext uri="{FF2B5EF4-FFF2-40B4-BE49-F238E27FC236}">
                <a16:creationId xmlns:a16="http://schemas.microsoft.com/office/drawing/2014/main" xmlns="" id="{E16618E5-7DEE-45DD-AABB-A5416AA286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764" r="3520" b="26671"/>
          <a:stretch/>
        </p:blipFill>
        <p:spPr bwMode="auto">
          <a:xfrm>
            <a:off x="9417381" y="888086"/>
            <a:ext cx="2780539" cy="2499009"/>
          </a:xfrm>
          <a:prstGeom prst="rect">
            <a:avLst/>
          </a:prstGeom>
          <a:noFill/>
          <a:scene3d>
            <a:camera prst="perspectiveContrastingLeftFacing"/>
            <a:lightRig rig="threePt" dir="t"/>
          </a:scene3d>
          <a:extLst>
            <a:ext uri="{909E8E84-426E-40DD-AFC4-6F175D3DCCD1}">
              <a14:hiddenFill xmlns:a14="http://schemas.microsoft.com/office/drawing/2010/main">
                <a:solidFill>
                  <a:srgbClr val="FFFFFF"/>
                </a:solidFill>
              </a14:hiddenFill>
            </a:ext>
          </a:extLst>
        </p:spPr>
      </p:pic>
      <p:pic>
        <p:nvPicPr>
          <p:cNvPr id="9" name="Picture 6" descr="Cartoon News Studio High Res Stock Images | Shutterstock">
            <a:extLst>
              <a:ext uri="{FF2B5EF4-FFF2-40B4-BE49-F238E27FC236}">
                <a16:creationId xmlns:a16="http://schemas.microsoft.com/office/drawing/2014/main" xmlns="" id="{1821D63A-6555-4B92-AD85-D8CBDCF4E55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0" t="-1086" r="-1020" b="7385"/>
          <a:stretch/>
        </p:blipFill>
        <p:spPr bwMode="auto">
          <a:xfrm>
            <a:off x="7589568" y="990365"/>
            <a:ext cx="2526311" cy="20334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8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
                                        </p:tgtEl>
                                        <p:attrNameLst>
                                          <p:attrName>fillcolor</p:attrName>
                                        </p:attrNameLst>
                                      </p:cBhvr>
                                      <p:to>
                                        <a:srgbClr val="3488A0"/>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5D4FCF-2278-4859-8234-AE2F8BC7E55D}"/>
              </a:ext>
            </a:extLst>
          </p:cNvPr>
          <p:cNvSpPr>
            <a:spLocks noGrp="1"/>
          </p:cNvSpPr>
          <p:nvPr>
            <p:ph idx="1"/>
          </p:nvPr>
        </p:nvSpPr>
        <p:spPr>
          <a:xfrm>
            <a:off x="365260" y="1338469"/>
            <a:ext cx="6658392" cy="5049451"/>
          </a:xfrm>
        </p:spPr>
        <p:txBody>
          <a:bodyPr>
            <a:normAutofit/>
          </a:bodyPr>
          <a:lstStyle/>
          <a:p>
            <a:pPr marL="0" indent="0">
              <a:lnSpc>
                <a:spcPct val="100000"/>
              </a:lnSpc>
              <a:buNone/>
            </a:pPr>
            <a:r>
              <a:rPr lang="en-IN" sz="1700" b="1" dirty="0">
                <a:solidFill>
                  <a:srgbClr val="C00000"/>
                </a:solidFill>
              </a:rPr>
              <a:t>Following are the libraries which we can make use of during the implementation of our project:</a:t>
            </a:r>
          </a:p>
          <a:p>
            <a:pPr marL="0" indent="0">
              <a:lnSpc>
                <a:spcPct val="100000"/>
              </a:lnSpc>
              <a:buNone/>
            </a:pPr>
            <a:endParaRPr lang="en-IN" sz="1700" b="1" dirty="0">
              <a:solidFill>
                <a:srgbClr val="C00000"/>
              </a:solidFill>
            </a:endParaRPr>
          </a:p>
          <a:p>
            <a:pPr marL="0" indent="0">
              <a:lnSpc>
                <a:spcPct val="100000"/>
              </a:lnSpc>
              <a:buNone/>
            </a:pPr>
            <a:endParaRPr lang="en-IN" sz="1700" b="1" dirty="0">
              <a:solidFill>
                <a:srgbClr val="C00000"/>
              </a:solidFill>
            </a:endParaRPr>
          </a:p>
          <a:p>
            <a:pPr marL="342900" indent="-342900">
              <a:lnSpc>
                <a:spcPct val="100000"/>
              </a:lnSpc>
              <a:buFont typeface="+mj-lt"/>
              <a:buAutoNum type="arabicPeriod"/>
            </a:pPr>
            <a:r>
              <a:rPr lang="en-IN" sz="1700" b="1" dirty="0" err="1">
                <a:solidFill>
                  <a:schemeClr val="accent3"/>
                </a:solidFill>
              </a:rPr>
              <a:t>Urllib</a:t>
            </a:r>
            <a:r>
              <a:rPr lang="en-IN" sz="1700" b="1" dirty="0">
                <a:solidFill>
                  <a:schemeClr val="accent3"/>
                </a:solidFill>
              </a:rPr>
              <a:t> module and </a:t>
            </a:r>
            <a:r>
              <a:rPr lang="en-IN" sz="1700" b="1" dirty="0" err="1">
                <a:solidFill>
                  <a:schemeClr val="accent3"/>
                </a:solidFill>
              </a:rPr>
              <a:t>urllib.request</a:t>
            </a:r>
            <a:r>
              <a:rPr lang="en-IN" sz="1700" b="1" dirty="0">
                <a:solidFill>
                  <a:schemeClr val="accent3"/>
                </a:solidFill>
              </a:rPr>
              <a:t> library: A python library which would be used to fetch and open URLS</a:t>
            </a:r>
          </a:p>
          <a:p>
            <a:pPr marL="342900" indent="-342900">
              <a:lnSpc>
                <a:spcPct val="100000"/>
              </a:lnSpc>
              <a:buFont typeface="+mj-lt"/>
              <a:buAutoNum type="arabicPeriod"/>
            </a:pPr>
            <a:endParaRPr lang="en-IN" sz="1700" b="1" dirty="0">
              <a:solidFill>
                <a:schemeClr val="accent3"/>
              </a:solidFill>
            </a:endParaRPr>
          </a:p>
          <a:p>
            <a:pPr marL="342900" indent="-342900">
              <a:lnSpc>
                <a:spcPct val="100000"/>
              </a:lnSpc>
              <a:buFont typeface="+mj-lt"/>
              <a:buAutoNum type="arabicPeriod"/>
            </a:pPr>
            <a:r>
              <a:rPr lang="en-IN" sz="1700" b="1" dirty="0">
                <a:solidFill>
                  <a:schemeClr val="accent1"/>
                </a:solidFill>
              </a:rPr>
              <a:t>BS4: This Python library would be used to scrape data from   the web pages. </a:t>
            </a:r>
          </a:p>
          <a:p>
            <a:pPr marL="342900" indent="-342900">
              <a:lnSpc>
                <a:spcPct val="100000"/>
              </a:lnSpc>
              <a:buFont typeface="+mj-lt"/>
              <a:buAutoNum type="arabicPeriod"/>
            </a:pPr>
            <a:endParaRPr lang="en-IN" sz="1700" b="1" dirty="0">
              <a:solidFill>
                <a:schemeClr val="accent3"/>
              </a:solidFill>
            </a:endParaRPr>
          </a:p>
          <a:p>
            <a:pPr marL="342900" indent="-342900">
              <a:lnSpc>
                <a:spcPct val="100000"/>
              </a:lnSpc>
              <a:buFont typeface="+mj-lt"/>
              <a:buAutoNum type="arabicPeriod"/>
            </a:pPr>
            <a:r>
              <a:rPr lang="en-IN" sz="1700" b="1" dirty="0">
                <a:solidFill>
                  <a:srgbClr val="F03F2B"/>
                </a:solidFill>
              </a:rPr>
              <a:t>Use of NLP (Natural Language Processing) Technique to synthesize data </a:t>
            </a:r>
            <a:endParaRPr lang="en-IN" sz="1700" b="1" dirty="0" smtClean="0">
              <a:solidFill>
                <a:srgbClr val="F03F2B"/>
              </a:solidFill>
            </a:endParaRPr>
          </a:p>
          <a:p>
            <a:pPr marL="342900" indent="-342900">
              <a:lnSpc>
                <a:spcPct val="100000"/>
              </a:lnSpc>
              <a:buFont typeface="+mj-lt"/>
              <a:buAutoNum type="arabicPeriod"/>
            </a:pPr>
            <a:endParaRPr lang="en-IN" sz="1700" b="1" dirty="0">
              <a:solidFill>
                <a:srgbClr val="F03F2B"/>
              </a:solidFill>
            </a:endParaRPr>
          </a:p>
          <a:p>
            <a:pPr marL="342900" indent="-342900">
              <a:lnSpc>
                <a:spcPct val="100000"/>
              </a:lnSpc>
              <a:buFont typeface="+mj-lt"/>
              <a:buAutoNum type="arabicPeriod"/>
            </a:pPr>
            <a:r>
              <a:rPr lang="en-IN" sz="1700" b="1" dirty="0" err="1" smtClean="0">
                <a:solidFill>
                  <a:srgbClr val="7030A0"/>
                </a:solidFill>
              </a:rPr>
              <a:t>gTTS</a:t>
            </a:r>
            <a:r>
              <a:rPr lang="en-IN" sz="1700" b="1" dirty="0" smtClean="0">
                <a:solidFill>
                  <a:srgbClr val="7030A0"/>
                </a:solidFill>
              </a:rPr>
              <a:t> :- Python library to convert text to speech</a:t>
            </a:r>
          </a:p>
          <a:p>
            <a:pPr marL="342900" indent="-342900">
              <a:lnSpc>
                <a:spcPct val="100000"/>
              </a:lnSpc>
              <a:buFont typeface="+mj-lt"/>
              <a:buAutoNum type="arabicPeriod"/>
            </a:pPr>
            <a:endParaRPr lang="en-IN" sz="1700" b="1" dirty="0" smtClean="0">
              <a:solidFill>
                <a:srgbClr val="F03F2B"/>
              </a:solidFill>
            </a:endParaRPr>
          </a:p>
          <a:p>
            <a:pPr marL="0" indent="0">
              <a:lnSpc>
                <a:spcPct val="100000"/>
              </a:lnSpc>
              <a:buNone/>
            </a:pPr>
            <a:endParaRPr lang="en-IN" sz="1700" b="1" dirty="0">
              <a:solidFill>
                <a:srgbClr val="F03F2B"/>
              </a:solidFill>
            </a:endParaRPr>
          </a:p>
        </p:txBody>
      </p:sp>
      <p:sp>
        <p:nvSpPr>
          <p:cNvPr id="5" name="Rectangle 4">
            <a:extLst>
              <a:ext uri="{FF2B5EF4-FFF2-40B4-BE49-F238E27FC236}">
                <a16:creationId xmlns:a16="http://schemas.microsoft.com/office/drawing/2014/main" xmlns="" id="{BB428B87-A1B6-4FFA-BA49-040CA9E0529B}"/>
              </a:ext>
            </a:extLst>
          </p:cNvPr>
          <p:cNvSpPr/>
          <p:nvPr/>
        </p:nvSpPr>
        <p:spPr>
          <a:xfrm>
            <a:off x="365260" y="421358"/>
            <a:ext cx="7139119" cy="773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mj-lt"/>
              </a:rPr>
              <a:t>Algorithms &amp; Implementation</a:t>
            </a:r>
          </a:p>
        </p:txBody>
      </p:sp>
      <p:pic>
        <p:nvPicPr>
          <p:cNvPr id="1026" name="Picture 2" descr="What is an Algorithm? Types, Applications, and Characteristics | Analytics  Steps">
            <a:extLst>
              <a:ext uri="{FF2B5EF4-FFF2-40B4-BE49-F238E27FC236}">
                <a16:creationId xmlns:a16="http://schemas.microsoft.com/office/drawing/2014/main" xmlns="" id="{3A78F04F-94A8-4619-8A99-8733576B21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31" r="12898" b="19759"/>
          <a:stretch/>
        </p:blipFill>
        <p:spPr bwMode="auto">
          <a:xfrm>
            <a:off x="7504379" y="1594730"/>
            <a:ext cx="3979105" cy="23808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30" name="Picture 6" descr="Web Scraping with Python — Part Two — Library overview of requests, urllib2,  BeautifulSoup, lxml, Scrapy, and more! - Open Data Science - Your News  Source for AI, Machine Learning &amp;amp; more">
            <a:extLst>
              <a:ext uri="{FF2B5EF4-FFF2-40B4-BE49-F238E27FC236}">
                <a16:creationId xmlns:a16="http://schemas.microsoft.com/office/drawing/2014/main" xmlns="" id="{54C1C93B-DDF6-42BE-8EE8-7AB2093983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719"/>
          <a:stretch/>
        </p:blipFill>
        <p:spPr bwMode="auto">
          <a:xfrm rot="970556">
            <a:off x="8814244" y="3813243"/>
            <a:ext cx="3041099" cy="198857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How to use urllib2 in Python? The correct way to teach you - Programmer  Sought">
            <a:extLst>
              <a:ext uri="{FF2B5EF4-FFF2-40B4-BE49-F238E27FC236}">
                <a16:creationId xmlns:a16="http://schemas.microsoft.com/office/drawing/2014/main" xmlns="" id="{BE2F6592-4CA4-4C00-B32C-44B581740A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590" r="28788"/>
          <a:stretch/>
        </p:blipFill>
        <p:spPr bwMode="auto">
          <a:xfrm>
            <a:off x="7835274" y="3975599"/>
            <a:ext cx="1524339" cy="150101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5"/>
                                        </p:tgtEl>
                                        <p:attrNameLst>
                                          <p:attrName>fillcolor</p:attrName>
                                        </p:attrNameLst>
                                      </p:cBhvr>
                                      <p:to>
                                        <a:srgbClr val="3488A0"/>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narVert">
          <a:fgClr>
            <a:schemeClr val="accent5">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69A9E-C67F-4088-BCE4-82924F4223FC}"/>
              </a:ext>
            </a:extLst>
          </p:cNvPr>
          <p:cNvSpPr>
            <a:spLocks noGrp="1"/>
          </p:cNvSpPr>
          <p:nvPr>
            <p:ph type="title"/>
          </p:nvPr>
        </p:nvSpPr>
        <p:spPr>
          <a:xfrm>
            <a:off x="370765" y="266559"/>
            <a:ext cx="6002739" cy="1084569"/>
          </a:xfrm>
        </p:spPr>
        <p:txBody>
          <a:bodyPr/>
          <a:lstStyle/>
          <a:p>
            <a:r>
              <a:rPr lang="en-US" b="1" dirty="0"/>
              <a:t>System diagram</a:t>
            </a:r>
          </a:p>
        </p:txBody>
      </p:sp>
      <p:sp>
        <p:nvSpPr>
          <p:cNvPr id="32" name="Rectangle 30">
            <a:extLst>
              <a:ext uri="{FF2B5EF4-FFF2-40B4-BE49-F238E27FC236}">
                <a16:creationId xmlns:a16="http://schemas.microsoft.com/office/drawing/2014/main" xmlns="" id="{18BF7496-3F18-403A-B56F-426F1B16D80A}"/>
              </a:ext>
            </a:extLst>
          </p:cNvPr>
          <p:cNvSpPr>
            <a:spLocks noChangeArrowheads="1"/>
          </p:cNvSpPr>
          <p:nvPr/>
        </p:nvSpPr>
        <p:spPr bwMode="auto">
          <a:xfrm>
            <a:off x="2622645" y="2213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0">
            <a:extLst>
              <a:ext uri="{FF2B5EF4-FFF2-40B4-BE49-F238E27FC236}">
                <a16:creationId xmlns:a16="http://schemas.microsoft.com/office/drawing/2014/main" xmlns="" id="{6E7FD4F3-337F-44D2-A4A6-CE3B1958541E}"/>
              </a:ext>
            </a:extLst>
          </p:cNvPr>
          <p:cNvSpPr>
            <a:spLocks noChangeArrowheads="1"/>
          </p:cNvSpPr>
          <p:nvPr/>
        </p:nvSpPr>
        <p:spPr bwMode="auto">
          <a:xfrm>
            <a:off x="2622645" y="26704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Rectangle 42">
            <a:extLst>
              <a:ext uri="{FF2B5EF4-FFF2-40B4-BE49-F238E27FC236}">
                <a16:creationId xmlns:a16="http://schemas.microsoft.com/office/drawing/2014/main" xmlns="" id="{32A23624-6A7D-470E-B11E-0BB1AF7CDA2F}"/>
              </a:ext>
            </a:extLst>
          </p:cNvPr>
          <p:cNvSpPr>
            <a:spLocks noChangeArrowheads="1"/>
          </p:cNvSpPr>
          <p:nvPr/>
        </p:nvSpPr>
        <p:spPr bwMode="auto">
          <a:xfrm>
            <a:off x="2622645" y="31276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1116158"/>
            <a:ext cx="7151427" cy="521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0665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C4C7D0A1-1308-4D0C-B8EF-E5EAA911E9BE}"/>
              </a:ext>
            </a:extLst>
          </p:cNvPr>
          <p:cNvSpPr/>
          <p:nvPr/>
        </p:nvSpPr>
        <p:spPr>
          <a:xfrm>
            <a:off x="430269" y="394062"/>
            <a:ext cx="11102090" cy="773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mj-lt"/>
              </a:rPr>
              <a:t>Project Deliverables (What would the output be like)</a:t>
            </a:r>
          </a:p>
        </p:txBody>
      </p:sp>
      <p:sp>
        <p:nvSpPr>
          <p:cNvPr id="5" name="TextBox 4"/>
          <p:cNvSpPr txBox="1"/>
          <p:nvPr/>
        </p:nvSpPr>
        <p:spPr>
          <a:xfrm>
            <a:off x="887104" y="1909484"/>
            <a:ext cx="6414448" cy="1107996"/>
          </a:xfrm>
          <a:prstGeom prst="rect">
            <a:avLst/>
          </a:prstGeom>
          <a:noFill/>
        </p:spPr>
        <p:txBody>
          <a:bodyPr wrap="square" rtlCol="0">
            <a:spAutoFit/>
          </a:bodyPr>
          <a:lstStyle/>
          <a:p>
            <a:r>
              <a:rPr lang="en-US" sz="2200" b="1" dirty="0">
                <a:solidFill>
                  <a:srgbClr val="C00000"/>
                </a:solidFill>
              </a:rPr>
              <a:t>For the Front end part:</a:t>
            </a:r>
          </a:p>
          <a:p>
            <a:r>
              <a:rPr lang="en-US" sz="2200" b="1" dirty="0"/>
              <a:t>A user can watch the news broadcasted to them by the news reporting website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998" y="3346349"/>
            <a:ext cx="4126670" cy="2746110"/>
          </a:xfrm>
          <a:prstGeom prst="rect">
            <a:avLst/>
          </a:prstGeom>
        </p:spPr>
      </p:pic>
    </p:spTree>
    <p:extLst>
      <p:ext uri="{BB962C8B-B14F-4D97-AF65-F5344CB8AC3E}">
        <p14:creationId xmlns:p14="http://schemas.microsoft.com/office/powerpoint/2010/main" val="203322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
                                        </p:tgtEl>
                                        <p:attrNameLst>
                                          <p:attrName>fillcolor</p:attrName>
                                        </p:attrNameLst>
                                      </p:cBhvr>
                                      <p:to>
                                        <a:srgbClr val="3488A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276" y="1433015"/>
            <a:ext cx="10866075" cy="1883391"/>
          </a:xfrm>
        </p:spPr>
        <p:txBody>
          <a:bodyPr>
            <a:normAutofit/>
          </a:bodyPr>
          <a:lstStyle/>
          <a:p>
            <a:pPr marL="0" indent="0">
              <a:buNone/>
            </a:pPr>
            <a:r>
              <a:rPr lang="en-US" sz="2000" b="1" dirty="0">
                <a:solidFill>
                  <a:srgbClr val="C00000"/>
                </a:solidFill>
              </a:rPr>
              <a:t>For the back end part:  </a:t>
            </a:r>
            <a:r>
              <a:rPr lang="en-US" sz="2000" b="1" dirty="0"/>
              <a:t>There would be a login/Sign up Page for the management team of the agency. The particular user would login after which he/she would be directed to the Main (Home) page  from where they can then select &amp; apply the desired changes (such as selecting website links for data scrapping).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589" y="3016155"/>
            <a:ext cx="5619561" cy="3345175"/>
          </a:xfrm>
          <a:prstGeom prst="rect">
            <a:avLst/>
          </a:prstGeom>
        </p:spPr>
      </p:pic>
      <p:sp>
        <p:nvSpPr>
          <p:cNvPr id="5" name="Rectangle 4">
            <a:extLst>
              <a:ext uri="{FF2B5EF4-FFF2-40B4-BE49-F238E27FC236}">
                <a16:creationId xmlns:a16="http://schemas.microsoft.com/office/drawing/2014/main" xmlns="" id="{C4C7D0A1-1308-4D0C-B8EF-E5EAA911E9BE}"/>
              </a:ext>
            </a:extLst>
          </p:cNvPr>
          <p:cNvSpPr/>
          <p:nvPr/>
        </p:nvSpPr>
        <p:spPr>
          <a:xfrm>
            <a:off x="430269" y="394062"/>
            <a:ext cx="11102090" cy="773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mj-lt"/>
              </a:rPr>
              <a:t>Project Deliverables (What would the output be like)</a:t>
            </a:r>
          </a:p>
        </p:txBody>
      </p:sp>
    </p:spTree>
    <p:extLst>
      <p:ext uri="{BB962C8B-B14F-4D97-AF65-F5344CB8AC3E}">
        <p14:creationId xmlns:p14="http://schemas.microsoft.com/office/powerpoint/2010/main" val="225277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5"/>
                                        </p:tgtEl>
                                        <p:attrNameLst>
                                          <p:attrName>fillcolor</p:attrName>
                                        </p:attrNameLst>
                                      </p:cBhvr>
                                      <p:to>
                                        <a:srgbClr val="3488A0"/>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{1AE06E6F-B9DB-4B24-B6FF-66FD240CDE68}tf78438558_win32</Template>
  <TotalTime>1801</TotalTime>
  <Words>559</Words>
  <Application>Microsoft Office PowerPoint</Application>
  <PresentationFormat>Custom</PresentationFormat>
  <Paragraphs>55</Paragraphs>
  <Slides>12</Slides>
  <Notes>0</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SavonVTI</vt:lpstr>
      <vt:lpstr>Automated News Broadcast Channel</vt:lpstr>
      <vt:lpstr>GROUP MEMBERS</vt:lpstr>
      <vt:lpstr>PowerPoint Presentation</vt:lpstr>
      <vt:lpstr>PowerPoint Presentation</vt:lpstr>
      <vt:lpstr>PowerPoint Presentation</vt:lpstr>
      <vt:lpstr>PowerPoint Presentation</vt:lpstr>
      <vt:lpstr>System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News Broadcast Channel</dc:title>
  <dc:creator>YUMNA  ASIM</dc:creator>
  <cp:lastModifiedBy>Khawaja Masood Ahmed</cp:lastModifiedBy>
  <cp:revision>36</cp:revision>
  <dcterms:created xsi:type="dcterms:W3CDTF">2021-06-07T19:26:37Z</dcterms:created>
  <dcterms:modified xsi:type="dcterms:W3CDTF">2021-07-01T08:22:13Z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