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7" r:id="rId2"/>
    <p:sldId id="278" r:id="rId3"/>
    <p:sldId id="258" r:id="rId4"/>
    <p:sldId id="259" r:id="rId5"/>
    <p:sldId id="260" r:id="rId6"/>
    <p:sldId id="261" r:id="rId7"/>
    <p:sldId id="262" r:id="rId8"/>
    <p:sldId id="276" r:id="rId9"/>
    <p:sldId id="266" r:id="rId10"/>
    <p:sldId id="273" r:id="rId11"/>
    <p:sldId id="274" r:id="rId12"/>
    <p:sldId id="270" r:id="rId13"/>
    <p:sldId id="271" r:id="rId14"/>
    <p:sldId id="269" r:id="rId15"/>
    <p:sldId id="264"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9" autoAdjust="0"/>
    <p:restoredTop sz="94660"/>
  </p:normalViewPr>
  <p:slideViewPr>
    <p:cSldViewPr snapToGrid="0">
      <p:cViewPr>
        <p:scale>
          <a:sx n="80" d="100"/>
          <a:sy n="80" d="100"/>
        </p:scale>
        <p:origin x="-14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71C9592-631C-4EE5-A04C-CA5B30D7C6F7}"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086A7-689B-4C21-B689-2D4B5917738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59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C9592-631C-4EE5-A04C-CA5B30D7C6F7}"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086A7-689B-4C21-B689-2D4B59177387}" type="slidenum">
              <a:rPr lang="en-US" smtClean="0"/>
              <a:t>‹#›</a:t>
            </a:fld>
            <a:endParaRPr lang="en-US"/>
          </a:p>
        </p:txBody>
      </p:sp>
    </p:spTree>
    <p:extLst>
      <p:ext uri="{BB962C8B-B14F-4D97-AF65-F5344CB8AC3E}">
        <p14:creationId xmlns:p14="http://schemas.microsoft.com/office/powerpoint/2010/main" val="1023405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C9592-631C-4EE5-A04C-CA5B30D7C6F7}"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086A7-689B-4C21-B689-2D4B5917738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913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C9592-631C-4EE5-A04C-CA5B30D7C6F7}"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086A7-689B-4C21-B689-2D4B59177387}" type="slidenum">
              <a:rPr lang="en-US" smtClean="0"/>
              <a:t>‹#›</a:t>
            </a:fld>
            <a:endParaRPr lang="en-US"/>
          </a:p>
        </p:txBody>
      </p:sp>
    </p:spTree>
    <p:extLst>
      <p:ext uri="{BB962C8B-B14F-4D97-AF65-F5344CB8AC3E}">
        <p14:creationId xmlns:p14="http://schemas.microsoft.com/office/powerpoint/2010/main" val="1185179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C9592-631C-4EE5-A04C-CA5B30D7C6F7}"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086A7-689B-4C21-B689-2D4B5917738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72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1C9592-631C-4EE5-A04C-CA5B30D7C6F7}"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086A7-689B-4C21-B689-2D4B59177387}" type="slidenum">
              <a:rPr lang="en-US" smtClean="0"/>
              <a:t>‹#›</a:t>
            </a:fld>
            <a:endParaRPr lang="en-US"/>
          </a:p>
        </p:txBody>
      </p:sp>
    </p:spTree>
    <p:extLst>
      <p:ext uri="{BB962C8B-B14F-4D97-AF65-F5344CB8AC3E}">
        <p14:creationId xmlns:p14="http://schemas.microsoft.com/office/powerpoint/2010/main" val="387523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1C9592-631C-4EE5-A04C-CA5B30D7C6F7}"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4086A7-689B-4C21-B689-2D4B59177387}" type="slidenum">
              <a:rPr lang="en-US" smtClean="0"/>
              <a:t>‹#›</a:t>
            </a:fld>
            <a:endParaRPr lang="en-US"/>
          </a:p>
        </p:txBody>
      </p:sp>
    </p:spTree>
    <p:extLst>
      <p:ext uri="{BB962C8B-B14F-4D97-AF65-F5344CB8AC3E}">
        <p14:creationId xmlns:p14="http://schemas.microsoft.com/office/powerpoint/2010/main" val="2923004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1C9592-631C-4EE5-A04C-CA5B30D7C6F7}"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4086A7-689B-4C21-B689-2D4B59177387}" type="slidenum">
              <a:rPr lang="en-US" smtClean="0"/>
              <a:t>‹#›</a:t>
            </a:fld>
            <a:endParaRPr lang="en-US"/>
          </a:p>
        </p:txBody>
      </p:sp>
    </p:spTree>
    <p:extLst>
      <p:ext uri="{BB962C8B-B14F-4D97-AF65-F5344CB8AC3E}">
        <p14:creationId xmlns:p14="http://schemas.microsoft.com/office/powerpoint/2010/main" val="144914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C9592-631C-4EE5-A04C-CA5B30D7C6F7}"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4086A7-689B-4C21-B689-2D4B59177387}" type="slidenum">
              <a:rPr lang="en-US" smtClean="0"/>
              <a:t>‹#›</a:t>
            </a:fld>
            <a:endParaRPr lang="en-US"/>
          </a:p>
        </p:txBody>
      </p:sp>
    </p:spTree>
    <p:extLst>
      <p:ext uri="{BB962C8B-B14F-4D97-AF65-F5344CB8AC3E}">
        <p14:creationId xmlns:p14="http://schemas.microsoft.com/office/powerpoint/2010/main" val="2806785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1C9592-631C-4EE5-A04C-CA5B30D7C6F7}"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086A7-689B-4C21-B689-2D4B59177387}" type="slidenum">
              <a:rPr lang="en-US" smtClean="0"/>
              <a:t>‹#›</a:t>
            </a:fld>
            <a:endParaRPr lang="en-US"/>
          </a:p>
        </p:txBody>
      </p:sp>
    </p:spTree>
    <p:extLst>
      <p:ext uri="{BB962C8B-B14F-4D97-AF65-F5344CB8AC3E}">
        <p14:creationId xmlns:p14="http://schemas.microsoft.com/office/powerpoint/2010/main" val="228109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1C9592-631C-4EE5-A04C-CA5B30D7C6F7}"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4086A7-689B-4C21-B689-2D4B5917738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80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1C9592-631C-4EE5-A04C-CA5B30D7C6F7}" type="datetimeFigureOut">
              <a:rPr lang="en-US" smtClean="0"/>
              <a:t>12/8/2021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84086A7-689B-4C21-B689-2D4B59177387}"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1633"/>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17 Things I&amp;#39;ve learned about life from watching movies and TV | Cavalcade  of Awesome">
            <a:extLst>
              <a:ext uri="{FF2B5EF4-FFF2-40B4-BE49-F238E27FC236}">
                <a16:creationId xmlns:a16="http://schemas.microsoft.com/office/drawing/2014/main" xmlns="" id="{38C288C5-984F-436D-BFC1-3BF5F9143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8474"/>
            <a:ext cx="12192000" cy="65895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3328987" y="1968499"/>
            <a:ext cx="5464493" cy="3281109"/>
          </a:xfrm>
          <a:prstGeom prst="rect">
            <a:avLst/>
          </a:prstGeom>
        </p:spPr>
      </p:pic>
    </p:spTree>
    <p:extLst>
      <p:ext uri="{BB962C8B-B14F-4D97-AF65-F5344CB8AC3E}">
        <p14:creationId xmlns:p14="http://schemas.microsoft.com/office/powerpoint/2010/main" val="329826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TextBox 2"/>
          <p:cNvSpPr txBox="1"/>
          <p:nvPr/>
        </p:nvSpPr>
        <p:spPr>
          <a:xfrm>
            <a:off x="937885" y="3013501"/>
            <a:ext cx="2507443" cy="830997"/>
          </a:xfrm>
          <a:prstGeom prst="rect">
            <a:avLst/>
          </a:prstGeom>
          <a:noFill/>
        </p:spPr>
        <p:txBody>
          <a:bodyPr wrap="square" rtlCol="0">
            <a:spAutoFit/>
          </a:bodyPr>
          <a:lstStyle/>
          <a:p>
            <a:r>
              <a:rPr lang="en-US" sz="4800" b="1" dirty="0">
                <a:latin typeface="+mj-lt"/>
              </a:rPr>
              <a:t>As a User</a:t>
            </a:r>
          </a:p>
        </p:txBody>
      </p:sp>
      <p:sp>
        <p:nvSpPr>
          <p:cNvPr id="4" name="Rectangle 3"/>
          <p:cNvSpPr/>
          <p:nvPr/>
        </p:nvSpPr>
        <p:spPr>
          <a:xfrm>
            <a:off x="937886" y="955629"/>
            <a:ext cx="2507443" cy="646331"/>
          </a:xfrm>
          <a:prstGeom prst="rect">
            <a:avLst/>
          </a:prstGeom>
        </p:spPr>
        <p:txBody>
          <a:bodyPr wrap="square">
            <a:spAutoFit/>
          </a:bodyPr>
          <a:lstStyle/>
          <a:p>
            <a:r>
              <a:rPr lang="en-US" sz="3600" b="1" dirty="0"/>
              <a:t>Prototype</a:t>
            </a:r>
            <a:endParaRPr lang="en-US" sz="7200" b="1" dirty="0">
              <a:latin typeface="+mj-lt"/>
            </a:endParaRPr>
          </a:p>
        </p:txBody>
      </p:sp>
      <p:pic>
        <p:nvPicPr>
          <p:cNvPr id="6" name="Picture 5">
            <a:extLst>
              <a:ext uri="{FF2B5EF4-FFF2-40B4-BE49-F238E27FC236}">
                <a16:creationId xmlns:a16="http://schemas.microsoft.com/office/drawing/2014/main" xmlns="" id="{78F49921-8B6C-42A9-8DB3-EF3EE64682B0}"/>
              </a:ext>
            </a:extLst>
          </p:cNvPr>
          <p:cNvPicPr>
            <a:picLocks noChangeAspect="1"/>
          </p:cNvPicPr>
          <p:nvPr/>
        </p:nvPicPr>
        <p:blipFill>
          <a:blip r:embed="rId2"/>
          <a:stretch>
            <a:fillRect/>
          </a:stretch>
        </p:blipFill>
        <p:spPr>
          <a:xfrm>
            <a:off x="3689032" y="-11723"/>
            <a:ext cx="8367283" cy="6858000"/>
          </a:xfrm>
          <a:prstGeom prst="rect">
            <a:avLst/>
          </a:prstGeom>
        </p:spPr>
      </p:pic>
    </p:spTree>
    <p:extLst>
      <p:ext uri="{BB962C8B-B14F-4D97-AF65-F5344CB8AC3E}">
        <p14:creationId xmlns:p14="http://schemas.microsoft.com/office/powerpoint/2010/main" val="2933292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7B35279-7A51-4606-B6A3-9CFBEA1FF301}"/>
              </a:ext>
            </a:extLst>
          </p:cNvPr>
          <p:cNvPicPr>
            <a:picLocks noChangeAspect="1"/>
          </p:cNvPicPr>
          <p:nvPr/>
        </p:nvPicPr>
        <p:blipFill>
          <a:blip r:embed="rId2"/>
          <a:stretch>
            <a:fillRect/>
          </a:stretch>
        </p:blipFill>
        <p:spPr>
          <a:xfrm>
            <a:off x="3820886" y="0"/>
            <a:ext cx="8371114" cy="6858000"/>
          </a:xfrm>
          <a:prstGeom prst="rect">
            <a:avLst/>
          </a:prstGeom>
        </p:spPr>
      </p:pic>
      <p:sp>
        <p:nvSpPr>
          <p:cNvPr id="4" name="TextBox 3"/>
          <p:cNvSpPr txBox="1"/>
          <p:nvPr/>
        </p:nvSpPr>
        <p:spPr>
          <a:xfrm>
            <a:off x="845785" y="2566852"/>
            <a:ext cx="2710543" cy="1323439"/>
          </a:xfrm>
          <a:prstGeom prst="rect">
            <a:avLst/>
          </a:prstGeom>
          <a:noFill/>
        </p:spPr>
        <p:txBody>
          <a:bodyPr wrap="square" rtlCol="0">
            <a:spAutoFit/>
          </a:bodyPr>
          <a:lstStyle/>
          <a:p>
            <a:r>
              <a:rPr lang="en-US" sz="4000" b="1" dirty="0"/>
              <a:t>Admin Home Page</a:t>
            </a:r>
          </a:p>
        </p:txBody>
      </p:sp>
      <p:sp>
        <p:nvSpPr>
          <p:cNvPr id="5" name="Rectangle 4"/>
          <p:cNvSpPr/>
          <p:nvPr/>
        </p:nvSpPr>
        <p:spPr>
          <a:xfrm>
            <a:off x="845785" y="925677"/>
            <a:ext cx="2016899" cy="646331"/>
          </a:xfrm>
          <a:prstGeom prst="rect">
            <a:avLst/>
          </a:prstGeom>
        </p:spPr>
        <p:txBody>
          <a:bodyPr wrap="none">
            <a:spAutoFit/>
          </a:bodyPr>
          <a:lstStyle/>
          <a:p>
            <a:r>
              <a:rPr lang="en-US" sz="3600" b="1" dirty="0"/>
              <a:t>Prototype</a:t>
            </a:r>
            <a:endParaRPr lang="en-US" sz="6000" b="1" dirty="0"/>
          </a:p>
        </p:txBody>
      </p:sp>
    </p:spTree>
    <p:extLst>
      <p:ext uri="{BB962C8B-B14F-4D97-AF65-F5344CB8AC3E}">
        <p14:creationId xmlns:p14="http://schemas.microsoft.com/office/powerpoint/2010/main" val="1743910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9335" y="2907574"/>
            <a:ext cx="2547257" cy="1323439"/>
          </a:xfrm>
          <a:prstGeom prst="rect">
            <a:avLst/>
          </a:prstGeom>
          <a:noFill/>
        </p:spPr>
        <p:txBody>
          <a:bodyPr wrap="square" rtlCol="0">
            <a:spAutoFit/>
          </a:bodyPr>
          <a:lstStyle/>
          <a:p>
            <a:r>
              <a:rPr lang="en-US" sz="4000" b="1" dirty="0"/>
              <a:t>Document Details</a:t>
            </a:r>
          </a:p>
        </p:txBody>
      </p:sp>
      <p:sp>
        <p:nvSpPr>
          <p:cNvPr id="9" name="Rectangle 8"/>
          <p:cNvSpPr/>
          <p:nvPr/>
        </p:nvSpPr>
        <p:spPr>
          <a:xfrm>
            <a:off x="869335" y="990990"/>
            <a:ext cx="2016899" cy="646331"/>
          </a:xfrm>
          <a:prstGeom prst="rect">
            <a:avLst/>
          </a:prstGeom>
        </p:spPr>
        <p:txBody>
          <a:bodyPr wrap="none">
            <a:spAutoFit/>
          </a:bodyPr>
          <a:lstStyle/>
          <a:p>
            <a:r>
              <a:rPr lang="en-US" sz="3600" b="1" dirty="0"/>
              <a:t>Prototype</a:t>
            </a:r>
            <a:endParaRPr lang="en-US" sz="72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514" y="0"/>
            <a:ext cx="9064486" cy="6858000"/>
          </a:xfrm>
          <a:prstGeom prst="rect">
            <a:avLst/>
          </a:prstGeom>
        </p:spPr>
      </p:pic>
    </p:spTree>
    <p:extLst>
      <p:ext uri="{BB962C8B-B14F-4D97-AF65-F5344CB8AC3E}">
        <p14:creationId xmlns:p14="http://schemas.microsoft.com/office/powerpoint/2010/main" val="3019138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24B48A3-4945-4246-8360-56C25E952057}"/>
              </a:ext>
            </a:extLst>
          </p:cNvPr>
          <p:cNvPicPr>
            <a:picLocks noChangeAspect="1"/>
          </p:cNvPicPr>
          <p:nvPr/>
        </p:nvPicPr>
        <p:blipFill>
          <a:blip r:embed="rId2"/>
          <a:stretch>
            <a:fillRect/>
          </a:stretch>
        </p:blipFill>
        <p:spPr>
          <a:xfrm>
            <a:off x="4033157" y="0"/>
            <a:ext cx="8158844" cy="6858000"/>
          </a:xfrm>
          <a:prstGeom prst="rect">
            <a:avLst/>
          </a:prstGeom>
        </p:spPr>
      </p:pic>
      <p:sp>
        <p:nvSpPr>
          <p:cNvPr id="3" name="TextBox 2"/>
          <p:cNvSpPr txBox="1"/>
          <p:nvPr/>
        </p:nvSpPr>
        <p:spPr>
          <a:xfrm>
            <a:off x="893509" y="2828835"/>
            <a:ext cx="3233056" cy="1200329"/>
          </a:xfrm>
          <a:prstGeom prst="rect">
            <a:avLst/>
          </a:prstGeom>
          <a:noFill/>
        </p:spPr>
        <p:txBody>
          <a:bodyPr wrap="square" rtlCol="0">
            <a:spAutoFit/>
          </a:bodyPr>
          <a:lstStyle/>
          <a:p>
            <a:r>
              <a:rPr lang="en-US" sz="3600" b="1" dirty="0"/>
              <a:t>URL details Table</a:t>
            </a:r>
          </a:p>
        </p:txBody>
      </p:sp>
      <p:sp>
        <p:nvSpPr>
          <p:cNvPr id="4" name="Rectangle 3"/>
          <p:cNvSpPr/>
          <p:nvPr/>
        </p:nvSpPr>
        <p:spPr>
          <a:xfrm>
            <a:off x="893509" y="893020"/>
            <a:ext cx="2016899" cy="646331"/>
          </a:xfrm>
          <a:prstGeom prst="rect">
            <a:avLst/>
          </a:prstGeom>
        </p:spPr>
        <p:txBody>
          <a:bodyPr wrap="none">
            <a:spAutoFit/>
          </a:bodyPr>
          <a:lstStyle/>
          <a:p>
            <a:r>
              <a:rPr lang="en-US" sz="3600" b="1" dirty="0"/>
              <a:t>Prototype</a:t>
            </a:r>
            <a:endParaRPr lang="en-US" sz="7200" b="1" dirty="0"/>
          </a:p>
        </p:txBody>
      </p:sp>
    </p:spTree>
    <p:extLst>
      <p:ext uri="{BB962C8B-B14F-4D97-AF65-F5344CB8AC3E}">
        <p14:creationId xmlns:p14="http://schemas.microsoft.com/office/powerpoint/2010/main" val="4090331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DE58C1F2-0BFB-4749-9EAF-3D08773D7CBC}"/>
              </a:ext>
            </a:extLst>
          </p:cNvPr>
          <p:cNvPicPr>
            <a:picLocks noGrp="1" noChangeAspect="1"/>
          </p:cNvPicPr>
          <p:nvPr>
            <p:ph sz="half" idx="2"/>
          </p:nvPr>
        </p:nvPicPr>
        <p:blipFill>
          <a:blip r:embed="rId2"/>
          <a:stretch>
            <a:fillRect/>
          </a:stretch>
        </p:blipFill>
        <p:spPr>
          <a:xfrm>
            <a:off x="4245429" y="0"/>
            <a:ext cx="7946571" cy="6858000"/>
          </a:xfrm>
        </p:spPr>
      </p:pic>
      <p:sp>
        <p:nvSpPr>
          <p:cNvPr id="4" name="TextBox 3"/>
          <p:cNvSpPr txBox="1"/>
          <p:nvPr/>
        </p:nvSpPr>
        <p:spPr>
          <a:xfrm>
            <a:off x="894771" y="2655026"/>
            <a:ext cx="3167742" cy="1323439"/>
          </a:xfrm>
          <a:prstGeom prst="rect">
            <a:avLst/>
          </a:prstGeom>
          <a:noFill/>
        </p:spPr>
        <p:txBody>
          <a:bodyPr wrap="square" rtlCol="0">
            <a:spAutoFit/>
          </a:bodyPr>
          <a:lstStyle/>
          <a:p>
            <a:r>
              <a:rPr lang="en-US" sz="4000" b="1" dirty="0"/>
              <a:t>Configuration Table</a:t>
            </a:r>
          </a:p>
        </p:txBody>
      </p:sp>
      <p:sp>
        <p:nvSpPr>
          <p:cNvPr id="7" name="Rectangle 6"/>
          <p:cNvSpPr/>
          <p:nvPr/>
        </p:nvSpPr>
        <p:spPr>
          <a:xfrm>
            <a:off x="894771" y="1039977"/>
            <a:ext cx="2016899" cy="646331"/>
          </a:xfrm>
          <a:prstGeom prst="rect">
            <a:avLst/>
          </a:prstGeom>
        </p:spPr>
        <p:txBody>
          <a:bodyPr wrap="none">
            <a:spAutoFit/>
          </a:bodyPr>
          <a:lstStyle/>
          <a:p>
            <a:r>
              <a:rPr lang="en-US" sz="3600" b="1" dirty="0"/>
              <a:t>Prototype</a:t>
            </a:r>
            <a:endParaRPr lang="en-US" sz="7200" b="1" dirty="0"/>
          </a:p>
        </p:txBody>
      </p:sp>
    </p:spTree>
    <p:extLst>
      <p:ext uri="{BB962C8B-B14F-4D97-AF65-F5344CB8AC3E}">
        <p14:creationId xmlns:p14="http://schemas.microsoft.com/office/powerpoint/2010/main" val="2858841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xmlns="" id="{B821C225-5C4D-4168-90AF-3D263D72CBA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62000" y="826324"/>
            <a:ext cx="8419578" cy="5454316"/>
          </a:xfrm>
          <a:prstGeom prst="rect">
            <a:avLst/>
          </a:prstGeom>
        </p:spPr>
        <p:txBody>
          <a:bodyPr vert="horz" lIns="45720" tIns="45720" rIns="45720" bIns="45720" rtlCol="0">
            <a:normAutofit/>
          </a:bodyPr>
          <a:lstStyle/>
          <a:p>
            <a:pPr marR="0" lvl="1" algn="just" defTabSz="914400">
              <a:lnSpc>
                <a:spcPct val="90000"/>
              </a:lnSpc>
              <a:spcBef>
                <a:spcPts val="600"/>
              </a:spcBef>
              <a:spcAft>
                <a:spcPts val="900"/>
              </a:spcAft>
              <a:buClr>
                <a:schemeClr val="accent1"/>
              </a:buClr>
              <a:tabLst>
                <a:tab pos="822960" algn="l"/>
              </a:tabLst>
            </a:pPr>
            <a:r>
              <a:rPr lang="en-US" sz="5200" b="1" dirty="0">
                <a:latin typeface="+mj-lt"/>
              </a:rPr>
              <a:t>Stakeholders</a:t>
            </a:r>
          </a:p>
          <a:p>
            <a:pPr marR="0" lvl="1" defTabSz="914400">
              <a:lnSpc>
                <a:spcPct val="90000"/>
              </a:lnSpc>
              <a:spcBef>
                <a:spcPts val="600"/>
              </a:spcBef>
              <a:spcAft>
                <a:spcPts val="900"/>
              </a:spcAft>
              <a:buClr>
                <a:schemeClr val="accent1"/>
              </a:buClr>
              <a:tabLst>
                <a:tab pos="822960" algn="l"/>
              </a:tabLst>
            </a:pPr>
            <a:r>
              <a:rPr lang="en-US" sz="3600" b="1" dirty="0">
                <a:latin typeface="+mj-lt"/>
              </a:rPr>
              <a:t> </a:t>
            </a:r>
          </a:p>
          <a:p>
            <a:pPr defTabSz="914400">
              <a:lnSpc>
                <a:spcPct val="90000"/>
              </a:lnSpc>
              <a:buClr>
                <a:schemeClr val="accent1"/>
              </a:buClr>
            </a:pPr>
            <a:r>
              <a:rPr lang="en-US" sz="3100" dirty="0"/>
              <a:t>The primary stakeholders of this project include the following:</a:t>
            </a:r>
          </a:p>
          <a:p>
            <a:pPr marL="342900" marR="0" lvl="0" indent="-342900" defTabSz="914400">
              <a:lnSpc>
                <a:spcPct val="90000"/>
              </a:lnSpc>
              <a:spcBef>
                <a:spcPts val="0"/>
              </a:spcBef>
              <a:spcAft>
                <a:spcPts val="0"/>
              </a:spcAft>
              <a:buClr>
                <a:schemeClr val="accent1"/>
              </a:buClr>
              <a:buFont typeface="+mj-lt"/>
              <a:buAutoNum type="arabicParenR"/>
            </a:pPr>
            <a:r>
              <a:rPr lang="en-US" sz="3100" dirty="0"/>
              <a:t>The Development Team </a:t>
            </a:r>
          </a:p>
          <a:p>
            <a:pPr marR="0" lvl="0" defTabSz="914400">
              <a:lnSpc>
                <a:spcPct val="90000"/>
              </a:lnSpc>
              <a:spcBef>
                <a:spcPts val="0"/>
              </a:spcBef>
              <a:spcAft>
                <a:spcPts val="0"/>
              </a:spcAft>
              <a:buClr>
                <a:schemeClr val="accent1"/>
              </a:buClr>
            </a:pPr>
            <a:endParaRPr lang="en-US" sz="3100" dirty="0"/>
          </a:p>
          <a:p>
            <a:pPr defTabSz="914400">
              <a:lnSpc>
                <a:spcPct val="90000"/>
              </a:lnSpc>
              <a:buClr>
                <a:schemeClr val="accent1"/>
              </a:buClr>
            </a:pPr>
            <a:r>
              <a:rPr lang="en-US" sz="3100" dirty="0"/>
              <a:t>The secondary stakeholder of this project includes:</a:t>
            </a:r>
          </a:p>
          <a:p>
            <a:pPr marL="342900" marR="0" lvl="0" indent="-342900" defTabSz="914400">
              <a:lnSpc>
                <a:spcPct val="90000"/>
              </a:lnSpc>
              <a:spcBef>
                <a:spcPts val="0"/>
              </a:spcBef>
              <a:spcAft>
                <a:spcPts val="1000"/>
              </a:spcAft>
              <a:buClr>
                <a:schemeClr val="accent1"/>
              </a:buClr>
              <a:buFont typeface="+mj-lt"/>
              <a:buAutoNum type="arabicPeriod"/>
            </a:pPr>
            <a:r>
              <a:rPr lang="en-US" sz="3100" dirty="0"/>
              <a:t>News Viewer</a:t>
            </a:r>
          </a:p>
          <a:p>
            <a:pPr marL="342900" marR="0" lvl="0" indent="-342900" defTabSz="914400">
              <a:lnSpc>
                <a:spcPct val="90000"/>
              </a:lnSpc>
              <a:spcBef>
                <a:spcPts val="0"/>
              </a:spcBef>
              <a:spcAft>
                <a:spcPts val="1000"/>
              </a:spcAft>
              <a:buClr>
                <a:schemeClr val="accent1"/>
              </a:buClr>
              <a:buFont typeface="+mj-lt"/>
              <a:buAutoNum type="arabicPeriod"/>
            </a:pPr>
            <a:r>
              <a:rPr lang="en-US" sz="3100" dirty="0"/>
              <a:t>Admin</a:t>
            </a:r>
          </a:p>
        </p:txBody>
      </p:sp>
      <p:sp>
        <p:nvSpPr>
          <p:cNvPr id="22" name="Rectangle 21">
            <a:extLst>
              <a:ext uri="{FF2B5EF4-FFF2-40B4-BE49-F238E27FC236}">
                <a16:creationId xmlns:a16="http://schemas.microsoft.com/office/drawing/2014/main" xmlns="" id="{77D7B666-D5E6-48CE-B26A-FB5E5C34AF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F6EE670A-A41A-44AD-BC1C-2090365EB5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761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1026" name="Picture 2" descr="Anatomy of the Perfect Thank You Page (with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74" y="702128"/>
            <a:ext cx="10882540" cy="5306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581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ollaboration clipart engineering team, Picture #755782 collaboration  clipart engineering team">
            <a:extLst>
              <a:ext uri="{FF2B5EF4-FFF2-40B4-BE49-F238E27FC236}">
                <a16:creationId xmlns:a16="http://schemas.microsoft.com/office/drawing/2014/main" xmlns="" id="{3448C0B1-6AF6-47D8-A89D-418462E72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426" y="488427"/>
            <a:ext cx="7792278" cy="58442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9DC3BA35-8479-494F-95A3-C2256028776D}"/>
              </a:ext>
            </a:extLst>
          </p:cNvPr>
          <p:cNvSpPr>
            <a:spLocks noGrp="1"/>
          </p:cNvSpPr>
          <p:nvPr>
            <p:ph type="title"/>
          </p:nvPr>
        </p:nvSpPr>
        <p:spPr>
          <a:xfrm>
            <a:off x="1024128" y="585216"/>
            <a:ext cx="4778795" cy="1161522"/>
          </a:xfrm>
        </p:spPr>
        <p:txBody>
          <a:bodyPr/>
          <a:lstStyle/>
          <a:p>
            <a:r>
              <a:rPr lang="en-US" b="1" u="sng" dirty="0"/>
              <a:t>GROUP MEMBERS</a:t>
            </a:r>
          </a:p>
        </p:txBody>
      </p:sp>
      <p:sp>
        <p:nvSpPr>
          <p:cNvPr id="3" name="Content Placeholder 2">
            <a:extLst>
              <a:ext uri="{FF2B5EF4-FFF2-40B4-BE49-F238E27FC236}">
                <a16:creationId xmlns:a16="http://schemas.microsoft.com/office/drawing/2014/main" xmlns="" id="{5C4BD2E5-E629-4F29-82BD-B4E3011D9227}"/>
              </a:ext>
            </a:extLst>
          </p:cNvPr>
          <p:cNvSpPr>
            <a:spLocks noGrp="1"/>
          </p:cNvSpPr>
          <p:nvPr>
            <p:ph idx="1"/>
          </p:nvPr>
        </p:nvSpPr>
        <p:spPr>
          <a:xfrm>
            <a:off x="918621" y="2086708"/>
            <a:ext cx="3313410" cy="3305908"/>
          </a:xfrm>
        </p:spPr>
        <p:txBody>
          <a:bodyPr/>
          <a:lstStyle/>
          <a:p>
            <a:pPr marL="0" indent="0">
              <a:buNone/>
            </a:pPr>
            <a:r>
              <a:rPr lang="en-US" b="1" dirty="0" smtClean="0">
                <a:solidFill>
                  <a:schemeClr val="accent2">
                    <a:lumMod val="75000"/>
                  </a:schemeClr>
                </a:solidFill>
              </a:rPr>
              <a:t>FYP – CS04  (Section A)</a:t>
            </a:r>
            <a:endParaRPr lang="en-US" dirty="0">
              <a:solidFill>
                <a:schemeClr val="accent2">
                  <a:lumMod val="75000"/>
                </a:schemeClr>
              </a:solidFill>
            </a:endParaRPr>
          </a:p>
          <a:p>
            <a:pPr>
              <a:buFont typeface="Courier New" panose="02070309020205020404" pitchFamily="49" charset="0"/>
              <a:buChar char="o"/>
            </a:pPr>
            <a:r>
              <a:rPr lang="en-US" sz="1800" b="1" dirty="0"/>
              <a:t>Yusra Masood (18B-093-CS)</a:t>
            </a:r>
          </a:p>
          <a:p>
            <a:pPr>
              <a:buFont typeface="Courier New" panose="02070309020205020404" pitchFamily="49" charset="0"/>
              <a:buChar char="o"/>
            </a:pPr>
            <a:r>
              <a:rPr lang="en-US" sz="1800" b="1" dirty="0" err="1"/>
              <a:t>Rushan</a:t>
            </a:r>
            <a:r>
              <a:rPr lang="en-US" sz="1800" b="1" dirty="0"/>
              <a:t> </a:t>
            </a:r>
            <a:r>
              <a:rPr lang="en-US" sz="1800" b="1" dirty="0" err="1"/>
              <a:t>Rafiq</a:t>
            </a:r>
            <a:r>
              <a:rPr lang="en-US" sz="1800" b="1" dirty="0"/>
              <a:t> (18B-087-CS)</a:t>
            </a:r>
          </a:p>
          <a:p>
            <a:pPr>
              <a:buFont typeface="Courier New" panose="02070309020205020404" pitchFamily="49" charset="0"/>
              <a:buChar char="o"/>
            </a:pPr>
            <a:r>
              <a:rPr lang="en-US" sz="1800" b="1" dirty="0" err="1"/>
              <a:t>Yumna</a:t>
            </a:r>
            <a:r>
              <a:rPr lang="en-US" sz="1800" b="1" dirty="0"/>
              <a:t> Asim (18B-047-CS)</a:t>
            </a:r>
          </a:p>
          <a:p>
            <a:pPr>
              <a:buFont typeface="Courier New" panose="02070309020205020404" pitchFamily="49" charset="0"/>
              <a:buChar char="o"/>
            </a:pPr>
            <a:r>
              <a:rPr lang="en-US" sz="1800" b="1" dirty="0" err="1"/>
              <a:t>Shiza</a:t>
            </a:r>
            <a:r>
              <a:rPr lang="en-US" sz="1800" b="1" dirty="0"/>
              <a:t> Khan (18B-130-CS)</a:t>
            </a:r>
          </a:p>
          <a:p>
            <a:pPr marL="0" indent="0">
              <a:buNone/>
            </a:pPr>
            <a:endParaRPr lang="en-US" sz="1600" b="1" dirty="0"/>
          </a:p>
        </p:txBody>
      </p:sp>
    </p:spTree>
    <p:extLst>
      <p:ext uri="{BB962C8B-B14F-4D97-AF65-F5344CB8AC3E}">
        <p14:creationId xmlns:p14="http://schemas.microsoft.com/office/powerpoint/2010/main" val="385671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BE217B0-CCBC-4FCD-816D-813248FD6293}"/>
              </a:ext>
            </a:extLst>
          </p:cNvPr>
          <p:cNvSpPr txBox="1"/>
          <p:nvPr/>
        </p:nvSpPr>
        <p:spPr>
          <a:xfrm>
            <a:off x="984837" y="809585"/>
            <a:ext cx="4940969" cy="923330"/>
          </a:xfrm>
          <a:prstGeom prst="rect">
            <a:avLst/>
          </a:prstGeom>
          <a:noFill/>
        </p:spPr>
        <p:txBody>
          <a:bodyPr wrap="square" rtlCol="0">
            <a:spAutoFit/>
          </a:bodyPr>
          <a:lstStyle/>
          <a:p>
            <a:r>
              <a:rPr lang="en-US" sz="5400" b="1" dirty="0">
                <a:latin typeface="+mj-lt"/>
              </a:rPr>
              <a:t>Main Idea</a:t>
            </a:r>
          </a:p>
        </p:txBody>
      </p:sp>
      <p:sp>
        <p:nvSpPr>
          <p:cNvPr id="6" name="Rectangle 5">
            <a:extLst>
              <a:ext uri="{FF2B5EF4-FFF2-40B4-BE49-F238E27FC236}">
                <a16:creationId xmlns:a16="http://schemas.microsoft.com/office/drawing/2014/main" xmlns="" id="{6BA8B864-F6A1-42F9-AF9F-1A4ED034F6C2}"/>
              </a:ext>
            </a:extLst>
          </p:cNvPr>
          <p:cNvSpPr/>
          <p:nvPr/>
        </p:nvSpPr>
        <p:spPr>
          <a:xfrm>
            <a:off x="684212" y="2056080"/>
            <a:ext cx="10781918" cy="341632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xmlns="" id="{C33743F8-A33E-4CAE-BA2C-3BD59D72222B}"/>
              </a:ext>
            </a:extLst>
          </p:cNvPr>
          <p:cNvSpPr txBox="1"/>
          <p:nvPr/>
        </p:nvSpPr>
        <p:spPr>
          <a:xfrm>
            <a:off x="661200" y="2056080"/>
            <a:ext cx="10869600" cy="2862322"/>
          </a:xfrm>
          <a:prstGeom prst="rect">
            <a:avLst/>
          </a:prstGeom>
          <a:noFill/>
        </p:spPr>
        <p:txBody>
          <a:bodyPr wrap="square">
            <a:spAutoFit/>
          </a:bodyPr>
          <a:lstStyle/>
          <a:p>
            <a:pPr algn="ctr"/>
            <a:r>
              <a:rPr lang="en-US" sz="3600" b="1" dirty="0">
                <a:latin typeface="Batang" panose="020B0503020000020004" pitchFamily="18" charset="-127"/>
                <a:ea typeface="Batang" panose="020B0503020000020004" pitchFamily="18" charset="-127"/>
                <a:cs typeface="Aldhabi" panose="020B0604020202020204" pitchFamily="2" charset="-78"/>
              </a:rPr>
              <a:t>The idea behind this project is to automate the process of news reporting channel by creating a web app which would aggregate the news from different news reporting websites (by scrapping data from it), filter &amp; summarize  that data and then present it. </a:t>
            </a:r>
          </a:p>
        </p:txBody>
      </p:sp>
    </p:spTree>
    <p:extLst>
      <p:ext uri="{BB962C8B-B14F-4D97-AF65-F5344CB8AC3E}">
        <p14:creationId xmlns:p14="http://schemas.microsoft.com/office/powerpoint/2010/main" val="1358079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B821C225-5C4D-4168-90AF-3D263D72CBA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1998" y="652240"/>
            <a:ext cx="8018272" cy="1262567"/>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cap="all" spc="100" dirty="0">
                <a:solidFill>
                  <a:schemeClr val="tx1">
                    <a:lumMod val="95000"/>
                    <a:lumOff val="5000"/>
                  </a:schemeClr>
                </a:solidFill>
                <a:latin typeface="+mj-lt"/>
                <a:ea typeface="+mj-ea"/>
                <a:cs typeface="+mj-cs"/>
              </a:rPr>
              <a:t>working</a:t>
            </a:r>
          </a:p>
        </p:txBody>
      </p:sp>
      <p:sp>
        <p:nvSpPr>
          <p:cNvPr id="2" name="Rectangle 1"/>
          <p:cNvSpPr/>
          <p:nvPr/>
        </p:nvSpPr>
        <p:spPr>
          <a:xfrm>
            <a:off x="761998" y="1485362"/>
            <a:ext cx="8686799" cy="5216063"/>
          </a:xfrm>
          <a:prstGeom prst="rect">
            <a:avLst/>
          </a:prstGeom>
        </p:spPr>
        <p:txBody>
          <a:bodyPr vert="horz" lIns="45720" tIns="45720" rIns="45720" bIns="45720" rtlCol="0">
            <a:normAutofit lnSpcReduction="10000"/>
          </a:bodyPr>
          <a:lstStyle/>
          <a:p>
            <a:pPr algn="just" defTabSz="914400">
              <a:lnSpc>
                <a:spcPct val="90000"/>
              </a:lnSpc>
              <a:buClr>
                <a:schemeClr val="accent1"/>
              </a:buClr>
            </a:pPr>
            <a:r>
              <a:rPr lang="en-US" sz="2800" b="1" dirty="0"/>
              <a:t>  </a:t>
            </a:r>
          </a:p>
          <a:p>
            <a:pPr algn="just" defTabSz="914400">
              <a:lnSpc>
                <a:spcPct val="90000"/>
              </a:lnSpc>
              <a:buClr>
                <a:schemeClr val="accent1"/>
              </a:buClr>
            </a:pPr>
            <a:r>
              <a:rPr lang="en-US" sz="2800" b="1" dirty="0"/>
              <a:t>Working of the system is as follows:</a:t>
            </a:r>
            <a:endParaRPr lang="en-US" sz="2400" dirty="0"/>
          </a:p>
          <a:p>
            <a:pPr marL="342900" marR="0" lvl="0" indent="-342900" algn="just" defTabSz="914400">
              <a:lnSpc>
                <a:spcPct val="90000"/>
              </a:lnSpc>
              <a:spcBef>
                <a:spcPts val="0"/>
              </a:spcBef>
              <a:spcAft>
                <a:spcPts val="1000"/>
              </a:spcAft>
              <a:buClr>
                <a:schemeClr val="accent1"/>
              </a:buClr>
              <a:buFont typeface="Arial" panose="020B0604020202020204" pitchFamily="34" charset="0"/>
              <a:buChar char="•"/>
              <a:tabLst>
                <a:tab pos="457200" algn="l"/>
              </a:tabLst>
            </a:pPr>
            <a:r>
              <a:rPr lang="en-US" sz="2400" dirty="0"/>
              <a:t>There is an admin portal from where the admin would be able to edit the URLs (i.e., add new URLs, delete any previous unwanted URLs, enable or disable any URL etc.) or read the synthesized documents (news) and disable them if needed.</a:t>
            </a:r>
          </a:p>
          <a:p>
            <a:pPr marL="342900" marR="0" lvl="0" indent="-342900" algn="just" defTabSz="914400">
              <a:lnSpc>
                <a:spcPct val="90000"/>
              </a:lnSpc>
              <a:spcBef>
                <a:spcPts val="0"/>
              </a:spcBef>
              <a:spcAft>
                <a:spcPts val="1000"/>
              </a:spcAft>
              <a:buClr>
                <a:schemeClr val="accent1"/>
              </a:buClr>
              <a:buFont typeface="Arial" panose="020B0604020202020204" pitchFamily="34" charset="0"/>
              <a:buChar char="•"/>
              <a:tabLst>
                <a:tab pos="457200" algn="l"/>
              </a:tabLst>
            </a:pPr>
            <a:r>
              <a:rPr lang="en-US" sz="2400" dirty="0"/>
              <a:t>From the given URL’s website, web scrapping technique is applied to gather the required data related to news content. This technique is applied after every set time interval period to refresh the new content.</a:t>
            </a:r>
          </a:p>
          <a:p>
            <a:pPr marL="342900" marR="0" lvl="0" indent="-342900" algn="just" defTabSz="914400">
              <a:lnSpc>
                <a:spcPct val="90000"/>
              </a:lnSpc>
              <a:spcBef>
                <a:spcPts val="0"/>
              </a:spcBef>
              <a:spcAft>
                <a:spcPts val="1000"/>
              </a:spcAft>
              <a:buClr>
                <a:schemeClr val="accent1"/>
              </a:buClr>
              <a:buFont typeface="Arial" panose="020B0604020202020204" pitchFamily="34" charset="0"/>
              <a:buChar char="•"/>
              <a:tabLst>
                <a:tab pos="457200" algn="l"/>
              </a:tabLst>
            </a:pPr>
            <a:r>
              <a:rPr lang="en-US" sz="2400" dirty="0"/>
              <a:t>Once the data is scrapped it is filtered, summarized, and news is generated out of it. </a:t>
            </a:r>
          </a:p>
          <a:p>
            <a:pPr marL="342900" marR="0" lvl="0" indent="-342900" algn="just" defTabSz="914400">
              <a:lnSpc>
                <a:spcPct val="90000"/>
              </a:lnSpc>
              <a:spcBef>
                <a:spcPts val="0"/>
              </a:spcBef>
              <a:spcAft>
                <a:spcPts val="1000"/>
              </a:spcAft>
              <a:buClr>
                <a:schemeClr val="accent1"/>
              </a:buClr>
              <a:buFont typeface="Arial" panose="020B0604020202020204" pitchFamily="34" charset="0"/>
              <a:buChar char="•"/>
              <a:tabLst>
                <a:tab pos="457200" algn="l"/>
              </a:tabLst>
            </a:pPr>
            <a:r>
              <a:rPr lang="en-US" sz="2400" dirty="0"/>
              <a:t>The generated news is then converted from written to oral form using text to speech library and presented to the user on the customer view page</a:t>
            </a:r>
          </a:p>
        </p:txBody>
      </p:sp>
      <p:sp>
        <p:nvSpPr>
          <p:cNvPr id="10" name="Rectangle 9">
            <a:extLst>
              <a:ext uri="{FF2B5EF4-FFF2-40B4-BE49-F238E27FC236}">
                <a16:creationId xmlns:a16="http://schemas.microsoft.com/office/drawing/2014/main" xmlns="" id="{77D7B666-D5E6-48CE-B26A-FB5E5C34AF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F6EE670A-A41A-44AD-BC1C-2090365EB5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9271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956560" y="-11875"/>
            <a:ext cx="9235440" cy="6858000"/>
          </a:xfrm>
          <a:prstGeom prst="rect">
            <a:avLst/>
          </a:prstGeom>
          <a:ln>
            <a:solidFill>
              <a:schemeClr val="accent1"/>
            </a:solidFill>
          </a:ln>
        </p:spPr>
      </p:pic>
      <p:sp>
        <p:nvSpPr>
          <p:cNvPr id="3" name="TextBox 2"/>
          <p:cNvSpPr txBox="1"/>
          <p:nvPr/>
        </p:nvSpPr>
        <p:spPr>
          <a:xfrm>
            <a:off x="866178" y="638534"/>
            <a:ext cx="2438400" cy="1200329"/>
          </a:xfrm>
          <a:prstGeom prst="rect">
            <a:avLst/>
          </a:prstGeom>
          <a:noFill/>
        </p:spPr>
        <p:txBody>
          <a:bodyPr wrap="square" rtlCol="0">
            <a:spAutoFit/>
          </a:bodyPr>
          <a:lstStyle/>
          <a:p>
            <a:r>
              <a:rPr lang="en-US" sz="3600" b="1" dirty="0">
                <a:latin typeface="+mj-lt"/>
              </a:rPr>
              <a:t>System Diagram</a:t>
            </a:r>
          </a:p>
        </p:txBody>
      </p:sp>
    </p:spTree>
    <p:extLst>
      <p:ext uri="{BB962C8B-B14F-4D97-AF65-F5344CB8AC3E}">
        <p14:creationId xmlns:p14="http://schemas.microsoft.com/office/powerpoint/2010/main" val="686632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a:ln>
            <a:solidFill>
              <a:schemeClr val="accent1"/>
            </a:solidFill>
          </a:ln>
        </p:spPr>
      </p:pic>
      <p:sp>
        <p:nvSpPr>
          <p:cNvPr id="4" name="TextBox 3">
            <a:extLst>
              <a:ext uri="{FF2B5EF4-FFF2-40B4-BE49-F238E27FC236}">
                <a16:creationId xmlns:a16="http://schemas.microsoft.com/office/drawing/2014/main" xmlns="" id="{0EDC9BC6-4D42-46D3-AEC8-2734B6BDEEED}"/>
              </a:ext>
            </a:extLst>
          </p:cNvPr>
          <p:cNvSpPr txBox="1"/>
          <p:nvPr/>
        </p:nvSpPr>
        <p:spPr>
          <a:xfrm>
            <a:off x="-894635" y="359228"/>
            <a:ext cx="6096000" cy="523220"/>
          </a:xfrm>
          <a:prstGeom prst="rect">
            <a:avLst/>
          </a:prstGeom>
          <a:noFill/>
        </p:spPr>
        <p:txBody>
          <a:bodyPr wrap="square">
            <a:spAutoFit/>
          </a:bodyPr>
          <a:lstStyle/>
          <a:p>
            <a:pPr marR="0" lvl="2">
              <a:spcBef>
                <a:spcPts val="600"/>
              </a:spcBef>
              <a:spcAft>
                <a:spcPts val="600"/>
              </a:spcAft>
              <a:tabLst>
                <a:tab pos="914400" algn="l"/>
              </a:tabLst>
            </a:pPr>
            <a:r>
              <a:rPr lang="en-US" sz="2800" b="1" dirty="0">
                <a:effectLst/>
                <a:latin typeface="Times New Roman" panose="02020603050405020304" pitchFamily="18" charset="0"/>
                <a:ea typeface="Times New Roman" panose="02020603050405020304" pitchFamily="18" charset="0"/>
              </a:rPr>
              <a:t>1: The admin portal </a:t>
            </a:r>
          </a:p>
        </p:txBody>
      </p:sp>
    </p:spTree>
    <p:extLst>
      <p:ext uri="{BB962C8B-B14F-4D97-AF65-F5344CB8AC3E}">
        <p14:creationId xmlns:p14="http://schemas.microsoft.com/office/powerpoint/2010/main" val="2490081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2" name="Picture 1"/>
          <p:cNvPicPr/>
          <p:nvPr/>
        </p:nvPicPr>
        <p:blipFill rotWithShape="1">
          <a:blip r:embed="rId2"/>
          <a:srcRect r="7575" b="14136"/>
          <a:stretch/>
        </p:blipFill>
        <p:spPr bwMode="auto">
          <a:xfrm>
            <a:off x="3504520" y="260909"/>
            <a:ext cx="8687478" cy="2171700"/>
          </a:xfrm>
          <a:prstGeom prst="rect">
            <a:avLst/>
          </a:prstGeom>
          <a:solidFill>
            <a:schemeClr val="tx2">
              <a:lumMod val="60000"/>
              <a:lumOff val="40000"/>
            </a:schemeClr>
          </a:solidFill>
          <a:ln>
            <a:noFill/>
          </a:ln>
          <a:extLst>
            <a:ext uri="{53640926-AAD7-44D8-BBD7-CCE9431645EC}">
              <a14:shadowObscured xmlns:a14="http://schemas.microsoft.com/office/drawing/2010/main"/>
            </a:ext>
          </a:extLst>
        </p:spPr>
      </p:pic>
      <p:pic>
        <p:nvPicPr>
          <p:cNvPr id="3" name="Picture 2"/>
          <p:cNvPicPr/>
          <p:nvPr/>
        </p:nvPicPr>
        <p:blipFill rotWithShape="1">
          <a:blip r:embed="rId3"/>
          <a:srcRect l="1443" t="2704" r="961" b="19882"/>
          <a:stretch/>
        </p:blipFill>
        <p:spPr bwMode="auto">
          <a:xfrm>
            <a:off x="3504519" y="2814089"/>
            <a:ext cx="8687481" cy="2240998"/>
          </a:xfrm>
          <a:prstGeom prst="rect">
            <a:avLst/>
          </a:prstGeom>
          <a:ln>
            <a:noFill/>
          </a:ln>
          <a:effectLst>
            <a:softEdge rad="12700"/>
          </a:effectLst>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xmlns="" id="{3065EA9C-D6E9-47A7-B183-6827D1767C8E}"/>
              </a:ext>
            </a:extLst>
          </p:cNvPr>
          <p:cNvSpPr txBox="1"/>
          <p:nvPr/>
        </p:nvSpPr>
        <p:spPr>
          <a:xfrm>
            <a:off x="-59872" y="1032067"/>
            <a:ext cx="6096000" cy="523220"/>
          </a:xfrm>
          <a:prstGeom prst="rect">
            <a:avLst/>
          </a:prstGeom>
          <a:noFill/>
        </p:spPr>
        <p:txBody>
          <a:bodyPr wrap="square">
            <a:spAutoFit/>
          </a:bodyPr>
          <a:lstStyle/>
          <a:p>
            <a:pPr marR="0" lvl="2">
              <a:spcBef>
                <a:spcPts val="600"/>
              </a:spcBef>
              <a:spcAft>
                <a:spcPts val="600"/>
              </a:spcAft>
              <a:tabLst>
                <a:tab pos="914400" algn="l"/>
              </a:tabLst>
            </a:pPr>
            <a:r>
              <a:rPr lang="en-US" sz="2800" b="1" dirty="0">
                <a:effectLst/>
                <a:latin typeface="+mj-lt"/>
                <a:ea typeface="Times New Roman" panose="02020603050405020304" pitchFamily="18" charset="0"/>
              </a:rPr>
              <a:t>2: Web Scrapper </a:t>
            </a:r>
          </a:p>
        </p:txBody>
      </p:sp>
      <p:sp>
        <p:nvSpPr>
          <p:cNvPr id="7" name="TextBox 6">
            <a:extLst>
              <a:ext uri="{FF2B5EF4-FFF2-40B4-BE49-F238E27FC236}">
                <a16:creationId xmlns:a16="http://schemas.microsoft.com/office/drawing/2014/main" xmlns="" id="{4AFD3490-24A1-489D-95EE-F8C10F79D898}"/>
              </a:ext>
            </a:extLst>
          </p:cNvPr>
          <p:cNvSpPr txBox="1"/>
          <p:nvPr/>
        </p:nvSpPr>
        <p:spPr>
          <a:xfrm>
            <a:off x="-59872" y="2633651"/>
            <a:ext cx="3564387" cy="954107"/>
          </a:xfrm>
          <a:prstGeom prst="rect">
            <a:avLst/>
          </a:prstGeom>
          <a:noFill/>
        </p:spPr>
        <p:txBody>
          <a:bodyPr wrap="square">
            <a:spAutoFit/>
          </a:bodyPr>
          <a:lstStyle/>
          <a:p>
            <a:pPr marR="0" lvl="2">
              <a:spcBef>
                <a:spcPts val="600"/>
              </a:spcBef>
              <a:spcAft>
                <a:spcPts val="600"/>
              </a:spcAft>
              <a:tabLst>
                <a:tab pos="914400" algn="l"/>
              </a:tabLst>
            </a:pPr>
            <a:r>
              <a:rPr lang="en-US" sz="2800" b="1" dirty="0">
                <a:effectLst/>
                <a:latin typeface="+mj-lt"/>
                <a:ea typeface="Times New Roman" panose="02020603050405020304" pitchFamily="18" charset="0"/>
              </a:rPr>
              <a:t>3: Sanitization of Data</a:t>
            </a:r>
          </a:p>
        </p:txBody>
      </p:sp>
      <p:pic>
        <p:nvPicPr>
          <p:cNvPr id="8" name="Picture 7">
            <a:extLst>
              <a:ext uri="{FF2B5EF4-FFF2-40B4-BE49-F238E27FC236}">
                <a16:creationId xmlns:a16="http://schemas.microsoft.com/office/drawing/2014/main" xmlns="" id="{66BDF0D9-5C8A-440D-B51C-B04CCE1C8D15}"/>
              </a:ext>
            </a:extLst>
          </p:cNvPr>
          <p:cNvPicPr/>
          <p:nvPr/>
        </p:nvPicPr>
        <p:blipFill>
          <a:blip r:embed="rId4">
            <a:extLst>
              <a:ext uri="{28A0092B-C50C-407E-A947-70E740481C1C}">
                <a14:useLocalDpi xmlns:a14="http://schemas.microsoft.com/office/drawing/2010/main" val="0"/>
              </a:ext>
            </a:extLst>
          </a:blip>
          <a:stretch>
            <a:fillRect/>
          </a:stretch>
        </p:blipFill>
        <p:spPr>
          <a:xfrm>
            <a:off x="3504516" y="5436568"/>
            <a:ext cx="8687481" cy="1187769"/>
          </a:xfrm>
          <a:prstGeom prst="rect">
            <a:avLst/>
          </a:prstGeom>
          <a:ln>
            <a:solidFill>
              <a:schemeClr val="accent1"/>
            </a:solidFill>
          </a:ln>
        </p:spPr>
      </p:pic>
      <p:sp>
        <p:nvSpPr>
          <p:cNvPr id="10" name="TextBox 9">
            <a:extLst>
              <a:ext uri="{FF2B5EF4-FFF2-40B4-BE49-F238E27FC236}">
                <a16:creationId xmlns:a16="http://schemas.microsoft.com/office/drawing/2014/main" xmlns="" id="{69A22ED6-18F1-4738-A89B-28EA50ABCAB6}"/>
              </a:ext>
            </a:extLst>
          </p:cNvPr>
          <p:cNvSpPr txBox="1"/>
          <p:nvPr/>
        </p:nvSpPr>
        <p:spPr>
          <a:xfrm>
            <a:off x="-494730" y="5436569"/>
            <a:ext cx="3842086" cy="954107"/>
          </a:xfrm>
          <a:prstGeom prst="rect">
            <a:avLst/>
          </a:prstGeom>
          <a:noFill/>
        </p:spPr>
        <p:txBody>
          <a:bodyPr wrap="square">
            <a:spAutoFit/>
          </a:bodyPr>
          <a:lstStyle/>
          <a:p>
            <a:pPr marR="0" lvl="2" algn="ctr">
              <a:spcBef>
                <a:spcPts val="600"/>
              </a:spcBef>
              <a:spcAft>
                <a:spcPts val="600"/>
              </a:spcAft>
              <a:tabLst>
                <a:tab pos="457200" algn="l"/>
                <a:tab pos="914400" algn="l"/>
              </a:tabLst>
            </a:pPr>
            <a:r>
              <a:rPr lang="en-US" sz="2800" b="1" dirty="0">
                <a:effectLst/>
                <a:latin typeface="+mj-lt"/>
                <a:ea typeface="Times New Roman" panose="02020603050405020304" pitchFamily="18" charset="0"/>
              </a:rPr>
              <a:t>4: Text to Speech Conversion</a:t>
            </a:r>
          </a:p>
        </p:txBody>
      </p:sp>
    </p:spTree>
    <p:extLst>
      <p:ext uri="{BB962C8B-B14F-4D97-AF65-F5344CB8AC3E}">
        <p14:creationId xmlns:p14="http://schemas.microsoft.com/office/powerpoint/2010/main" val="3518214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53F6365-0649-408D-8863-CD4581831FDF}"/>
              </a:ext>
            </a:extLst>
          </p:cNvPr>
          <p:cNvSpPr txBox="1"/>
          <p:nvPr/>
        </p:nvSpPr>
        <p:spPr>
          <a:xfrm>
            <a:off x="0" y="106680"/>
            <a:ext cx="2220686" cy="954107"/>
          </a:xfrm>
          <a:prstGeom prst="rect">
            <a:avLst/>
          </a:prstGeom>
          <a:noFill/>
        </p:spPr>
        <p:txBody>
          <a:bodyPr wrap="square" rtlCol="0">
            <a:spAutoFit/>
          </a:bodyPr>
          <a:lstStyle/>
          <a:p>
            <a:r>
              <a:rPr lang="en-US" sz="2800" b="1" dirty="0"/>
              <a:t>Activity Diagram</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8512" b="14359"/>
          <a:stretch/>
        </p:blipFill>
        <p:spPr>
          <a:xfrm>
            <a:off x="1460665" y="106680"/>
            <a:ext cx="9761517" cy="6751319"/>
          </a:xfrm>
          <a:prstGeom prst="rect">
            <a:avLst/>
          </a:prstGeom>
        </p:spPr>
      </p:pic>
    </p:spTree>
    <p:extLst>
      <p:ext uri="{BB962C8B-B14F-4D97-AF65-F5344CB8AC3E}">
        <p14:creationId xmlns:p14="http://schemas.microsoft.com/office/powerpoint/2010/main" val="3536043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538AB61-109C-49F1-9730-AED36B8DA4C2}"/>
              </a:ext>
            </a:extLst>
          </p:cNvPr>
          <p:cNvSpPr txBox="1"/>
          <p:nvPr/>
        </p:nvSpPr>
        <p:spPr>
          <a:xfrm>
            <a:off x="-132806" y="979715"/>
            <a:ext cx="6096000" cy="646331"/>
          </a:xfrm>
          <a:prstGeom prst="rect">
            <a:avLst/>
          </a:prstGeom>
          <a:noFill/>
        </p:spPr>
        <p:txBody>
          <a:bodyPr wrap="square">
            <a:spAutoFit/>
          </a:bodyPr>
          <a:lstStyle/>
          <a:p>
            <a:pPr marR="0" lvl="2" algn="just">
              <a:spcBef>
                <a:spcPts val="600"/>
              </a:spcBef>
              <a:spcAft>
                <a:spcPts val="600"/>
              </a:spcAft>
              <a:tabLst>
                <a:tab pos="914400" algn="l"/>
              </a:tabLst>
            </a:pPr>
            <a:r>
              <a:rPr lang="en-US" sz="3600" b="1" dirty="0">
                <a:latin typeface="+mj-lt"/>
                <a:ea typeface="Times New Roman" panose="02020603050405020304" pitchFamily="18" charset="0"/>
              </a:rPr>
              <a:t>Use Case Diagram</a:t>
            </a:r>
            <a:endParaRPr lang="en-US" sz="3600" b="1" dirty="0">
              <a:effectLst/>
              <a:latin typeface="+mj-lt"/>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731" y="0"/>
            <a:ext cx="5529400" cy="6858000"/>
          </a:xfrm>
          <a:prstGeom prst="rect">
            <a:avLst/>
          </a:prstGeom>
        </p:spPr>
      </p:pic>
    </p:spTree>
    <p:extLst>
      <p:ext uri="{BB962C8B-B14F-4D97-AF65-F5344CB8AC3E}">
        <p14:creationId xmlns:p14="http://schemas.microsoft.com/office/powerpoint/2010/main" val="31594905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
  <TotalTime>152</TotalTime>
  <Words>279</Words>
  <Application>Microsoft Office PowerPoint</Application>
  <PresentationFormat>Custom</PresentationFormat>
  <Paragraphs>40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Integral</vt:lpstr>
      <vt:lpstr>PowerPoint Presentation</vt:lpstr>
      <vt:lpstr>GROUP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Yumna Asim</dc:creator>
  <cp:lastModifiedBy>Khawaja Masood Ahmed</cp:lastModifiedBy>
  <cp:revision>18</cp:revision>
  <dcterms:created xsi:type="dcterms:W3CDTF">2021-12-06T07:27:54Z</dcterms:created>
  <dcterms:modified xsi:type="dcterms:W3CDTF">2021-12-08T00:31:56Z</dcterms:modified>
</cp:coreProperties>
</file>