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3" r:id="rId5"/>
    <p:sldId id="259" r:id="rId6"/>
    <p:sldId id="264" r:id="rId7"/>
    <p:sldId id="265" r:id="rId8"/>
    <p:sldId id="266" r:id="rId9"/>
    <p:sldId id="268" r:id="rId10"/>
    <p:sldId id="260" r:id="rId11"/>
    <p:sldId id="267" r:id="rId12"/>
    <p:sldId id="261" r:id="rId13"/>
    <p:sldId id="26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175650F-4228-4FF3-A84F-2385F044344B}">
          <p14:sldIdLst>
            <p14:sldId id="256"/>
          </p14:sldIdLst>
        </p14:section>
        <p14:section name="Untitled Section" id="{09188D85-DD4A-4813-9DED-2292341693E2}">
          <p14:sldIdLst>
            <p14:sldId id="257"/>
            <p14:sldId id="258"/>
            <p14:sldId id="263"/>
            <p14:sldId id="259"/>
            <p14:sldId id="264"/>
            <p14:sldId id="265"/>
            <p14:sldId id="266"/>
            <p14:sldId id="268"/>
            <p14:sldId id="260"/>
            <p14:sldId id="267"/>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57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6413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673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971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381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551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021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Prototype Submission</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3" name="TextBox 2">
            <a:extLst>
              <a:ext uri="{FF2B5EF4-FFF2-40B4-BE49-F238E27FC236}">
                <a16:creationId xmlns:a16="http://schemas.microsoft.com/office/drawing/2014/main" id="{A0B373B8-8E2B-F807-EF8D-9FCC73B0B79D}"/>
              </a:ext>
            </a:extLst>
          </p:cNvPr>
          <p:cNvSpPr txBox="1"/>
          <p:nvPr/>
        </p:nvSpPr>
        <p:spPr>
          <a:xfrm>
            <a:off x="466824" y="412158"/>
            <a:ext cx="8359541" cy="369332"/>
          </a:xfrm>
          <a:prstGeom prst="rect">
            <a:avLst/>
          </a:prstGeom>
          <a:noFill/>
        </p:spPr>
        <p:txBody>
          <a:bodyPr wrap="square">
            <a:spAutoFit/>
          </a:bodyPr>
          <a:lstStyle/>
          <a:p>
            <a:pPr>
              <a:tabLst>
                <a:tab pos="1276350" algn="l"/>
              </a:tabLst>
            </a:pPr>
            <a:r>
              <a:rPr lang="en-GB" sz="1800" b="1" dirty="0">
                <a:solidFill>
                  <a:srgbClr val="0098FF"/>
                </a:solidFill>
                <a:latin typeface="+mj-lt"/>
                <a:ea typeface="SimSun" panose="02010600030101010101" pitchFamily="2" charset="-122"/>
              </a:rPr>
              <a:t>HOW EASILY IT WILL BE IMPLEMENTED AND HOW IT WILL WORK</a:t>
            </a:r>
            <a:endParaRPr lang="en-GH" sz="1800" b="1" dirty="0">
              <a:solidFill>
                <a:srgbClr val="0070C0"/>
              </a:solidFill>
              <a:effectLst/>
              <a:latin typeface="+mj-lt"/>
              <a:ea typeface="SimSun" panose="02010600030101010101" pitchFamily="2" charset="-122"/>
            </a:endParaRPr>
          </a:p>
        </p:txBody>
      </p:sp>
      <p:sp>
        <p:nvSpPr>
          <p:cNvPr id="5" name="TextBox 4">
            <a:extLst>
              <a:ext uri="{FF2B5EF4-FFF2-40B4-BE49-F238E27FC236}">
                <a16:creationId xmlns:a16="http://schemas.microsoft.com/office/drawing/2014/main" id="{347270BB-B0CB-9CA6-C7C9-3789B511AA93}"/>
              </a:ext>
            </a:extLst>
          </p:cNvPr>
          <p:cNvSpPr txBox="1"/>
          <p:nvPr/>
        </p:nvSpPr>
        <p:spPr>
          <a:xfrm>
            <a:off x="466824" y="1338839"/>
            <a:ext cx="7974532" cy="2862322"/>
          </a:xfrm>
          <a:prstGeom prst="rect">
            <a:avLst/>
          </a:prstGeom>
          <a:noFill/>
        </p:spPr>
        <p:txBody>
          <a:bodyPr wrap="square">
            <a:spAutoFit/>
          </a:bodyPr>
          <a:lstStyle/>
          <a:p>
            <a:pPr>
              <a:tabLst>
                <a:tab pos="1276350" algn="l"/>
              </a:tabLst>
            </a:pPr>
            <a:r>
              <a:rPr lang="en-US" sz="2000" dirty="0">
                <a:solidFill>
                  <a:schemeClr val="tx1"/>
                </a:solidFill>
                <a:effectLst/>
                <a:latin typeface="+mj-lt"/>
                <a:ea typeface="SimSun" panose="02010600030101010101" pitchFamily="2" charset="-122"/>
              </a:rPr>
              <a:t>This platform will be widely used as a lot of students and fundraisers across the country need support to turn their dreams into reality.</a:t>
            </a:r>
            <a:endParaRPr lang="en-GH" sz="2000" dirty="0">
              <a:solidFill>
                <a:schemeClr val="tx1"/>
              </a:solidFill>
              <a:effectLst/>
              <a:latin typeface="+mj-lt"/>
              <a:ea typeface="SimSun" panose="02010600030101010101" pitchFamily="2" charset="-122"/>
            </a:endParaRPr>
          </a:p>
          <a:p>
            <a:pPr>
              <a:tabLst>
                <a:tab pos="1276350" algn="l"/>
              </a:tabLst>
            </a:pPr>
            <a:r>
              <a:rPr lang="en-US" sz="2000" dirty="0">
                <a:solidFill>
                  <a:schemeClr val="tx1"/>
                </a:solidFill>
                <a:effectLst/>
                <a:latin typeface="+mj-lt"/>
                <a:ea typeface="SimSun" panose="02010600030101010101" pitchFamily="2" charset="-122"/>
              </a:rPr>
              <a:t>This project will work by creating a platform where supporters will safely and easily send money to fundraisers and leave a short note behind. It is a way that content creators, students, fundraisers, and other professionals can make money from patrons.</a:t>
            </a:r>
            <a:endParaRPr lang="en-GH" sz="2000" dirty="0">
              <a:solidFill>
                <a:schemeClr val="tx1"/>
              </a:solidFill>
              <a:effectLst/>
              <a:latin typeface="+mj-lt"/>
              <a:ea typeface="SimSun" panose="02010600030101010101" pitchFamily="2" charset="-122"/>
            </a:endParaRPr>
          </a:p>
          <a:p>
            <a:pPr>
              <a:tabLst>
                <a:tab pos="1276350" algn="l"/>
              </a:tabLst>
            </a:pPr>
            <a:r>
              <a:rPr lang="en-US" sz="2000" dirty="0">
                <a:solidFill>
                  <a:schemeClr val="tx1"/>
                </a:solidFill>
                <a:effectLst/>
                <a:latin typeface="+mj-lt"/>
                <a:ea typeface="SimSun" panose="02010600030101010101" pitchFamily="2" charset="-122"/>
              </a:rPr>
              <a:t>The payouts will be processed immediately using MTN Momo within a couple of taps as mobile money transactions are widely used and preferred by most people.</a:t>
            </a:r>
            <a:endParaRPr lang="en-GH" sz="2000" dirty="0">
              <a:solidFill>
                <a:schemeClr val="tx1"/>
              </a:solidFill>
              <a:effectLst/>
              <a:latin typeface="+mj-lt"/>
              <a:ea typeface="SimSun" panose="02010600030101010101" pitchFamily="2" charset="-122"/>
            </a:endParaRPr>
          </a:p>
        </p:txBody>
      </p:sp>
      <p:sp>
        <p:nvSpPr>
          <p:cNvPr id="7" name="Oval 6">
            <a:extLst>
              <a:ext uri="{FF2B5EF4-FFF2-40B4-BE49-F238E27FC236}">
                <a16:creationId xmlns:a16="http://schemas.microsoft.com/office/drawing/2014/main" id="{595C5BCC-75D6-86CF-2094-363BCDFE03D1}"/>
              </a:ext>
            </a:extLst>
          </p:cNvPr>
          <p:cNvSpPr/>
          <p:nvPr/>
        </p:nvSpPr>
        <p:spPr>
          <a:xfrm>
            <a:off x="8472995" y="4498428"/>
            <a:ext cx="422255" cy="378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rgbClr val="EAEAEA"/>
                </a:solidFill>
                <a:effectLst>
                  <a:outerShdw blurRad="38100" dist="25400" dir="5400000" algn="ctr" rotWithShape="0">
                    <a:srgbClr val="6E747A">
                      <a:alpha val="43000"/>
                    </a:srgbClr>
                  </a:outerShdw>
                </a:effectLst>
              </a:rPr>
              <a:t>7</a:t>
            </a:r>
            <a:endParaRPr lang="en-GH" b="1" dirty="0">
              <a:ln w="0"/>
              <a:solidFill>
                <a:srgbClr val="EAEAEA"/>
              </a:solidFill>
              <a:effectLst>
                <a:outerShdw blurRad="38100" dist="25400" dir="5400000" algn="ctr" rotWithShape="0">
                  <a:srgbClr val="6E747A">
                    <a:alpha val="43000"/>
                  </a:srgbClr>
                </a:outerShdw>
              </a:effectLst>
            </a:endParaRPr>
          </a:p>
        </p:txBody>
      </p:sp>
      <p:sp>
        <p:nvSpPr>
          <p:cNvPr id="9" name="Oval 8">
            <a:extLst>
              <a:ext uri="{FF2B5EF4-FFF2-40B4-BE49-F238E27FC236}">
                <a16:creationId xmlns:a16="http://schemas.microsoft.com/office/drawing/2014/main" id="{FFE4AE79-CA18-0E19-C2A1-B44F72AEF308}"/>
              </a:ext>
            </a:extLst>
          </p:cNvPr>
          <p:cNvSpPr/>
          <p:nvPr/>
        </p:nvSpPr>
        <p:spPr>
          <a:xfrm>
            <a:off x="8358267" y="4624552"/>
            <a:ext cx="231227" cy="25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Architecture Diagram</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Flow Chart</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Wireframes</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Graphical representation</a:t>
            </a: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r>
              <a:rPr lang="en" sz="2000">
                <a:latin typeface="Calibri"/>
                <a:ea typeface="Calibri"/>
                <a:cs typeface="Calibri"/>
                <a:sym typeface="Calibri"/>
              </a:rPr>
              <a:t>(  Bar graph, Histogram, Pie charts, Heat maps)</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 sz="2000">
                <a:latin typeface="Calibri"/>
                <a:ea typeface="Calibri"/>
                <a:cs typeface="Calibri"/>
                <a:sym typeface="Calibri"/>
              </a:rPr>
              <a:t>Analysis, visualization</a:t>
            </a: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a:latin typeface="Calibri"/>
              <a:ea typeface="Calibri"/>
              <a:cs typeface="Calibri"/>
              <a:sym typeface="Calibri"/>
            </a:endParaRPr>
          </a:p>
          <a:p>
            <a:pPr marL="0" lvl="0" indent="0" algn="l" rtl="0">
              <a:lnSpc>
                <a:spcPct val="115000"/>
              </a:lnSpc>
              <a:spcBef>
                <a:spcPts val="0"/>
              </a:spcBef>
              <a:spcAft>
                <a:spcPts val="0"/>
              </a:spcAft>
              <a:buSzPts val="1800"/>
              <a:buNone/>
            </a:pP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r>
              <a:rPr lang="en" sz="1800" b="0" i="1" u="none" strike="noStrike" cap="none">
                <a:solidFill>
                  <a:srgbClr val="0075C4"/>
                </a:solidFill>
                <a:latin typeface="Roboto"/>
                <a:ea typeface="Roboto"/>
                <a:cs typeface="Roboto"/>
                <a:sym typeface="Roboto"/>
              </a:rPr>
              <a:t>[ I</a:t>
            </a:r>
            <a:r>
              <a:rPr lang="en" sz="2000" b="0" i="1" u="none" strike="noStrike" cap="none">
                <a:solidFill>
                  <a:srgbClr val="0075C4"/>
                </a:solidFill>
                <a:latin typeface="Calibri"/>
                <a:ea typeface="Calibri"/>
                <a:cs typeface="Calibri"/>
                <a:sym typeface="Calibri"/>
              </a:rPr>
              <a:t>nclude Concept, principles, elements and components. ]</a:t>
            </a:r>
            <a:endParaRPr sz="2000" b="0" i="1" u="none" strike="noStrike" cap="none">
              <a:solidFill>
                <a:srgbClr val="0075C4"/>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Please note: Upload the documents (eg: .pdf, .docx, .vsd etc)  directly on the platform. However, the links can be inserted/attached in this PowerPoint template. </a:t>
            </a:r>
            <a:endParaRPr sz="1800" b="0" i="0" u="none" strike="noStrike" cap="none">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9754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WORKING PROTOTYPE</a:t>
            </a:r>
            <a:endParaRPr dirty="0">
              <a:solidFill>
                <a:schemeClr val="dk1"/>
              </a:solidFill>
            </a:endParaRPr>
          </a:p>
        </p:txBody>
      </p:sp>
      <p:sp>
        <p:nvSpPr>
          <p:cNvPr id="102" name="Google Shape;102;g83372e3e9c_0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r>
              <a:rPr lang="en" i="1" dirty="0">
                <a:solidFill>
                  <a:srgbClr val="3D85C6"/>
                </a:solidFill>
                <a:latin typeface="Arial"/>
                <a:ea typeface="Arial"/>
                <a:cs typeface="Arial"/>
                <a:sym typeface="Arial"/>
              </a:rPr>
              <a:t>[ attach Video, link for demo ]</a:t>
            </a:r>
            <a:endParaRPr i="1" dirty="0">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Attachments</a:t>
            </a:r>
            <a:endParaRPr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r>
              <a:rPr lang="en" i="1" dirty="0">
                <a:solidFill>
                  <a:srgbClr val="3D85C6"/>
                </a:solidFill>
                <a:latin typeface="Arial"/>
                <a:ea typeface="Arial"/>
                <a:cs typeface="Arial"/>
                <a:sym typeface="Arial"/>
              </a:rPr>
              <a:t>[ App wireframe, Screenshots,  ]</a:t>
            </a: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290278"/>
            <a:ext cx="4247449" cy="75832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GB" sz="3000" dirty="0">
                <a:solidFill>
                  <a:srgbClr val="0098FF"/>
                </a:solidFill>
                <a:latin typeface="+mj-lt"/>
              </a:rPr>
              <a:t>O</a:t>
            </a:r>
            <a:r>
              <a:rPr lang="en" sz="3000" dirty="0">
                <a:solidFill>
                  <a:srgbClr val="0098FF"/>
                </a:solidFill>
                <a:latin typeface="+mj-lt"/>
              </a:rPr>
              <a:t>UR TEAM</a:t>
            </a:r>
            <a:br>
              <a:rPr lang="en" sz="3000" dirty="0">
                <a:solidFill>
                  <a:srgbClr val="0098FF"/>
                </a:solidFill>
                <a:latin typeface="+mj-lt"/>
              </a:rPr>
            </a:br>
            <a:r>
              <a:rPr lang="en" sz="2400" dirty="0">
                <a:solidFill>
                  <a:srgbClr val="0098FF"/>
                </a:solidFill>
                <a:latin typeface="+mj-lt"/>
              </a:rPr>
              <a:t>THECODED_ecb4</a:t>
            </a:r>
            <a:endParaRPr sz="3000" dirty="0">
              <a:solidFill>
                <a:srgbClr val="0098FF"/>
              </a:solidFill>
              <a:latin typeface="+mj-lt"/>
            </a:endParaRPr>
          </a:p>
        </p:txBody>
      </p:sp>
      <p:sp>
        <p:nvSpPr>
          <p:cNvPr id="70" name="Google Shape;70;p2"/>
          <p:cNvSpPr txBox="1">
            <a:spLocks noGrp="1"/>
          </p:cNvSpPr>
          <p:nvPr>
            <p:ph type="body" idx="1"/>
          </p:nvPr>
        </p:nvSpPr>
        <p:spPr>
          <a:xfrm>
            <a:off x="2658174" y="3402949"/>
            <a:ext cx="1824407" cy="41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sz="1400" b="1" dirty="0" err="1">
                <a:latin typeface="+mj-lt"/>
              </a:rPr>
              <a:t>Yussif</a:t>
            </a:r>
            <a:r>
              <a:rPr lang="en-GB" sz="1400" b="1" dirty="0">
                <a:latin typeface="+mj-lt"/>
              </a:rPr>
              <a:t> Mohammed</a:t>
            </a:r>
          </a:p>
        </p:txBody>
      </p:sp>
      <p:sp>
        <p:nvSpPr>
          <p:cNvPr id="71" name="Google Shape;71;p2"/>
          <p:cNvSpPr txBox="1">
            <a:spLocks noGrp="1"/>
          </p:cNvSpPr>
          <p:nvPr>
            <p:ph type="body" idx="1"/>
          </p:nvPr>
        </p:nvSpPr>
        <p:spPr>
          <a:xfrm>
            <a:off x="345000" y="4256148"/>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latin typeface="+mj-lt"/>
              </a:rPr>
              <a:t>THEME:</a:t>
            </a:r>
            <a:endParaRPr sz="3000" dirty="0">
              <a:solidFill>
                <a:srgbClr val="0098FF"/>
              </a:solidFill>
              <a:latin typeface="+mj-lt"/>
            </a:endParaRPr>
          </a:p>
        </p:txBody>
      </p:sp>
      <p:sp>
        <p:nvSpPr>
          <p:cNvPr id="72" name="Google Shape;72;p2"/>
          <p:cNvSpPr txBox="1">
            <a:spLocks noGrp="1"/>
          </p:cNvSpPr>
          <p:nvPr>
            <p:ph type="body" idx="1"/>
          </p:nvPr>
        </p:nvSpPr>
        <p:spPr>
          <a:xfrm>
            <a:off x="1984179" y="4355866"/>
            <a:ext cx="6711197" cy="60639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sz="2000" b="1" i="0" dirty="0">
                <a:solidFill>
                  <a:schemeClr val="tx1"/>
                </a:solidFill>
                <a:effectLst/>
                <a:latin typeface="+mj-lt"/>
              </a:rPr>
              <a:t>Innovative financial and transactional application</a:t>
            </a:r>
            <a:endParaRPr sz="2000" i="1" dirty="0">
              <a:solidFill>
                <a:schemeClr val="tx1"/>
              </a:solidFill>
              <a:latin typeface="+mj-lt"/>
            </a:endParaRPr>
          </a:p>
        </p:txBody>
      </p:sp>
      <p:sp>
        <p:nvSpPr>
          <p:cNvPr id="2" name="Oval 1">
            <a:extLst>
              <a:ext uri="{FF2B5EF4-FFF2-40B4-BE49-F238E27FC236}">
                <a16:creationId xmlns:a16="http://schemas.microsoft.com/office/drawing/2014/main" id="{8893D10E-F15E-C788-335B-6239E8E80494}"/>
              </a:ext>
            </a:extLst>
          </p:cNvPr>
          <p:cNvSpPr/>
          <p:nvPr/>
        </p:nvSpPr>
        <p:spPr>
          <a:xfrm>
            <a:off x="2526428" y="931285"/>
            <a:ext cx="2087900" cy="241549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latin typeface="+mj-lt"/>
            </a:endParaRPr>
          </a:p>
        </p:txBody>
      </p:sp>
      <p:sp>
        <p:nvSpPr>
          <p:cNvPr id="3" name="Oval 2">
            <a:extLst>
              <a:ext uri="{FF2B5EF4-FFF2-40B4-BE49-F238E27FC236}">
                <a16:creationId xmlns:a16="http://schemas.microsoft.com/office/drawing/2014/main" id="{0B8BADA3-E96C-2FBD-738F-35530D4086F8}"/>
              </a:ext>
            </a:extLst>
          </p:cNvPr>
          <p:cNvSpPr/>
          <p:nvPr/>
        </p:nvSpPr>
        <p:spPr>
          <a:xfrm>
            <a:off x="4328667" y="900911"/>
            <a:ext cx="2228543" cy="2476239"/>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latin typeface="+mj-lt"/>
            </a:endParaRPr>
          </a:p>
        </p:txBody>
      </p:sp>
      <p:sp>
        <p:nvSpPr>
          <p:cNvPr id="4" name="Google Shape;70;p2">
            <a:extLst>
              <a:ext uri="{FF2B5EF4-FFF2-40B4-BE49-F238E27FC236}">
                <a16:creationId xmlns:a16="http://schemas.microsoft.com/office/drawing/2014/main" id="{0A240259-16BF-F139-FE9B-26B3C4180C69}"/>
              </a:ext>
            </a:extLst>
          </p:cNvPr>
          <p:cNvSpPr txBox="1">
            <a:spLocks/>
          </p:cNvSpPr>
          <p:nvPr/>
        </p:nvSpPr>
        <p:spPr>
          <a:xfrm>
            <a:off x="4614328" y="3402949"/>
            <a:ext cx="1824407" cy="41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l">
              <a:spcAft>
                <a:spcPts val="1600"/>
              </a:spcAft>
              <a:buFont typeface="Roboto"/>
              <a:buNone/>
            </a:pPr>
            <a:r>
              <a:rPr lang="en-GB" sz="1400" b="1" dirty="0">
                <a:latin typeface="+mj-lt"/>
              </a:rPr>
              <a:t>Abdul-Gafur Saeed</a:t>
            </a:r>
          </a:p>
        </p:txBody>
      </p:sp>
      <p:sp>
        <p:nvSpPr>
          <p:cNvPr id="5" name="Oval 4">
            <a:extLst>
              <a:ext uri="{FF2B5EF4-FFF2-40B4-BE49-F238E27FC236}">
                <a16:creationId xmlns:a16="http://schemas.microsoft.com/office/drawing/2014/main" id="{F8464FCA-7CF5-D71B-1BAD-A618D0DAD3A4}"/>
              </a:ext>
            </a:extLst>
          </p:cNvPr>
          <p:cNvSpPr/>
          <p:nvPr/>
        </p:nvSpPr>
        <p:spPr>
          <a:xfrm>
            <a:off x="8530751" y="4498428"/>
            <a:ext cx="422255" cy="378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rgbClr val="EAEAEA"/>
                </a:solidFill>
                <a:effectLst>
                  <a:outerShdw blurRad="38100" dist="25400" dir="5400000" algn="ctr" rotWithShape="0">
                    <a:srgbClr val="6E747A">
                      <a:alpha val="43000"/>
                    </a:srgbClr>
                  </a:outerShdw>
                </a:effectLst>
                <a:latin typeface="+mj-lt"/>
              </a:rPr>
              <a:t>1</a:t>
            </a:r>
            <a:endParaRPr lang="en-GH" b="1" dirty="0">
              <a:ln w="0"/>
              <a:solidFill>
                <a:srgbClr val="EAEAEA"/>
              </a:solidFill>
              <a:effectLst>
                <a:outerShdw blurRad="38100" dist="25400" dir="5400000" algn="ctr" rotWithShape="0">
                  <a:srgbClr val="6E747A">
                    <a:alpha val="43000"/>
                  </a:srgbClr>
                </a:outerShdw>
              </a:effectLst>
              <a:latin typeface="+mj-lt"/>
            </a:endParaRPr>
          </a:p>
        </p:txBody>
      </p:sp>
      <p:sp>
        <p:nvSpPr>
          <p:cNvPr id="6" name="Oval 5">
            <a:extLst>
              <a:ext uri="{FF2B5EF4-FFF2-40B4-BE49-F238E27FC236}">
                <a16:creationId xmlns:a16="http://schemas.microsoft.com/office/drawing/2014/main" id="{1D04CBC1-4A9F-8268-9DD2-33FC66692B91}"/>
              </a:ext>
            </a:extLst>
          </p:cNvPr>
          <p:cNvSpPr/>
          <p:nvPr/>
        </p:nvSpPr>
        <p:spPr>
          <a:xfrm>
            <a:off x="8425648" y="4624552"/>
            <a:ext cx="231227" cy="25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mj-lt"/>
                <a:ea typeface="Arial"/>
                <a:cs typeface="Arial"/>
                <a:sym typeface="Arial"/>
              </a:rPr>
              <a:t>PROBLEM STATEMENT</a:t>
            </a:r>
            <a:endParaRPr sz="3000" dirty="0">
              <a:solidFill>
                <a:srgbClr val="0098FF"/>
              </a:solidFill>
              <a:latin typeface="+mj-lt"/>
            </a:endParaRPr>
          </a:p>
        </p:txBody>
      </p:sp>
      <p:sp>
        <p:nvSpPr>
          <p:cNvPr id="79" name="Google Shape;79;p3"/>
          <p:cNvSpPr txBox="1">
            <a:spLocks noGrp="1"/>
          </p:cNvSpPr>
          <p:nvPr>
            <p:ph type="body" idx="1"/>
          </p:nvPr>
        </p:nvSpPr>
        <p:spPr>
          <a:xfrm>
            <a:off x="600500" y="1791975"/>
            <a:ext cx="8368200" cy="2556742"/>
          </a:xfrm>
          <a:prstGeom prst="rect">
            <a:avLst/>
          </a:prstGeom>
          <a:noFill/>
          <a:ln>
            <a:noFill/>
          </a:ln>
        </p:spPr>
        <p:txBody>
          <a:bodyPr spcFirstLastPara="1" wrap="square" lIns="91425" tIns="91425" rIns="91425" bIns="91425" anchor="t" anchorCtr="0">
            <a:noAutofit/>
          </a:bodyPr>
          <a:lstStyle/>
          <a:p>
            <a:pPr marL="114300" indent="0" algn="l">
              <a:buNone/>
            </a:pPr>
            <a:r>
              <a:rPr lang="en-US" sz="2000" dirty="0">
                <a:solidFill>
                  <a:schemeClr val="tx1"/>
                </a:solidFill>
                <a:effectLst/>
                <a:latin typeface="+mj-lt"/>
                <a:ea typeface="SimSun" panose="02010600030101010101" pitchFamily="2" charset="-122"/>
              </a:rPr>
              <a:t>During our empathy trip, the problem we found in Ghana here is the difficulty for people especially content creators (video creators, artists, writers, musicians, developers, gamers, and podcasters), students, start-ups, and people seeking financial help to get good funding due to how the financial system works in Ghana and Africa.</a:t>
            </a:r>
            <a:endParaRPr lang="en-GH" sz="2000" dirty="0">
              <a:solidFill>
                <a:schemeClr val="tx1"/>
              </a:solidFill>
              <a:effectLst/>
              <a:latin typeface="+mj-lt"/>
              <a:ea typeface="SimSun" panose="02010600030101010101" pitchFamily="2" charset="-122"/>
            </a:endParaRPr>
          </a:p>
          <a:p>
            <a:pPr marL="114300" indent="0" algn="l">
              <a:buNone/>
            </a:pPr>
            <a:r>
              <a:rPr lang="en-US" sz="2000" dirty="0">
                <a:solidFill>
                  <a:schemeClr val="tx1"/>
                </a:solidFill>
                <a:effectLst/>
                <a:latin typeface="+mj-lt"/>
                <a:ea typeface="SimSun" panose="02010600030101010101" pitchFamily="2" charset="-122"/>
              </a:rPr>
              <a:t>This results in stunting a lot of people dreams.</a:t>
            </a:r>
            <a:endParaRPr lang="en-GH" sz="2000" dirty="0">
              <a:solidFill>
                <a:schemeClr val="tx1"/>
              </a:solidFill>
              <a:effectLst/>
              <a:latin typeface="+mj-lt"/>
              <a:ea typeface="SimSun" panose="02010600030101010101" pitchFamily="2" charset="-122"/>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Oval 2">
            <a:extLst>
              <a:ext uri="{FF2B5EF4-FFF2-40B4-BE49-F238E27FC236}">
                <a16:creationId xmlns:a16="http://schemas.microsoft.com/office/drawing/2014/main" id="{E4E9A805-F1E3-E14C-3BF7-0D944446459E}"/>
              </a:ext>
            </a:extLst>
          </p:cNvPr>
          <p:cNvSpPr/>
          <p:nvPr/>
        </p:nvSpPr>
        <p:spPr>
          <a:xfrm>
            <a:off x="8376745" y="4498428"/>
            <a:ext cx="422255" cy="378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rgbClr val="EAEAEA"/>
                </a:solidFill>
                <a:effectLst>
                  <a:outerShdw blurRad="38100" dist="25400" dir="5400000" algn="ctr" rotWithShape="0">
                    <a:srgbClr val="6E747A">
                      <a:alpha val="43000"/>
                    </a:srgbClr>
                  </a:outerShdw>
                </a:effectLst>
                <a:latin typeface="+mj-lt"/>
              </a:rPr>
              <a:t>2</a:t>
            </a:r>
            <a:endParaRPr lang="en-GH" b="1" dirty="0">
              <a:ln w="0"/>
              <a:solidFill>
                <a:srgbClr val="EAEAEA"/>
              </a:solidFill>
              <a:effectLst>
                <a:outerShdw blurRad="38100" dist="25400" dir="5400000" algn="ctr" rotWithShape="0">
                  <a:srgbClr val="6E747A">
                    <a:alpha val="43000"/>
                  </a:srgbClr>
                </a:outerShdw>
              </a:effectLst>
              <a:latin typeface="+mj-lt"/>
            </a:endParaRPr>
          </a:p>
        </p:txBody>
      </p:sp>
      <p:sp>
        <p:nvSpPr>
          <p:cNvPr id="5" name="Oval 4">
            <a:extLst>
              <a:ext uri="{FF2B5EF4-FFF2-40B4-BE49-F238E27FC236}">
                <a16:creationId xmlns:a16="http://schemas.microsoft.com/office/drawing/2014/main" id="{68530344-9019-140F-B6EC-A97C94EB0E33}"/>
              </a:ext>
            </a:extLst>
          </p:cNvPr>
          <p:cNvSpPr/>
          <p:nvPr/>
        </p:nvSpPr>
        <p:spPr>
          <a:xfrm>
            <a:off x="8271642" y="4624552"/>
            <a:ext cx="231227" cy="25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66082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mj-lt"/>
                <a:ea typeface="Arial"/>
                <a:cs typeface="Arial"/>
                <a:sym typeface="Arial"/>
              </a:rPr>
              <a:t>PROBLEM STATEMENT CONTINUED</a:t>
            </a:r>
            <a:endParaRPr sz="3000" dirty="0">
              <a:solidFill>
                <a:srgbClr val="0098FF"/>
              </a:solidFill>
              <a:latin typeface="+mj-lt"/>
            </a:endParaRPr>
          </a:p>
        </p:txBody>
      </p:sp>
      <p:sp>
        <p:nvSpPr>
          <p:cNvPr id="79" name="Google Shape;79;p3"/>
          <p:cNvSpPr txBox="1">
            <a:spLocks noGrp="1"/>
          </p:cNvSpPr>
          <p:nvPr>
            <p:ph type="body" idx="1"/>
          </p:nvPr>
        </p:nvSpPr>
        <p:spPr>
          <a:xfrm>
            <a:off x="430800" y="1080767"/>
            <a:ext cx="8368200" cy="3480723"/>
          </a:xfrm>
          <a:prstGeom prst="rect">
            <a:avLst/>
          </a:prstGeom>
          <a:noFill/>
          <a:ln>
            <a:noFill/>
          </a:ln>
        </p:spPr>
        <p:txBody>
          <a:bodyPr spcFirstLastPara="1" wrap="square" lIns="91425" tIns="91425" rIns="91425" bIns="91425" anchor="t" anchorCtr="0">
            <a:noAutofit/>
          </a:bodyPr>
          <a:lstStyle/>
          <a:p>
            <a:pPr marL="114300" indent="0" algn="l">
              <a:buNone/>
            </a:pPr>
            <a:r>
              <a:rPr lang="en-US" sz="2000" dirty="0">
                <a:solidFill>
                  <a:schemeClr val="tx1"/>
                </a:solidFill>
                <a:effectLst/>
                <a:latin typeface="+mj-lt"/>
                <a:ea typeface="SimSun" panose="02010600030101010101" pitchFamily="2" charset="-122"/>
              </a:rPr>
              <a:t>A lot of people prefer easy Momo transactions as compared to bank and credit card transactions.</a:t>
            </a:r>
            <a:endParaRPr lang="en-GH" sz="2000" dirty="0">
              <a:solidFill>
                <a:schemeClr val="tx1"/>
              </a:solidFill>
              <a:effectLst/>
              <a:latin typeface="+mj-lt"/>
              <a:ea typeface="SimSun" panose="02010600030101010101" pitchFamily="2" charset="-122"/>
            </a:endParaRPr>
          </a:p>
          <a:p>
            <a:pPr marL="114300" indent="0" algn="l">
              <a:buNone/>
            </a:pPr>
            <a:r>
              <a:rPr lang="en-US" sz="2000" dirty="0">
                <a:solidFill>
                  <a:schemeClr val="tx1"/>
                </a:solidFill>
                <a:effectLst/>
                <a:latin typeface="+mj-lt"/>
                <a:ea typeface="SimSun" panose="02010600030101010101" pitchFamily="2" charset="-122"/>
              </a:rPr>
              <a:t>Fundraisers and supporters need a product that is meaningful and enjoyable to use, this meant designing a fundraising platform. </a:t>
            </a:r>
            <a:endParaRPr lang="en-GH" sz="2000" dirty="0">
              <a:solidFill>
                <a:schemeClr val="tx1"/>
              </a:solidFill>
              <a:effectLst/>
              <a:latin typeface="+mj-lt"/>
              <a:ea typeface="SimSun" panose="02010600030101010101" pitchFamily="2" charset="-122"/>
            </a:endParaRPr>
          </a:p>
          <a:p>
            <a:pPr marL="114300" indent="0" algn="l">
              <a:buNone/>
            </a:pPr>
            <a:r>
              <a:rPr lang="en-US" sz="2000" dirty="0">
                <a:solidFill>
                  <a:schemeClr val="tx1"/>
                </a:solidFill>
                <a:effectLst/>
                <a:latin typeface="+mj-lt"/>
                <a:ea typeface="SimSun" panose="02010600030101010101" pitchFamily="2" charset="-122"/>
              </a:rPr>
              <a:t>There are other fundraising or fun support platforms out there like </a:t>
            </a:r>
            <a:r>
              <a:rPr lang="en-US" sz="2000" dirty="0" err="1">
                <a:solidFill>
                  <a:schemeClr val="tx1"/>
                </a:solidFill>
                <a:effectLst/>
                <a:latin typeface="+mj-lt"/>
                <a:ea typeface="SimSun" panose="02010600030101010101" pitchFamily="2" charset="-122"/>
              </a:rPr>
              <a:t>goFundMe</a:t>
            </a:r>
            <a:r>
              <a:rPr lang="en-US" sz="2000" dirty="0">
                <a:solidFill>
                  <a:schemeClr val="tx1"/>
                </a:solidFill>
                <a:effectLst/>
                <a:latin typeface="+mj-lt"/>
                <a:ea typeface="SimSun" panose="02010600030101010101" pitchFamily="2" charset="-122"/>
              </a:rPr>
              <a:t>, </a:t>
            </a:r>
            <a:r>
              <a:rPr lang="en-US" sz="2000" dirty="0" err="1">
                <a:solidFill>
                  <a:schemeClr val="tx1"/>
                </a:solidFill>
                <a:effectLst/>
                <a:latin typeface="+mj-lt"/>
                <a:ea typeface="SimSun" panose="02010600030101010101" pitchFamily="2" charset="-122"/>
              </a:rPr>
              <a:t>Patreon</a:t>
            </a:r>
            <a:r>
              <a:rPr lang="en-US" sz="2000" dirty="0">
                <a:solidFill>
                  <a:schemeClr val="tx1"/>
                </a:solidFill>
                <a:effectLst/>
                <a:latin typeface="+mj-lt"/>
                <a:ea typeface="SimSun" panose="02010600030101010101" pitchFamily="2" charset="-122"/>
              </a:rPr>
              <a:t>, </a:t>
            </a:r>
            <a:r>
              <a:rPr lang="en-US" sz="2000" dirty="0" err="1">
                <a:solidFill>
                  <a:schemeClr val="tx1"/>
                </a:solidFill>
                <a:effectLst/>
                <a:latin typeface="+mj-lt"/>
                <a:ea typeface="SimSun" panose="02010600030101010101" pitchFamily="2" charset="-122"/>
              </a:rPr>
              <a:t>etc</a:t>
            </a:r>
            <a:r>
              <a:rPr lang="en-US" sz="2000" dirty="0">
                <a:solidFill>
                  <a:schemeClr val="tx1"/>
                </a:solidFill>
                <a:effectLst/>
                <a:latin typeface="+mj-lt"/>
                <a:ea typeface="SimSun" panose="02010600030101010101" pitchFamily="2" charset="-122"/>
              </a:rPr>
              <a:t> that have high positive reviews from users and experts, and how these platforms have impacted positively on users and generated much revenue, but none support Mobile money transactions or have the African content creators or fundraisers in mind.</a:t>
            </a:r>
          </a:p>
        </p:txBody>
      </p:sp>
      <p:pic>
        <p:nvPicPr>
          <p:cNvPr id="80" name="Google Shape;80;p3"/>
          <p:cNvPicPr preferRelativeResize="0"/>
          <p:nvPr/>
        </p:nvPicPr>
        <p:blipFill rotWithShape="1">
          <a:blip r:embed="rId3">
            <a:alphaModFix/>
          </a:blip>
          <a:srcRect/>
          <a:stretch/>
        </p:blipFill>
        <p:spPr>
          <a:xfrm>
            <a:off x="8489825" y="178900"/>
            <a:ext cx="471675" cy="297045"/>
          </a:xfrm>
          <a:prstGeom prst="rect">
            <a:avLst/>
          </a:prstGeom>
          <a:noFill/>
          <a:ln>
            <a:noFill/>
          </a:ln>
        </p:spPr>
      </p:pic>
      <p:sp>
        <p:nvSpPr>
          <p:cNvPr id="3" name="Oval 2">
            <a:extLst>
              <a:ext uri="{FF2B5EF4-FFF2-40B4-BE49-F238E27FC236}">
                <a16:creationId xmlns:a16="http://schemas.microsoft.com/office/drawing/2014/main" id="{CADF8021-4E9D-C4DB-B40A-034634EBCA5F}"/>
              </a:ext>
            </a:extLst>
          </p:cNvPr>
          <p:cNvSpPr/>
          <p:nvPr/>
        </p:nvSpPr>
        <p:spPr>
          <a:xfrm>
            <a:off x="8376745" y="4498428"/>
            <a:ext cx="422255" cy="238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rgbClr val="EAEAEA"/>
                </a:solidFill>
                <a:effectLst>
                  <a:outerShdw blurRad="38100" dist="25400" dir="5400000" algn="ctr" rotWithShape="0">
                    <a:srgbClr val="6E747A">
                      <a:alpha val="43000"/>
                    </a:srgbClr>
                  </a:outerShdw>
                </a:effectLst>
                <a:latin typeface="+mj-lt"/>
              </a:rPr>
              <a:t>3</a:t>
            </a:r>
            <a:endParaRPr lang="en-GH" b="1" dirty="0">
              <a:ln w="0"/>
              <a:solidFill>
                <a:srgbClr val="EAEAEA"/>
              </a:solidFill>
              <a:effectLst>
                <a:outerShdw blurRad="38100" dist="25400" dir="5400000" algn="ctr" rotWithShape="0">
                  <a:srgbClr val="6E747A">
                    <a:alpha val="43000"/>
                  </a:srgbClr>
                </a:outerShdw>
              </a:effectLst>
              <a:latin typeface="+mj-lt"/>
            </a:endParaRPr>
          </a:p>
        </p:txBody>
      </p:sp>
      <p:sp>
        <p:nvSpPr>
          <p:cNvPr id="5" name="Oval 4">
            <a:extLst>
              <a:ext uri="{FF2B5EF4-FFF2-40B4-BE49-F238E27FC236}">
                <a16:creationId xmlns:a16="http://schemas.microsoft.com/office/drawing/2014/main" id="{7953C516-9242-DA66-D0CF-1289342A3E74}"/>
              </a:ext>
            </a:extLst>
          </p:cNvPr>
          <p:cNvSpPr/>
          <p:nvPr/>
        </p:nvSpPr>
        <p:spPr>
          <a:xfrm>
            <a:off x="8271642" y="4624552"/>
            <a:ext cx="231227" cy="158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latin typeface="+mj-lt"/>
            </a:endParaRPr>
          </a:p>
        </p:txBody>
      </p:sp>
    </p:spTree>
    <p:extLst>
      <p:ext uri="{BB962C8B-B14F-4D97-AF65-F5344CB8AC3E}">
        <p14:creationId xmlns:p14="http://schemas.microsoft.com/office/powerpoint/2010/main" val="2938693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sp>
        <p:nvSpPr>
          <p:cNvPr id="86" name="Google Shape;86;p4"/>
          <p:cNvSpPr txBox="1">
            <a:spLocks noGrp="1"/>
          </p:cNvSpPr>
          <p:nvPr>
            <p:ph type="body" idx="1"/>
          </p:nvPr>
        </p:nvSpPr>
        <p:spPr>
          <a:xfrm>
            <a:off x="513125" y="1417425"/>
            <a:ext cx="8368200" cy="3319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Explain, in brief, how you intend to SOLVE the problem at hand.</a:t>
            </a:r>
            <a:endParaRPr dirty="0">
              <a:latin typeface="Arial"/>
              <a:ea typeface="Arial"/>
              <a:cs typeface="Arial"/>
              <a:sym typeface="Arial"/>
            </a:endParaRPr>
          </a:p>
          <a:p>
            <a:pPr marL="457200" lvl="0" indent="0" algn="l" rtl="0">
              <a:lnSpc>
                <a:spcPct val="115000"/>
              </a:lnSpc>
              <a:spcBef>
                <a:spcPts val="400"/>
              </a:spcBef>
              <a:spcAft>
                <a:spcPts val="0"/>
              </a:spcAft>
              <a:buSzPts val="1800"/>
              <a:buNone/>
            </a:pPr>
            <a:r>
              <a:rPr lang="en" dirty="0">
                <a:latin typeface="Arial"/>
                <a:ea typeface="Arial"/>
                <a:cs typeface="Arial"/>
                <a:sym typeface="Arial"/>
              </a:rPr>
              <a:t>Please include the following:</a:t>
            </a:r>
            <a:endParaRPr dirty="0">
              <a:latin typeface="Arial"/>
              <a:ea typeface="Arial"/>
              <a:cs typeface="Arial"/>
              <a:sym typeface="Arial"/>
            </a:endParaRPr>
          </a:p>
          <a:p>
            <a:pPr marL="457200" lvl="0" indent="-342900" algn="l" rtl="0">
              <a:lnSpc>
                <a:spcPct val="115000"/>
              </a:lnSpc>
              <a:spcBef>
                <a:spcPts val="0"/>
              </a:spcBef>
              <a:spcAft>
                <a:spcPts val="0"/>
              </a:spcAft>
              <a:buSzPts val="1800"/>
              <a:buChar char="●"/>
            </a:pPr>
            <a:r>
              <a:rPr lang="en" dirty="0">
                <a:latin typeface="Calibri"/>
                <a:ea typeface="Calibri"/>
                <a:cs typeface="Calibri"/>
                <a:sym typeface="Calibri"/>
              </a:rPr>
              <a:t>How it helps to solve the problem?</a:t>
            </a:r>
            <a:endParaRPr dirty="0">
              <a:latin typeface="Calibri"/>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 dirty="0">
                <a:latin typeface="Calibri"/>
                <a:ea typeface="Calibri"/>
                <a:cs typeface="Calibri"/>
                <a:sym typeface="Calibri"/>
              </a:rPr>
              <a:t>What are the impact metrics that one can use to analyze the effect of the solution?</a:t>
            </a:r>
            <a:endParaRPr dirty="0">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 dirty="0">
                <a:latin typeface="Calibri"/>
                <a:ea typeface="Calibri"/>
                <a:cs typeface="Calibri"/>
                <a:sym typeface="Calibri"/>
              </a:rPr>
              <a:t>Frameworks/Tools/Technologies stacks to be used</a:t>
            </a:r>
            <a:endParaRPr dirty="0">
              <a:latin typeface="Calibri"/>
              <a:ea typeface="Calibri"/>
              <a:cs typeface="Calibri"/>
              <a:sym typeface="Calibri"/>
            </a:endParaRPr>
          </a:p>
          <a:p>
            <a:pPr marL="457200" lvl="0" indent="-342900" algn="l" rtl="0">
              <a:lnSpc>
                <a:spcPct val="115000"/>
              </a:lnSpc>
              <a:spcBef>
                <a:spcPts val="0"/>
              </a:spcBef>
              <a:spcAft>
                <a:spcPts val="0"/>
              </a:spcAft>
              <a:buSzPts val="1800"/>
              <a:buChar char="●"/>
            </a:pPr>
            <a:r>
              <a:rPr lang="en" dirty="0">
                <a:latin typeface="Calibri"/>
                <a:ea typeface="Calibri"/>
                <a:cs typeface="Calibri"/>
                <a:sym typeface="Calibri"/>
              </a:rPr>
              <a:t>Assumptions, constraints, and solution decision points (Reason behind choosing a technology)</a:t>
            </a:r>
            <a:endParaRPr dirty="0">
              <a:latin typeface="Calibri"/>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 dirty="0">
                <a:latin typeface="Calibri"/>
                <a:ea typeface="Calibri"/>
                <a:cs typeface="Calibri"/>
                <a:sym typeface="Calibri"/>
              </a:rPr>
              <a:t>How easily can your solution be implemented and how effective will it be?</a:t>
            </a:r>
            <a:endParaRPr dirty="0">
              <a:latin typeface="Calibri"/>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 dirty="0">
                <a:latin typeface="Calibri"/>
                <a:ea typeface="Calibri"/>
                <a:cs typeface="Calibri"/>
                <a:sym typeface="Calibri"/>
              </a:rPr>
              <a:t>Extent of Scalability/Usability </a:t>
            </a:r>
            <a:endParaRPr dirty="0">
              <a:latin typeface="Calibri"/>
              <a:ea typeface="Calibri"/>
              <a:cs typeface="Calibri"/>
              <a:sym typeface="Calibri"/>
            </a:endParaRPr>
          </a:p>
          <a:p>
            <a:pPr marL="457200" lvl="0" indent="-342900" algn="ctr" rtl="0">
              <a:lnSpc>
                <a:spcPct val="115000"/>
              </a:lnSpc>
              <a:spcBef>
                <a:spcPts val="0"/>
              </a:spcBef>
              <a:spcAft>
                <a:spcPts val="0"/>
              </a:spcAft>
              <a:buSzPts val="1800"/>
              <a:buFont typeface="Arial"/>
              <a:buChar char="●"/>
            </a:pPr>
            <a:endParaRPr i="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19672" y="216769"/>
            <a:ext cx="8368200" cy="70246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mj-lt"/>
                <a:ea typeface="Arial"/>
                <a:cs typeface="Arial"/>
                <a:sym typeface="Arial"/>
              </a:rPr>
              <a:t>SOLUTION</a:t>
            </a:r>
            <a:endParaRPr dirty="0">
              <a:solidFill>
                <a:srgbClr val="0098FF"/>
              </a:solidFill>
              <a:latin typeface="+mj-lt"/>
            </a:endParaRPr>
          </a:p>
        </p:txBody>
      </p:sp>
      <p:sp>
        <p:nvSpPr>
          <p:cNvPr id="86" name="Google Shape;86;p4"/>
          <p:cNvSpPr txBox="1">
            <a:spLocks noGrp="1"/>
          </p:cNvSpPr>
          <p:nvPr>
            <p:ph type="body" idx="1"/>
          </p:nvPr>
        </p:nvSpPr>
        <p:spPr>
          <a:xfrm>
            <a:off x="357462" y="776519"/>
            <a:ext cx="8368200" cy="3472500"/>
          </a:xfrm>
          <a:prstGeom prst="rect">
            <a:avLst/>
          </a:prstGeom>
          <a:noFill/>
          <a:ln>
            <a:noFill/>
          </a:ln>
        </p:spPr>
        <p:txBody>
          <a:bodyPr spcFirstLastPara="1" wrap="square" lIns="91425" tIns="91425" rIns="91425" bIns="91425" anchor="t" anchorCtr="0">
            <a:noAutofit/>
          </a:bodyPr>
          <a:lstStyle/>
          <a:p>
            <a:pPr marL="114300" indent="0" algn="l">
              <a:buNone/>
            </a:pPr>
            <a:r>
              <a:rPr lang="en-US" sz="1800" dirty="0">
                <a:solidFill>
                  <a:schemeClr val="tx1"/>
                </a:solidFill>
                <a:effectLst/>
                <a:latin typeface="+mn-lt"/>
                <a:ea typeface="SimSun" panose="02010600030101010101" pitchFamily="2" charset="-122"/>
              </a:rPr>
              <a:t>This platform will enable fundraisers to provide the necessary details to request for funds or set up a fun base for their supporters to support them that will help them achieve their set goals and also give them the tools they need to capture and share their stories far and wide.</a:t>
            </a:r>
            <a:endParaRPr lang="en-GH" sz="1800" dirty="0">
              <a:solidFill>
                <a:schemeClr val="tx1"/>
              </a:solidFill>
              <a:effectLst/>
              <a:latin typeface="+mn-lt"/>
              <a:ea typeface="SimSun" panose="02010600030101010101" pitchFamily="2" charset="-122"/>
            </a:endParaRPr>
          </a:p>
          <a:p>
            <a:pPr marL="114300" indent="0" algn="l">
              <a:buNone/>
              <a:tabLst>
                <a:tab pos="1276350" algn="l"/>
              </a:tabLst>
            </a:pPr>
            <a:r>
              <a:rPr lang="en-US" sz="1800" dirty="0">
                <a:solidFill>
                  <a:schemeClr val="tx1"/>
                </a:solidFill>
                <a:effectLst/>
                <a:latin typeface="+mn-lt"/>
                <a:ea typeface="SimSun" panose="02010600030101010101" pitchFamily="2" charset="-122"/>
              </a:rPr>
              <a:t>Since Mobile money transactions are one of the most widespread forms of transactions in Ghana and Africa at large with almost literates and illiterates using and learning every day to use mobile money transactions, this platform will give people a meaningful way to express gratitude to content creators, students, and fundraisers using a simple mobile money payment method and also help people receive financial support from their audience in a friendly manner with just a couple of taps.</a:t>
            </a:r>
          </a:p>
          <a:p>
            <a:pPr marL="114300" indent="0" algn="l">
              <a:buNone/>
              <a:tabLst>
                <a:tab pos="1276350" algn="l"/>
              </a:tabLst>
            </a:pPr>
            <a:r>
              <a:rPr lang="en-US" dirty="0">
                <a:solidFill>
                  <a:schemeClr val="tx1"/>
                </a:solidFill>
                <a:latin typeface="+mn-lt"/>
                <a:ea typeface="SimSun" panose="02010600030101010101" pitchFamily="2" charset="-122"/>
              </a:rPr>
              <a:t>This will increase financial inclusion thereby fostering economic development.</a:t>
            </a:r>
            <a:endParaRPr lang="en-GH" sz="1800" dirty="0">
              <a:solidFill>
                <a:schemeClr val="tx1"/>
              </a:solidFill>
              <a:effectLst/>
              <a:latin typeface="+mn-lt"/>
              <a:ea typeface="SimSun" panose="02010600030101010101" pitchFamily="2" charset="-122"/>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Oval 2">
            <a:extLst>
              <a:ext uri="{FF2B5EF4-FFF2-40B4-BE49-F238E27FC236}">
                <a16:creationId xmlns:a16="http://schemas.microsoft.com/office/drawing/2014/main" id="{65D76BE5-2DC2-D180-F1C1-0420ABACCF77}"/>
              </a:ext>
            </a:extLst>
          </p:cNvPr>
          <p:cNvSpPr/>
          <p:nvPr/>
        </p:nvSpPr>
        <p:spPr>
          <a:xfrm>
            <a:off x="8472995" y="4498428"/>
            <a:ext cx="422255" cy="378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rgbClr val="EAEAEA"/>
                </a:solidFill>
                <a:effectLst>
                  <a:outerShdw blurRad="38100" dist="25400" dir="5400000" algn="ctr" rotWithShape="0">
                    <a:srgbClr val="6E747A">
                      <a:alpha val="43000"/>
                    </a:srgbClr>
                  </a:outerShdw>
                </a:effectLst>
              </a:rPr>
              <a:t>4</a:t>
            </a:r>
            <a:endParaRPr lang="en-GH" b="1" dirty="0">
              <a:ln w="0"/>
              <a:solidFill>
                <a:srgbClr val="EAEAEA"/>
              </a:solidFill>
              <a:effectLst>
                <a:outerShdw blurRad="38100" dist="25400" dir="5400000" algn="ctr" rotWithShape="0">
                  <a:srgbClr val="6E747A">
                    <a:alpha val="43000"/>
                  </a:srgbClr>
                </a:outerShdw>
              </a:effectLst>
            </a:endParaRPr>
          </a:p>
        </p:txBody>
      </p:sp>
      <p:sp>
        <p:nvSpPr>
          <p:cNvPr id="5" name="Oval 4">
            <a:extLst>
              <a:ext uri="{FF2B5EF4-FFF2-40B4-BE49-F238E27FC236}">
                <a16:creationId xmlns:a16="http://schemas.microsoft.com/office/drawing/2014/main" id="{13D7B703-0A50-067F-424E-CFBE794604C2}"/>
              </a:ext>
            </a:extLst>
          </p:cNvPr>
          <p:cNvSpPr/>
          <p:nvPr/>
        </p:nvSpPr>
        <p:spPr>
          <a:xfrm>
            <a:off x="8358267" y="4624552"/>
            <a:ext cx="231227" cy="25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67775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95853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GB" sz="2800" dirty="0">
                <a:solidFill>
                  <a:srgbClr val="0098FF"/>
                </a:solidFill>
                <a:latin typeface="+mj-lt"/>
                <a:cs typeface="Arial"/>
                <a:sym typeface="Arial"/>
              </a:rPr>
              <a:t>FRAMEWORKS/TOOLS/TECHNOLOGIES USED</a:t>
            </a:r>
            <a:endParaRPr lang="en-GB" sz="10800" dirty="0">
              <a:solidFill>
                <a:srgbClr val="0098FF"/>
              </a:solidFill>
              <a:latin typeface="+mj-lt"/>
            </a:endParaRPr>
          </a:p>
        </p:txBody>
      </p:sp>
      <p:sp>
        <p:nvSpPr>
          <p:cNvPr id="86" name="Google Shape;86;p4"/>
          <p:cNvSpPr txBox="1">
            <a:spLocks noGrp="1"/>
          </p:cNvSpPr>
          <p:nvPr>
            <p:ph type="body" idx="1"/>
          </p:nvPr>
        </p:nvSpPr>
        <p:spPr>
          <a:xfrm>
            <a:off x="513125" y="1417425"/>
            <a:ext cx="8368200" cy="3472500"/>
          </a:xfrm>
          <a:prstGeom prst="rect">
            <a:avLst/>
          </a:prstGeom>
          <a:noFill/>
          <a:ln>
            <a:noFill/>
          </a:ln>
        </p:spPr>
        <p:txBody>
          <a:bodyPr spcFirstLastPara="1" wrap="square" lIns="91425" tIns="91425" rIns="91425" bIns="91425" anchor="t" anchorCtr="0">
            <a:noAutofit/>
          </a:bodyPr>
          <a:lstStyle/>
          <a:p>
            <a:pPr marL="342900" lvl="0" indent="-342900" algn="l">
              <a:buSzPts val="1000"/>
              <a:buFont typeface="Symbol" panose="05050102010706020507" pitchFamily="18" charset="2"/>
              <a:buChar char=""/>
              <a:tabLst>
                <a:tab pos="457200" algn="l"/>
              </a:tabLst>
            </a:pPr>
            <a:r>
              <a:rPr lang="en-US" sz="2000" dirty="0">
                <a:solidFill>
                  <a:schemeClr val="tx1"/>
                </a:solidFill>
                <a:effectLst/>
                <a:latin typeface="+mj-lt"/>
                <a:ea typeface="SimSun" panose="02010600030101010101" pitchFamily="2" charset="-122"/>
                <a:cs typeface="Symbol" panose="05050102010706020507" pitchFamily="18" charset="2"/>
              </a:rPr>
              <a:t>Flutter (mobile framework)</a:t>
            </a:r>
            <a:endParaRPr lang="en-GH" sz="2000" dirty="0">
              <a:solidFill>
                <a:schemeClr val="tx1"/>
              </a:solidFill>
              <a:effectLst/>
              <a:latin typeface="+mj-lt"/>
              <a:ea typeface="SimSun" panose="02010600030101010101" pitchFamily="2" charset="-122"/>
              <a:cs typeface="Symbol" panose="05050102010706020507" pitchFamily="18" charset="2"/>
            </a:endParaRPr>
          </a:p>
          <a:p>
            <a:pPr marL="342900" lvl="0" indent="-342900" algn="l">
              <a:buSzPts val="1000"/>
              <a:buFont typeface="Symbol" panose="05050102010706020507" pitchFamily="18" charset="2"/>
              <a:buChar char=""/>
              <a:tabLst>
                <a:tab pos="457200" algn="l"/>
              </a:tabLst>
            </a:pPr>
            <a:r>
              <a:rPr lang="en-US" sz="2000" dirty="0">
                <a:solidFill>
                  <a:schemeClr val="tx1"/>
                </a:solidFill>
                <a:effectLst/>
                <a:latin typeface="+mj-lt"/>
                <a:ea typeface="SimSun" panose="02010600030101010101" pitchFamily="2" charset="-122"/>
                <a:cs typeface="Symbol" panose="05050102010706020507" pitchFamily="18" charset="2"/>
              </a:rPr>
              <a:t>Firebase (Backend As a Service)</a:t>
            </a:r>
            <a:endParaRPr lang="en-GH" sz="2000" dirty="0">
              <a:solidFill>
                <a:schemeClr val="tx1"/>
              </a:solidFill>
              <a:effectLst/>
              <a:latin typeface="+mj-lt"/>
              <a:ea typeface="SimSun" panose="02010600030101010101" pitchFamily="2" charset="-122"/>
              <a:cs typeface="Symbol" panose="05050102010706020507" pitchFamily="18" charset="2"/>
            </a:endParaRPr>
          </a:p>
          <a:p>
            <a:pPr marL="342900" lvl="0" indent="-342900" algn="l">
              <a:buSzPts val="1000"/>
              <a:buFont typeface="Symbol" panose="05050102010706020507" pitchFamily="18" charset="2"/>
              <a:buChar char=""/>
              <a:tabLst>
                <a:tab pos="457200" algn="l"/>
              </a:tabLst>
            </a:pPr>
            <a:r>
              <a:rPr lang="en-US" sz="2000" dirty="0">
                <a:solidFill>
                  <a:schemeClr val="tx1"/>
                </a:solidFill>
                <a:effectLst/>
                <a:latin typeface="+mj-lt"/>
                <a:ea typeface="SimSun" panose="02010600030101010101" pitchFamily="2" charset="-122"/>
                <a:cs typeface="Symbol" panose="05050102010706020507" pitchFamily="18" charset="2"/>
              </a:rPr>
              <a:t>Node </a:t>
            </a:r>
            <a:r>
              <a:rPr lang="en-US" sz="2000" dirty="0" err="1">
                <a:solidFill>
                  <a:schemeClr val="tx1"/>
                </a:solidFill>
                <a:effectLst/>
                <a:latin typeface="+mj-lt"/>
                <a:ea typeface="SimSun" panose="02010600030101010101" pitchFamily="2" charset="-122"/>
                <a:cs typeface="Symbol" panose="05050102010706020507" pitchFamily="18" charset="2"/>
              </a:rPr>
              <a:t>js</a:t>
            </a:r>
            <a:r>
              <a:rPr lang="en-US" sz="2000" dirty="0">
                <a:solidFill>
                  <a:schemeClr val="tx1"/>
                </a:solidFill>
                <a:effectLst/>
                <a:latin typeface="+mj-lt"/>
                <a:ea typeface="SimSun" panose="02010600030101010101" pitchFamily="2" charset="-122"/>
                <a:cs typeface="Symbol" panose="05050102010706020507" pitchFamily="18" charset="2"/>
              </a:rPr>
              <a:t> (Backend)</a:t>
            </a:r>
            <a:endParaRPr lang="en-GH" sz="2000" dirty="0">
              <a:solidFill>
                <a:schemeClr val="tx1"/>
              </a:solidFill>
              <a:effectLst/>
              <a:latin typeface="+mj-lt"/>
              <a:ea typeface="SimSun" panose="02010600030101010101" pitchFamily="2" charset="-122"/>
              <a:cs typeface="Symbol" panose="05050102010706020507" pitchFamily="18" charset="2"/>
            </a:endParaRPr>
          </a:p>
          <a:p>
            <a:pPr marL="342900" lvl="0" indent="-342900" algn="l">
              <a:buSzPts val="1000"/>
              <a:buFont typeface="Symbol" panose="05050102010706020507" pitchFamily="18" charset="2"/>
              <a:buChar char=""/>
              <a:tabLst>
                <a:tab pos="457200" algn="l"/>
              </a:tabLst>
            </a:pPr>
            <a:r>
              <a:rPr lang="en-US" sz="2000" dirty="0" err="1">
                <a:solidFill>
                  <a:schemeClr val="tx1"/>
                </a:solidFill>
                <a:effectLst/>
                <a:latin typeface="+mj-lt"/>
                <a:ea typeface="SimSun" panose="02010600030101010101" pitchFamily="2" charset="-122"/>
                <a:cs typeface="Symbol" panose="05050102010706020507" pitchFamily="18" charset="2"/>
              </a:rPr>
              <a:t>Paystack</a:t>
            </a:r>
            <a:r>
              <a:rPr lang="en-US" sz="2000" dirty="0">
                <a:solidFill>
                  <a:schemeClr val="tx1"/>
                </a:solidFill>
                <a:effectLst/>
                <a:latin typeface="+mj-lt"/>
                <a:ea typeface="SimSun" panose="02010600030101010101" pitchFamily="2" charset="-122"/>
                <a:cs typeface="Symbol" panose="05050102010706020507" pitchFamily="18" charset="2"/>
              </a:rPr>
              <a:t> (Payment API with Mobile Money integration) for easy payment and transactions</a:t>
            </a:r>
            <a:endParaRPr lang="en-GH" sz="2000" dirty="0">
              <a:solidFill>
                <a:schemeClr val="tx1"/>
              </a:solidFill>
              <a:effectLst/>
              <a:latin typeface="+mj-lt"/>
              <a:ea typeface="SimSun" panose="02010600030101010101" pitchFamily="2" charset="-122"/>
              <a:cs typeface="Symbol" panose="05050102010706020507" pitchFamily="18" charset="2"/>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Oval 2">
            <a:extLst>
              <a:ext uri="{FF2B5EF4-FFF2-40B4-BE49-F238E27FC236}">
                <a16:creationId xmlns:a16="http://schemas.microsoft.com/office/drawing/2014/main" id="{55DA098C-2851-6255-E8E6-7ED0BCE01BF8}"/>
              </a:ext>
            </a:extLst>
          </p:cNvPr>
          <p:cNvSpPr/>
          <p:nvPr/>
        </p:nvSpPr>
        <p:spPr>
          <a:xfrm>
            <a:off x="8472995" y="4498428"/>
            <a:ext cx="422255" cy="378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ln w="0"/>
                <a:solidFill>
                  <a:srgbClr val="EAEAEA"/>
                </a:solidFill>
                <a:effectLst>
                  <a:outerShdw blurRad="38100" dist="25400" dir="5400000" algn="ctr" rotWithShape="0">
                    <a:srgbClr val="6E747A">
                      <a:alpha val="43000"/>
                    </a:srgbClr>
                  </a:outerShdw>
                </a:effectLst>
                <a:latin typeface="+mj-lt"/>
              </a:rPr>
              <a:t>5</a:t>
            </a:r>
            <a:endParaRPr lang="en-GH" b="1" dirty="0">
              <a:ln w="0"/>
              <a:solidFill>
                <a:srgbClr val="EAEAEA"/>
              </a:solidFill>
              <a:effectLst>
                <a:outerShdw blurRad="38100" dist="25400" dir="5400000" algn="ctr" rotWithShape="0">
                  <a:srgbClr val="6E747A">
                    <a:alpha val="43000"/>
                  </a:srgbClr>
                </a:outerShdw>
              </a:effectLst>
              <a:latin typeface="+mj-lt"/>
            </a:endParaRPr>
          </a:p>
        </p:txBody>
      </p:sp>
      <p:sp>
        <p:nvSpPr>
          <p:cNvPr id="5" name="Oval 4">
            <a:extLst>
              <a:ext uri="{FF2B5EF4-FFF2-40B4-BE49-F238E27FC236}">
                <a16:creationId xmlns:a16="http://schemas.microsoft.com/office/drawing/2014/main" id="{D5147F91-2CD2-291A-3502-9C8DACA2370B}"/>
              </a:ext>
            </a:extLst>
          </p:cNvPr>
          <p:cNvSpPr/>
          <p:nvPr/>
        </p:nvSpPr>
        <p:spPr>
          <a:xfrm>
            <a:off x="8358267" y="4624552"/>
            <a:ext cx="231227" cy="25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latin typeface="+mj-lt"/>
            </a:endParaRPr>
          </a:p>
        </p:txBody>
      </p:sp>
    </p:spTree>
    <p:extLst>
      <p:ext uri="{BB962C8B-B14F-4D97-AF65-F5344CB8AC3E}">
        <p14:creationId xmlns:p14="http://schemas.microsoft.com/office/powerpoint/2010/main" val="294768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41065"/>
            <a:ext cx="8368200" cy="95853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GB" sz="2400" dirty="0">
                <a:solidFill>
                  <a:srgbClr val="0098FF"/>
                </a:solidFill>
                <a:latin typeface="+mj-lt"/>
                <a:cs typeface="Arial"/>
                <a:sym typeface="Arial"/>
              </a:rPr>
              <a:t>ASSUMPTIONS AND CONSTRAINTS</a:t>
            </a:r>
            <a:endParaRPr lang="en-GB" sz="9600" dirty="0">
              <a:solidFill>
                <a:srgbClr val="0098FF"/>
              </a:solidFill>
              <a:latin typeface="+mj-lt"/>
            </a:endParaRPr>
          </a:p>
        </p:txBody>
      </p:sp>
      <p:sp>
        <p:nvSpPr>
          <p:cNvPr id="86" name="Google Shape;86;p4"/>
          <p:cNvSpPr txBox="1">
            <a:spLocks noGrp="1"/>
          </p:cNvSpPr>
          <p:nvPr>
            <p:ph type="body" idx="1"/>
          </p:nvPr>
        </p:nvSpPr>
        <p:spPr>
          <a:xfrm>
            <a:off x="474624" y="612672"/>
            <a:ext cx="8368200" cy="1316150"/>
          </a:xfrm>
          <a:prstGeom prst="rect">
            <a:avLst/>
          </a:prstGeom>
          <a:noFill/>
          <a:ln>
            <a:noFill/>
          </a:ln>
        </p:spPr>
        <p:txBody>
          <a:bodyPr spcFirstLastPara="1" wrap="square" lIns="91425" tIns="91425" rIns="91425" bIns="91425" anchor="t" anchorCtr="0">
            <a:noAutofit/>
          </a:bodyPr>
          <a:lstStyle/>
          <a:p>
            <a:pPr marL="342900" lvl="0" indent="-342900" algn="l">
              <a:buSzPts val="1200"/>
              <a:buFont typeface="+mj-lt"/>
              <a:buAutoNum type="arabicPeriod"/>
              <a:tabLst>
                <a:tab pos="457200" algn="l"/>
              </a:tabLst>
            </a:pPr>
            <a:r>
              <a:rPr lang="en-US" dirty="0">
                <a:solidFill>
                  <a:schemeClr val="tx1"/>
                </a:solidFill>
                <a:effectLst/>
                <a:latin typeface="+mj-lt"/>
                <a:ea typeface="SimSun" panose="02010600030101010101" pitchFamily="2" charset="-122"/>
                <a:cs typeface="Times New Roman" panose="02020603050405020304" pitchFamily="18" charset="0"/>
              </a:rPr>
              <a:t>Trust </a:t>
            </a:r>
            <a:endParaRPr lang="en-GH" dirty="0">
              <a:solidFill>
                <a:schemeClr val="tx1"/>
              </a:solidFill>
              <a:effectLst/>
              <a:latin typeface="+mj-lt"/>
              <a:ea typeface="SimSun" panose="02010600030101010101" pitchFamily="2" charset="-122"/>
              <a:cs typeface="Times New Roman" panose="02020603050405020304" pitchFamily="18" charset="0"/>
            </a:endParaRPr>
          </a:p>
          <a:p>
            <a:pPr marL="342900" lvl="0" indent="-342900" algn="l">
              <a:buSzPts val="1200"/>
              <a:buFont typeface="+mj-lt"/>
              <a:buAutoNum type="arabicPeriod"/>
              <a:tabLst>
                <a:tab pos="457200" algn="l"/>
              </a:tabLst>
            </a:pPr>
            <a:r>
              <a:rPr lang="en-US" dirty="0">
                <a:solidFill>
                  <a:schemeClr val="tx1"/>
                </a:solidFill>
                <a:effectLst/>
                <a:latin typeface="+mj-lt"/>
                <a:ea typeface="SimSun" panose="02010600030101010101" pitchFamily="2" charset="-122"/>
                <a:cs typeface="Times New Roman" panose="02020603050405020304" pitchFamily="18" charset="0"/>
              </a:rPr>
              <a:t>App maintenance cost</a:t>
            </a:r>
            <a:endParaRPr lang="en-GB" dirty="0">
              <a:solidFill>
                <a:schemeClr val="tx1"/>
              </a:solidFill>
              <a:latin typeface="+mj-lt"/>
              <a:ea typeface="SimSun" panose="02010600030101010101" pitchFamily="2" charset="-122"/>
              <a:cs typeface="Times New Roman" panose="02020603050405020304" pitchFamily="18" charset="0"/>
            </a:endParaRPr>
          </a:p>
          <a:p>
            <a:pPr marL="342900" lvl="0" indent="-342900" algn="l">
              <a:buSzPts val="1200"/>
              <a:buFont typeface="+mj-lt"/>
              <a:buAutoNum type="arabicPeriod"/>
              <a:tabLst>
                <a:tab pos="457200" algn="l"/>
              </a:tabLst>
            </a:pPr>
            <a:r>
              <a:rPr lang="en-US" dirty="0">
                <a:solidFill>
                  <a:schemeClr val="tx1"/>
                </a:solidFill>
                <a:effectLst/>
                <a:latin typeface="+mj-lt"/>
                <a:ea typeface="SimSun" panose="02010600030101010101" pitchFamily="2" charset="-122"/>
              </a:rPr>
              <a:t>Adaptation (working on multiple platform)</a:t>
            </a:r>
          </a:p>
          <a:p>
            <a:pPr marL="342900" lvl="0" indent="-342900" algn="l">
              <a:buSzPts val="1200"/>
              <a:buFont typeface="+mj-lt"/>
              <a:buAutoNum type="arabicPeriod"/>
              <a:tabLst>
                <a:tab pos="457200" algn="l"/>
              </a:tabLst>
            </a:pPr>
            <a:r>
              <a:rPr lang="en-US" sz="2000" dirty="0">
                <a:solidFill>
                  <a:schemeClr val="tx1"/>
                </a:solidFill>
                <a:latin typeface="+mj-lt"/>
                <a:ea typeface="SimSun" panose="02010600030101010101" pitchFamily="2" charset="-122"/>
                <a:cs typeface="Symbol" panose="05050102010706020507" pitchFamily="18" charset="2"/>
              </a:rPr>
              <a:t>User Experience</a:t>
            </a:r>
            <a:endParaRPr lang="en-GH" sz="2000" dirty="0">
              <a:solidFill>
                <a:schemeClr val="tx1"/>
              </a:solidFill>
              <a:effectLst/>
              <a:latin typeface="+mj-lt"/>
              <a:ea typeface="SimSun" panose="02010600030101010101" pitchFamily="2" charset="-122"/>
              <a:cs typeface="Symbol" panose="05050102010706020507" pitchFamily="18" charset="2"/>
            </a:endParaRPr>
          </a:p>
        </p:txBody>
      </p:sp>
      <p:sp>
        <p:nvSpPr>
          <p:cNvPr id="2" name="Google Shape;85;p4">
            <a:extLst>
              <a:ext uri="{FF2B5EF4-FFF2-40B4-BE49-F238E27FC236}">
                <a16:creationId xmlns:a16="http://schemas.microsoft.com/office/drawing/2014/main" id="{E75C9F5D-819C-8646-4953-EA4843AE39A1}"/>
              </a:ext>
            </a:extLst>
          </p:cNvPr>
          <p:cNvSpPr txBox="1">
            <a:spLocks/>
          </p:cNvSpPr>
          <p:nvPr/>
        </p:nvSpPr>
        <p:spPr>
          <a:xfrm>
            <a:off x="226900" y="2001190"/>
            <a:ext cx="8368200" cy="4591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1pPr>
            <a:lvl2pPr marR="0" lvl="1"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2pPr>
            <a:lvl3pPr marR="0" lvl="2"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3pPr>
            <a:lvl4pPr marR="0" lvl="3"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4pPr>
            <a:lvl5pPr marR="0" lvl="4"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5pPr>
            <a:lvl6pPr marR="0" lvl="5"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6pPr>
            <a:lvl7pPr marR="0" lvl="6"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7pPr>
            <a:lvl8pPr marR="0" lvl="7"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8pPr>
            <a:lvl9pPr marR="0" lvl="8"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9pPr>
          </a:lstStyle>
          <a:p>
            <a:pPr algn="l"/>
            <a:r>
              <a:rPr lang="en-GB" sz="2400" dirty="0">
                <a:solidFill>
                  <a:srgbClr val="0098FF"/>
                </a:solidFill>
                <a:latin typeface="+mj-lt"/>
                <a:cs typeface="Arial"/>
                <a:sym typeface="Arial"/>
              </a:rPr>
              <a:t>SOLUTION</a:t>
            </a:r>
            <a:endParaRPr lang="en-GB" sz="9600" dirty="0">
              <a:solidFill>
                <a:srgbClr val="0098FF"/>
              </a:solidFill>
              <a:latin typeface="+mj-lt"/>
            </a:endParaRPr>
          </a:p>
        </p:txBody>
      </p:sp>
      <p:sp>
        <p:nvSpPr>
          <p:cNvPr id="3" name="Google Shape;86;p4">
            <a:extLst>
              <a:ext uri="{FF2B5EF4-FFF2-40B4-BE49-F238E27FC236}">
                <a16:creationId xmlns:a16="http://schemas.microsoft.com/office/drawing/2014/main" id="{14745B12-F04C-21D0-4350-B57143E49B1F}"/>
              </a:ext>
            </a:extLst>
          </p:cNvPr>
          <p:cNvSpPr txBox="1">
            <a:spLocks/>
          </p:cNvSpPr>
          <p:nvPr/>
        </p:nvSpPr>
        <p:spPr>
          <a:xfrm>
            <a:off x="474624" y="2343836"/>
            <a:ext cx="8368200" cy="2699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342900" algn="l">
              <a:buSzPts val="1200"/>
              <a:buFont typeface="+mj-lt"/>
              <a:buAutoNum type="arabicPeriod"/>
              <a:tabLst>
                <a:tab pos="457200" algn="l"/>
              </a:tabLst>
            </a:pPr>
            <a:r>
              <a:rPr lang="en-US" dirty="0">
                <a:solidFill>
                  <a:schemeClr val="tx1"/>
                </a:solidFill>
                <a:latin typeface="+mj-lt"/>
                <a:ea typeface="SimSun" panose="02010600030101010101" pitchFamily="2" charset="-122"/>
                <a:cs typeface="Times New Roman" panose="02020603050405020304" pitchFamily="18" charset="0"/>
              </a:rPr>
              <a:t>Trust maintenance using firebase for proper authentication and detection of face accounts</a:t>
            </a:r>
            <a:endParaRPr lang="en-GH" dirty="0">
              <a:solidFill>
                <a:schemeClr val="tx1"/>
              </a:solidFill>
              <a:latin typeface="+mj-lt"/>
              <a:ea typeface="SimSun" panose="02010600030101010101" pitchFamily="2" charset="-122"/>
              <a:cs typeface="Times New Roman" panose="02020603050405020304" pitchFamily="18" charset="0"/>
            </a:endParaRPr>
          </a:p>
          <a:p>
            <a:pPr marL="342900" algn="l">
              <a:buSzPts val="1200"/>
              <a:buFont typeface="+mj-lt"/>
              <a:buAutoNum type="arabicPeriod"/>
              <a:tabLst>
                <a:tab pos="457200" algn="l"/>
              </a:tabLst>
            </a:pPr>
            <a:r>
              <a:rPr lang="en-US" dirty="0">
                <a:solidFill>
                  <a:schemeClr val="tx1"/>
                </a:solidFill>
                <a:latin typeface="+mj-lt"/>
                <a:ea typeface="SimSun" panose="02010600030101010101" pitchFamily="2" charset="-122"/>
                <a:cs typeface="Times New Roman" panose="02020603050405020304" pitchFamily="18" charset="0"/>
              </a:rPr>
              <a:t>Commission for app maintenance (2% per transaction for students and 4% for content creators and others).</a:t>
            </a:r>
            <a:endParaRPr lang="en-GB" dirty="0">
              <a:solidFill>
                <a:schemeClr val="tx1"/>
              </a:solidFill>
              <a:latin typeface="+mj-lt"/>
              <a:ea typeface="SimSun" panose="02010600030101010101" pitchFamily="2" charset="-122"/>
              <a:cs typeface="Times New Roman" panose="02020603050405020304" pitchFamily="18" charset="0"/>
            </a:endParaRPr>
          </a:p>
          <a:p>
            <a:pPr marL="342900" algn="l">
              <a:buSzPts val="1200"/>
              <a:buFont typeface="+mj-lt"/>
              <a:buAutoNum type="arabicPeriod"/>
              <a:tabLst>
                <a:tab pos="457200" algn="l"/>
              </a:tabLst>
            </a:pPr>
            <a:r>
              <a:rPr lang="en-US" dirty="0">
                <a:solidFill>
                  <a:schemeClr val="tx1"/>
                </a:solidFill>
                <a:effectLst/>
                <a:latin typeface="+mj-lt"/>
                <a:ea typeface="SimSun" panose="02010600030101010101" pitchFamily="2" charset="-122"/>
                <a:cs typeface="Times New Roman" panose="02020603050405020304" pitchFamily="18" charset="0"/>
              </a:rPr>
              <a:t>Flutter is used as the mobile framework since it gives space for multi-platform, thus the app can be viewed on the web, android OS, IOS, desktop and MacOS.</a:t>
            </a:r>
          </a:p>
          <a:p>
            <a:pPr marL="342900" algn="l">
              <a:buSzPts val="1200"/>
              <a:buFont typeface="+mj-lt"/>
              <a:buAutoNum type="arabicPeriod"/>
              <a:tabLst>
                <a:tab pos="457200" algn="l"/>
              </a:tabLst>
            </a:pPr>
            <a:r>
              <a:rPr lang="en-US" dirty="0">
                <a:solidFill>
                  <a:schemeClr val="tx1"/>
                </a:solidFill>
                <a:latin typeface="+mj-lt"/>
                <a:ea typeface="SimSun" panose="02010600030101010101" pitchFamily="2" charset="-122"/>
                <a:cs typeface="Times New Roman" panose="02020603050405020304" pitchFamily="18" charset="0"/>
              </a:rPr>
              <a:t>Momo API for easy funding and transactions. </a:t>
            </a:r>
            <a:endParaRPr lang="en-GH" dirty="0">
              <a:solidFill>
                <a:schemeClr val="tx1"/>
              </a:solidFill>
              <a:effectLst/>
              <a:latin typeface="+mj-lt"/>
              <a:ea typeface="SimSun" panose="02010600030101010101" pitchFamily="2" charset="-122"/>
              <a:cs typeface="Times New Roman" panose="02020603050405020304" pitchFamily="18" charset="0"/>
            </a:endParaRPr>
          </a:p>
        </p:txBody>
      </p:sp>
      <p:sp>
        <p:nvSpPr>
          <p:cNvPr id="5" name="Oval 4">
            <a:extLst>
              <a:ext uri="{FF2B5EF4-FFF2-40B4-BE49-F238E27FC236}">
                <a16:creationId xmlns:a16="http://schemas.microsoft.com/office/drawing/2014/main" id="{54C472AF-FB41-6A82-33FE-AAB325377DFA}"/>
              </a:ext>
            </a:extLst>
          </p:cNvPr>
          <p:cNvSpPr/>
          <p:nvPr/>
        </p:nvSpPr>
        <p:spPr>
          <a:xfrm>
            <a:off x="8472995" y="4498428"/>
            <a:ext cx="422255" cy="378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0"/>
                <a:solidFill>
                  <a:srgbClr val="EAEAEA"/>
                </a:solidFill>
                <a:effectLst>
                  <a:outerShdw blurRad="38100" dist="25400" dir="5400000" algn="ctr" rotWithShape="0">
                    <a:srgbClr val="6E747A">
                      <a:alpha val="43000"/>
                    </a:srgbClr>
                  </a:outerShdw>
                </a:effectLst>
                <a:latin typeface="+mj-lt"/>
              </a:rPr>
              <a:t>6</a:t>
            </a:r>
            <a:endParaRPr lang="en-GH" b="1" dirty="0">
              <a:ln w="0"/>
              <a:solidFill>
                <a:srgbClr val="EAEAEA"/>
              </a:solidFill>
              <a:effectLst>
                <a:outerShdw blurRad="38100" dist="25400" dir="5400000" algn="ctr" rotWithShape="0">
                  <a:srgbClr val="6E747A">
                    <a:alpha val="43000"/>
                  </a:srgbClr>
                </a:outerShdw>
              </a:effectLst>
              <a:latin typeface="+mj-lt"/>
            </a:endParaRPr>
          </a:p>
        </p:txBody>
      </p:sp>
      <p:sp>
        <p:nvSpPr>
          <p:cNvPr id="7" name="Oval 6">
            <a:extLst>
              <a:ext uri="{FF2B5EF4-FFF2-40B4-BE49-F238E27FC236}">
                <a16:creationId xmlns:a16="http://schemas.microsoft.com/office/drawing/2014/main" id="{CF7DD377-5EE0-6886-B1B1-833FDDDE35F5}"/>
              </a:ext>
            </a:extLst>
          </p:cNvPr>
          <p:cNvSpPr/>
          <p:nvPr/>
        </p:nvSpPr>
        <p:spPr>
          <a:xfrm>
            <a:off x="8358267" y="4624552"/>
            <a:ext cx="231227" cy="25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latin typeface="+mj-lt"/>
            </a:endParaRPr>
          </a:p>
        </p:txBody>
      </p:sp>
    </p:spTree>
    <p:extLst>
      <p:ext uri="{BB962C8B-B14F-4D97-AF65-F5344CB8AC3E}">
        <p14:creationId xmlns:p14="http://schemas.microsoft.com/office/powerpoint/2010/main" val="237430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1327A987-D468-776F-F988-910B5AFDF211}"/>
              </a:ext>
            </a:extLst>
          </p:cNvPr>
          <p:cNvSpPr txBox="1"/>
          <p:nvPr/>
        </p:nvSpPr>
        <p:spPr>
          <a:xfrm>
            <a:off x="1092468" y="1326964"/>
            <a:ext cx="7733898" cy="1631216"/>
          </a:xfrm>
          <a:prstGeom prst="rect">
            <a:avLst/>
          </a:prstGeom>
          <a:noFill/>
        </p:spPr>
        <p:txBody>
          <a:bodyPr wrap="square">
            <a:spAutoFit/>
          </a:bodyPr>
          <a:lstStyle/>
          <a:p>
            <a:pPr marL="457200" lvl="0" indent="-457200">
              <a:buFont typeface="+mj-lt"/>
              <a:buAutoNum type="arabicPeriod"/>
            </a:pPr>
            <a:r>
              <a:rPr lang="en-US" sz="2000" dirty="0">
                <a:solidFill>
                  <a:schemeClr val="tx1"/>
                </a:solidFill>
                <a:effectLst/>
                <a:latin typeface="+mj-lt"/>
                <a:ea typeface="SimSun" panose="02010600030101010101" pitchFamily="2" charset="-122"/>
              </a:rPr>
              <a:t>Help fundraisers raise funds from patrons in an easy way</a:t>
            </a:r>
            <a:endParaRPr lang="en-GH" sz="2000" dirty="0">
              <a:solidFill>
                <a:schemeClr val="tx1"/>
              </a:solidFill>
              <a:effectLst/>
              <a:latin typeface="+mj-lt"/>
              <a:ea typeface="SimSun" panose="02010600030101010101" pitchFamily="2" charset="-122"/>
            </a:endParaRPr>
          </a:p>
          <a:p>
            <a:pPr marL="457200" lvl="0" indent="-457200">
              <a:buFont typeface="+mj-lt"/>
              <a:buAutoNum type="arabicPeriod"/>
            </a:pPr>
            <a:r>
              <a:rPr lang="en-US" sz="2000" dirty="0">
                <a:solidFill>
                  <a:schemeClr val="tx1"/>
                </a:solidFill>
                <a:effectLst/>
                <a:latin typeface="+mj-lt"/>
                <a:ea typeface="SimSun" panose="02010600030101010101" pitchFamily="2" charset="-122"/>
              </a:rPr>
              <a:t>Remove complexity in raising funds</a:t>
            </a:r>
            <a:endParaRPr lang="en-GH" sz="2000" dirty="0">
              <a:solidFill>
                <a:schemeClr val="tx1"/>
              </a:solidFill>
              <a:effectLst/>
              <a:latin typeface="+mj-lt"/>
              <a:ea typeface="SimSun" panose="02010600030101010101" pitchFamily="2" charset="-122"/>
            </a:endParaRPr>
          </a:p>
          <a:p>
            <a:pPr marL="457200" lvl="0" indent="-457200">
              <a:buFont typeface="+mj-lt"/>
              <a:buAutoNum type="arabicPeriod"/>
            </a:pPr>
            <a:r>
              <a:rPr lang="en-US" sz="2000" dirty="0">
                <a:solidFill>
                  <a:schemeClr val="tx1"/>
                </a:solidFill>
                <a:effectLst/>
                <a:latin typeface="+mj-lt"/>
                <a:ea typeface="SimSun" panose="02010600030101010101" pitchFamily="2" charset="-122"/>
              </a:rPr>
              <a:t>To share inspiration with everyone</a:t>
            </a:r>
            <a:endParaRPr lang="en-GH" sz="2000" dirty="0">
              <a:solidFill>
                <a:schemeClr val="tx1"/>
              </a:solidFill>
              <a:effectLst/>
              <a:latin typeface="+mj-lt"/>
              <a:ea typeface="SimSun" panose="02010600030101010101" pitchFamily="2" charset="-122"/>
            </a:endParaRPr>
          </a:p>
          <a:p>
            <a:pPr marL="457200" lvl="0" indent="-457200">
              <a:buFont typeface="+mj-lt"/>
              <a:buAutoNum type="arabicPeriod"/>
            </a:pPr>
            <a:r>
              <a:rPr lang="en-US" sz="2000" dirty="0">
                <a:solidFill>
                  <a:schemeClr val="tx1"/>
                </a:solidFill>
                <a:effectLst/>
                <a:latin typeface="+mj-lt"/>
                <a:ea typeface="SimSun" panose="02010600030101010101" pitchFamily="2" charset="-122"/>
              </a:rPr>
              <a:t>Turn compassion into action</a:t>
            </a:r>
            <a:endParaRPr lang="en-GH" sz="2000" dirty="0">
              <a:solidFill>
                <a:schemeClr val="tx1"/>
              </a:solidFill>
              <a:effectLst/>
              <a:latin typeface="+mj-lt"/>
              <a:ea typeface="SimSun" panose="02010600030101010101" pitchFamily="2" charset="-122"/>
            </a:endParaRPr>
          </a:p>
          <a:p>
            <a:pPr marL="457200" lvl="0" indent="-457200">
              <a:buFont typeface="+mj-lt"/>
              <a:buAutoNum type="arabicPeriod"/>
            </a:pPr>
            <a:r>
              <a:rPr lang="en-US" sz="2000" dirty="0">
                <a:solidFill>
                  <a:schemeClr val="tx1"/>
                </a:solidFill>
                <a:effectLst/>
                <a:latin typeface="+mj-lt"/>
                <a:ea typeface="SimSun" panose="02010600030101010101" pitchFamily="2" charset="-122"/>
              </a:rPr>
              <a:t>Share stories far and wide</a:t>
            </a:r>
            <a:endParaRPr lang="en-GH" sz="2000" dirty="0">
              <a:solidFill>
                <a:schemeClr val="tx1"/>
              </a:solidFill>
              <a:effectLst/>
              <a:latin typeface="+mj-lt"/>
              <a:ea typeface="SimSun" panose="02010600030101010101" pitchFamily="2" charset="-122"/>
            </a:endParaRPr>
          </a:p>
        </p:txBody>
      </p:sp>
      <p:sp>
        <p:nvSpPr>
          <p:cNvPr id="4" name="Google Shape;85;p4">
            <a:extLst>
              <a:ext uri="{FF2B5EF4-FFF2-40B4-BE49-F238E27FC236}">
                <a16:creationId xmlns:a16="http://schemas.microsoft.com/office/drawing/2014/main" id="{2B539F19-598F-4AD2-66D1-C28E788E9AC4}"/>
              </a:ext>
            </a:extLst>
          </p:cNvPr>
          <p:cNvSpPr txBox="1">
            <a:spLocks noGrp="1"/>
          </p:cNvSpPr>
          <p:nvPr>
            <p:ph type="title"/>
          </p:nvPr>
        </p:nvSpPr>
        <p:spPr>
          <a:xfrm>
            <a:off x="226900" y="253575"/>
            <a:ext cx="8368200" cy="69932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cs typeface="Arial"/>
                <a:sym typeface="Arial"/>
              </a:rPr>
              <a:t>PROJECT OBJECTIVES</a:t>
            </a:r>
            <a:endParaRPr dirty="0">
              <a:solidFill>
                <a:srgbClr val="0098FF"/>
              </a:solidFill>
            </a:endParaRPr>
          </a:p>
        </p:txBody>
      </p:sp>
    </p:spTree>
    <p:extLst>
      <p:ext uri="{BB962C8B-B14F-4D97-AF65-F5344CB8AC3E}">
        <p14:creationId xmlns:p14="http://schemas.microsoft.com/office/powerpoint/2010/main" val="1641593569"/>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1477</TotalTime>
  <Words>790</Words>
  <Application>Microsoft Office PowerPoint</Application>
  <PresentationFormat>On-screen Show (16:9)</PresentationFormat>
  <Paragraphs>80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Symbol</vt:lpstr>
      <vt:lpstr>Roboto Slab</vt:lpstr>
      <vt:lpstr>Arial</vt:lpstr>
      <vt:lpstr>Marina</vt:lpstr>
      <vt:lpstr>PowerPoint Presentation</vt:lpstr>
      <vt:lpstr>OUR TEAM THECODED_ecb4</vt:lpstr>
      <vt:lpstr>PROBLEM STATEMENT</vt:lpstr>
      <vt:lpstr>PROBLEM STATEMENT CONTINUED</vt:lpstr>
      <vt:lpstr>SOLUTION</vt:lpstr>
      <vt:lpstr>SOLUTION</vt:lpstr>
      <vt:lpstr>FRAMEWORKS/TOOLS/TECHNOLOGIES USED</vt:lpstr>
      <vt:lpstr>ASSUMPTIONS AND CONSTRAINTS</vt:lpstr>
      <vt:lpstr>PROJECT OBJECTIVES</vt:lpstr>
      <vt:lpstr>PowerPoint Presentation</vt:lpstr>
      <vt:lpstr>METHODOLOGY</vt:lpstr>
      <vt:lpstr>WORKING PROTOTYPE</vt:lpstr>
      <vt:lpstr>Attachments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Abdul Gafur Saeed</cp:lastModifiedBy>
  <cp:revision>11</cp:revision>
  <dcterms:modified xsi:type="dcterms:W3CDTF">2022-09-13T09:42:40Z</dcterms:modified>
</cp:coreProperties>
</file>