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4F8EB-D5CE-492C-B48E-8690BA2D3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642" y="2804505"/>
            <a:ext cx="11696341" cy="1248989"/>
          </a:xfrm>
        </p:spPr>
        <p:txBody>
          <a:bodyPr/>
          <a:lstStyle/>
          <a:p>
            <a:r>
              <a:rPr lang="ko-KR" altLang="en-US" b="1" dirty="0"/>
              <a:t>돌고래팀 </a:t>
            </a:r>
            <a:r>
              <a:rPr lang="en-US" altLang="ko-KR" b="1" dirty="0"/>
              <a:t>4</a:t>
            </a:r>
            <a:r>
              <a:rPr lang="ko-KR" altLang="en-US" b="1" dirty="0"/>
              <a:t>주차 성과 발표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E66FC-FE5B-4E5D-8075-31525C4C4235}"/>
              </a:ext>
            </a:extLst>
          </p:cNvPr>
          <p:cNvSpPr txBox="1"/>
          <p:nvPr/>
        </p:nvSpPr>
        <p:spPr>
          <a:xfrm>
            <a:off x="10545417" y="407504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83A0420-A9AA-4801-ACA5-970689BB8C2D}"/>
              </a:ext>
            </a:extLst>
          </p:cNvPr>
          <p:cNvSpPr txBox="1">
            <a:spLocks/>
          </p:cNvSpPr>
          <p:nvPr/>
        </p:nvSpPr>
        <p:spPr>
          <a:xfrm>
            <a:off x="7141625" y="6003235"/>
            <a:ext cx="5050375" cy="5202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/>
              <a:t>발표자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유소진</a:t>
            </a:r>
            <a:r>
              <a:rPr lang="ko-KR" altLang="en-US" sz="2400" dirty="0"/>
              <a:t>   일시</a:t>
            </a:r>
            <a:r>
              <a:rPr lang="en-US" altLang="ko-KR" sz="2400" dirty="0"/>
              <a:t>: 2018-07-21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370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1E66FC-FE5B-4E5D-8075-31525C4C4235}"/>
              </a:ext>
            </a:extLst>
          </p:cNvPr>
          <p:cNvSpPr txBox="1"/>
          <p:nvPr/>
        </p:nvSpPr>
        <p:spPr>
          <a:xfrm>
            <a:off x="10545417" y="407504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DC5E6-C5B4-4774-9E79-F12AF6A454D8}"/>
              </a:ext>
            </a:extLst>
          </p:cNvPr>
          <p:cNvSpPr txBox="1"/>
          <p:nvPr/>
        </p:nvSpPr>
        <p:spPr>
          <a:xfrm>
            <a:off x="437322" y="407504"/>
            <a:ext cx="9700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진행 상황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46C95-7FE0-42C0-9C86-5BF0D5F4C8B4}"/>
              </a:ext>
            </a:extLst>
          </p:cNvPr>
          <p:cNvSpPr txBox="1"/>
          <p:nvPr/>
        </p:nvSpPr>
        <p:spPr>
          <a:xfrm>
            <a:off x="587700" y="1218631"/>
            <a:ext cx="1062841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베이스</a:t>
            </a:r>
            <a:r>
              <a:rPr lang="en-US" altLang="ko-KR" sz="2400" dirty="0"/>
              <a:t>: BEIJING, SEOUL, </a:t>
            </a:r>
            <a:r>
              <a:rPr lang="en-US" altLang="ko-KR" sz="2400" dirty="0" err="1"/>
              <a:t>lin</a:t>
            </a:r>
            <a:r>
              <a:rPr lang="en-US" altLang="ko-KR" sz="2400" dirty="0"/>
              <a:t>, sys, TEST(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BEIJING</a:t>
            </a:r>
          </a:p>
          <a:p>
            <a:r>
              <a:rPr lang="en-US" altLang="ko-KR" sz="2400" dirty="0"/>
              <a:t>	- </a:t>
            </a:r>
            <a:r>
              <a:rPr lang="en-US" altLang="ko-KR" sz="2400" dirty="0" err="1"/>
              <a:t>BAIDU_FeiYan</a:t>
            </a:r>
            <a:endParaRPr lang="en-US" altLang="ko-KR" sz="2400" dirty="0"/>
          </a:p>
          <a:p>
            <a:r>
              <a:rPr lang="en-US" altLang="ko-KR" sz="2400" dirty="0"/>
              <a:t>	- </a:t>
            </a:r>
            <a:r>
              <a:rPr lang="en-US" altLang="ko-KR" sz="2400" dirty="0" err="1"/>
              <a:t>BAIDU_KeSou</a:t>
            </a:r>
            <a:endParaRPr lang="en-US" altLang="ko-KR" sz="2400" dirty="0"/>
          </a:p>
          <a:p>
            <a:r>
              <a:rPr lang="en-US" altLang="ko-KR" sz="2400" dirty="0"/>
              <a:t>	- </a:t>
            </a:r>
            <a:r>
              <a:rPr lang="en-US" altLang="ko-KR" sz="2400" dirty="0" err="1"/>
              <a:t>BAIDU_PianTaoTiYan</a:t>
            </a:r>
            <a:endParaRPr lang="en-US" altLang="ko-KR" sz="2400" dirty="0"/>
          </a:p>
          <a:p>
            <a:r>
              <a:rPr lang="en-US" altLang="ko-KR" sz="2400" dirty="0"/>
              <a:t>	- </a:t>
            </a:r>
            <a:r>
              <a:rPr lang="en-US" altLang="ko-KR" sz="2400" dirty="0" err="1"/>
              <a:t>BAIDU_YuMen</a:t>
            </a:r>
            <a:endParaRPr lang="en-US" altLang="ko-KR" sz="2400" dirty="0"/>
          </a:p>
          <a:p>
            <a:r>
              <a:rPr lang="en-US" altLang="ko-KR" sz="2400" dirty="0"/>
              <a:t>	- Since14_18Y_Daily</a:t>
            </a:r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SEOUL</a:t>
            </a:r>
          </a:p>
          <a:p>
            <a:pPr marL="800100" lvl="1" indent="-342900">
              <a:buFontTx/>
              <a:buChar char="-"/>
            </a:pPr>
            <a:r>
              <a:rPr lang="en-US" altLang="ko-KR" sz="2400" dirty="0"/>
              <a:t>PM2p5_predicted_V1</a:t>
            </a:r>
          </a:p>
          <a:p>
            <a:pPr marL="800100" lvl="1" indent="-342900">
              <a:buFontTx/>
              <a:buChar char="-"/>
            </a:pPr>
            <a:r>
              <a:rPr lang="en-US" altLang="ko-KR" sz="2400" dirty="0"/>
              <a:t>Since08_18Y_Hourly</a:t>
            </a:r>
          </a:p>
          <a:p>
            <a:pPr marL="800100" lvl="1" indent="-342900">
              <a:buFontTx/>
              <a:buChar char="-"/>
            </a:pPr>
            <a:r>
              <a:rPr lang="en-US" altLang="ko-KR" sz="2400" dirty="0"/>
              <a:t>Since14_18Y_Daily</a:t>
            </a:r>
          </a:p>
          <a:p>
            <a:pPr marL="800100" lvl="1" indent="-342900">
              <a:buFontTx/>
              <a:buChar char="-"/>
            </a:pPr>
            <a:r>
              <a:rPr lang="en-US" altLang="ko-KR" sz="2400" dirty="0"/>
              <a:t>Since96_18Y_Daily</a:t>
            </a:r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DCB92-2CDB-4AF5-A6D3-1BB37DC9AF28}"/>
              </a:ext>
            </a:extLst>
          </p:cNvPr>
          <p:cNvSpPr txBox="1"/>
          <p:nvPr/>
        </p:nvSpPr>
        <p:spPr>
          <a:xfrm>
            <a:off x="5668144" y="4970124"/>
            <a:ext cx="5826826" cy="477500"/>
          </a:xfrm>
          <a:prstGeom prst="foldedCorner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기본키</a:t>
            </a:r>
            <a:r>
              <a:rPr lang="en-US" altLang="ko-KR" sz="2000" dirty="0">
                <a:solidFill>
                  <a:schemeClr val="bg1"/>
                </a:solidFill>
              </a:rPr>
              <a:t>(primary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key)</a:t>
            </a:r>
            <a:r>
              <a:rPr lang="ko-KR" altLang="en-US" sz="2000" dirty="0">
                <a:solidFill>
                  <a:schemeClr val="bg1"/>
                </a:solidFill>
              </a:rPr>
              <a:t>는 일괄적으로 </a:t>
            </a:r>
            <a:r>
              <a:rPr lang="en-US" altLang="ko-KR" sz="2000" dirty="0">
                <a:solidFill>
                  <a:schemeClr val="bg1"/>
                </a:solidFill>
              </a:rPr>
              <a:t>DATE_</a:t>
            </a:r>
            <a:r>
              <a:rPr lang="ko-KR" altLang="en-US" sz="2000" dirty="0">
                <a:solidFill>
                  <a:schemeClr val="bg1"/>
                </a:solidFill>
              </a:rPr>
              <a:t>로 지정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A135C-5D30-4479-9543-045E60C94F1B}"/>
              </a:ext>
            </a:extLst>
          </p:cNvPr>
          <p:cNvSpPr txBox="1"/>
          <p:nvPr/>
        </p:nvSpPr>
        <p:spPr>
          <a:xfrm>
            <a:off x="5668144" y="2348252"/>
            <a:ext cx="5826826" cy="1692983"/>
          </a:xfrm>
          <a:prstGeom prst="foldedCorner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err="1">
                <a:solidFill>
                  <a:schemeClr val="bg1"/>
                </a:solidFill>
              </a:rPr>
              <a:t>lin</a:t>
            </a:r>
            <a:r>
              <a:rPr lang="ko-KR" altLang="en-US" sz="2000" dirty="0">
                <a:solidFill>
                  <a:schemeClr val="bg1"/>
                </a:solidFill>
              </a:rPr>
              <a:t>은 테스트용이라 삭제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sys</a:t>
            </a:r>
            <a:r>
              <a:rPr lang="ko-KR" altLang="en-US" sz="2000" dirty="0">
                <a:solidFill>
                  <a:schemeClr val="bg1"/>
                </a:solidFill>
              </a:rPr>
              <a:t>는 </a:t>
            </a:r>
            <a:r>
              <a:rPr lang="en-US" altLang="ko-KR" sz="2000" dirty="0">
                <a:solidFill>
                  <a:schemeClr val="bg1"/>
                </a:solidFill>
              </a:rPr>
              <a:t>MySQL</a:t>
            </a:r>
            <a:r>
              <a:rPr lang="ko-KR" altLang="en-US" sz="2000" dirty="0">
                <a:solidFill>
                  <a:schemeClr val="bg1"/>
                </a:solidFill>
              </a:rPr>
              <a:t>에서 </a:t>
            </a:r>
            <a:r>
              <a:rPr lang="ko-KR" altLang="en-US" sz="2000" dirty="0" err="1">
                <a:solidFill>
                  <a:schemeClr val="bg1"/>
                </a:solidFill>
              </a:rPr>
              <a:t>작업시</a:t>
            </a:r>
            <a:r>
              <a:rPr lang="ko-KR" altLang="en-US" sz="2000" dirty="0">
                <a:solidFill>
                  <a:schemeClr val="bg1"/>
                </a:solidFill>
              </a:rPr>
              <a:t> 필요한 함수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표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그림 등 저장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자동 생성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7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1E66FC-FE5B-4E5D-8075-31525C4C4235}"/>
              </a:ext>
            </a:extLst>
          </p:cNvPr>
          <p:cNvSpPr txBox="1"/>
          <p:nvPr/>
        </p:nvSpPr>
        <p:spPr>
          <a:xfrm>
            <a:off x="10545417" y="407504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DC5E6-C5B4-4774-9E79-F12AF6A454D8}"/>
              </a:ext>
            </a:extLst>
          </p:cNvPr>
          <p:cNvSpPr txBox="1"/>
          <p:nvPr/>
        </p:nvSpPr>
        <p:spPr>
          <a:xfrm>
            <a:off x="437322" y="407504"/>
            <a:ext cx="9700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진행 상황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03A65-C002-4BB5-B0CC-5B51D7F6FF42}"/>
              </a:ext>
            </a:extLst>
          </p:cNvPr>
          <p:cNvSpPr txBox="1"/>
          <p:nvPr/>
        </p:nvSpPr>
        <p:spPr>
          <a:xfrm>
            <a:off x="587700" y="1218631"/>
            <a:ext cx="1118074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부탁하신 내용</a:t>
            </a:r>
            <a:r>
              <a:rPr lang="en-US" altLang="ko-KR" sz="2800" dirty="0"/>
              <a:t>:</a:t>
            </a:r>
          </a:p>
          <a:p>
            <a:endParaRPr lang="en-US" altLang="ko-KR" sz="2800" dirty="0"/>
          </a:p>
          <a:p>
            <a:pPr marL="457200" indent="-457200">
              <a:buAutoNum type="arabicPeriod"/>
            </a:pPr>
            <a:r>
              <a:rPr lang="en-US" altLang="ko-KR" sz="2800" dirty="0"/>
              <a:t>SEOUL </a:t>
            </a:r>
            <a:r>
              <a:rPr lang="ko-KR" altLang="en-US" sz="2800" dirty="0"/>
              <a:t>데이터베이스 내 </a:t>
            </a:r>
            <a:r>
              <a:rPr lang="en-US" altLang="ko-KR" sz="2800" dirty="0"/>
              <a:t>Since08_18Y_Hourly </a:t>
            </a:r>
            <a:r>
              <a:rPr lang="ko-KR" altLang="en-US" sz="2800" dirty="0"/>
              <a:t>테이블 중</a:t>
            </a:r>
            <a:r>
              <a:rPr lang="en-US" altLang="ko-KR" sz="2800" dirty="0"/>
              <a:t>, INT</a:t>
            </a:r>
            <a:r>
              <a:rPr lang="ko-KR" altLang="en-US" sz="2800" dirty="0"/>
              <a:t>형을</a:t>
            </a:r>
            <a:r>
              <a:rPr lang="en-US" altLang="ko-KR" sz="2800" dirty="0"/>
              <a:t> </a:t>
            </a:r>
            <a:r>
              <a:rPr lang="en-US" altLang="ko-KR" sz="2800" dirty="0">
                <a:sym typeface="Wingdings" panose="05000000000000000000" pitchFamily="2" charset="2"/>
              </a:rPr>
              <a:t> DATETIME</a:t>
            </a:r>
            <a:r>
              <a:rPr lang="ko-KR" altLang="en-US" sz="2800" dirty="0">
                <a:sym typeface="Wingdings" panose="05000000000000000000" pitchFamily="2" charset="2"/>
              </a:rPr>
              <a:t>형식으로 변환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altLang="ko-KR" sz="2800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800" dirty="0"/>
              <a:t> </a:t>
            </a:r>
            <a:r>
              <a:rPr lang="ko-KR" altLang="en-US" sz="2800" dirty="0" err="1"/>
              <a:t>크롤링</a:t>
            </a:r>
            <a:r>
              <a:rPr lang="ko-KR" altLang="en-US" sz="2800" dirty="0"/>
              <a:t> 데이터 </a:t>
            </a:r>
            <a:r>
              <a:rPr lang="en-US" altLang="ko-KR" sz="2800" dirty="0"/>
              <a:t>NULL</a:t>
            </a:r>
            <a:r>
              <a:rPr lang="ko-KR" altLang="en-US" sz="2800" dirty="0"/>
              <a:t>값 있는지 확인 </a:t>
            </a:r>
            <a:r>
              <a:rPr lang="en-US" altLang="ko-KR" sz="2800" dirty="0"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sym typeface="Wingdings" panose="05000000000000000000" pitchFamily="2" charset="2"/>
              </a:rPr>
              <a:t>없음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r>
              <a:rPr lang="en-US" altLang="ko-KR" sz="2800" dirty="0"/>
              <a:t>3.</a:t>
            </a:r>
            <a:r>
              <a:rPr lang="ko-KR" altLang="en-US" sz="2800" dirty="0"/>
              <a:t> 테이블 간 관계 설정 </a:t>
            </a:r>
            <a:r>
              <a:rPr lang="en-US" altLang="ko-KR" sz="2800" dirty="0"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sym typeface="Wingdings" panose="05000000000000000000" pitchFamily="2" charset="2"/>
              </a:rPr>
              <a:t>구체적 수요에 따라</a:t>
            </a:r>
            <a:r>
              <a:rPr lang="en-US" altLang="ko-KR" sz="2800" dirty="0">
                <a:sym typeface="Wingdings" panose="05000000000000000000" pitchFamily="2" charset="2"/>
              </a:rPr>
              <a:t>…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841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1E66FC-FE5B-4E5D-8075-31525C4C4235}"/>
              </a:ext>
            </a:extLst>
          </p:cNvPr>
          <p:cNvSpPr txBox="1"/>
          <p:nvPr/>
        </p:nvSpPr>
        <p:spPr>
          <a:xfrm>
            <a:off x="10545417" y="407504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DC5E6-C5B4-4774-9E79-F12AF6A454D8}"/>
              </a:ext>
            </a:extLst>
          </p:cNvPr>
          <p:cNvSpPr txBox="1"/>
          <p:nvPr/>
        </p:nvSpPr>
        <p:spPr>
          <a:xfrm>
            <a:off x="437322" y="407504"/>
            <a:ext cx="9700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간단한 </a:t>
            </a:r>
            <a:r>
              <a:rPr lang="en-US" altLang="ko-KR" sz="3200" b="1" dirty="0"/>
              <a:t>SQL</a:t>
            </a:r>
            <a:r>
              <a:rPr lang="ko-KR" altLang="en-US" sz="3200" b="1" dirty="0"/>
              <a:t>문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03A65-C002-4BB5-B0CC-5B51D7F6FF42}"/>
              </a:ext>
            </a:extLst>
          </p:cNvPr>
          <p:cNvSpPr txBox="1"/>
          <p:nvPr/>
        </p:nvSpPr>
        <p:spPr>
          <a:xfrm>
            <a:off x="587700" y="1218631"/>
            <a:ext cx="1118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show databases;    </a:t>
            </a:r>
            <a:r>
              <a:rPr lang="en-US" altLang="ko-KR" sz="2000" dirty="0"/>
              <a:t>- </a:t>
            </a:r>
            <a:r>
              <a:rPr lang="ko-KR" altLang="en-US" sz="2000" dirty="0"/>
              <a:t>해당 서버 내에 존재하는 데이터 베이스를 모두 보여줌</a:t>
            </a:r>
            <a:r>
              <a:rPr lang="en-US" altLang="ko-KR" sz="2000" dirty="0"/>
              <a:t>.</a:t>
            </a:r>
          </a:p>
          <a:p>
            <a:endParaRPr lang="en-US" altLang="ko-KR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EF2560-8787-4A17-A311-2CAD8BC1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98" y="1813612"/>
            <a:ext cx="2419350" cy="1257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E4CADB-842E-4B62-B9E7-872395D7D1B6}"/>
              </a:ext>
            </a:extLst>
          </p:cNvPr>
          <p:cNvSpPr txBox="1"/>
          <p:nvPr/>
        </p:nvSpPr>
        <p:spPr>
          <a:xfrm>
            <a:off x="587699" y="3304923"/>
            <a:ext cx="11180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use </a:t>
            </a:r>
            <a:r>
              <a:rPr lang="ko-KR" altLang="en-US" sz="2000" b="1" dirty="0"/>
              <a:t>특정 데이터베이스 이름</a:t>
            </a:r>
            <a:r>
              <a:rPr lang="en-US" altLang="ko-KR" sz="2000" b="1" dirty="0"/>
              <a:t>;  </a:t>
            </a:r>
          </a:p>
          <a:p>
            <a:r>
              <a:rPr lang="en-US" altLang="ko-KR" sz="2000" dirty="0"/>
              <a:t>	 - </a:t>
            </a:r>
            <a:r>
              <a:rPr lang="ko-KR" altLang="en-US" sz="2000" dirty="0"/>
              <a:t>데이터 검색이나 변경 또는 삭제 등의 조작을 하려면 우선 작업 대상 데이터베이스를 </a:t>
            </a:r>
            <a:r>
              <a:rPr lang="en-US" altLang="ko-KR" sz="2000" dirty="0"/>
              <a:t>		</a:t>
            </a:r>
          </a:p>
          <a:p>
            <a:r>
              <a:rPr lang="en-US" altLang="ko-KR" sz="2000" dirty="0"/>
              <a:t>	   </a:t>
            </a:r>
            <a:r>
              <a:rPr lang="ko-KR" altLang="en-US" sz="2000" dirty="0"/>
              <a:t>선택해주어야 함</a:t>
            </a:r>
            <a:r>
              <a:rPr lang="en-US" altLang="ko-KR" sz="2000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6C488F-D4B8-4D84-AA08-9DD582FD501E}"/>
              </a:ext>
            </a:extLst>
          </p:cNvPr>
          <p:cNvSpPr txBox="1"/>
          <p:nvPr/>
        </p:nvSpPr>
        <p:spPr>
          <a:xfrm>
            <a:off x="587699" y="4544658"/>
            <a:ext cx="11180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show tables;    </a:t>
            </a:r>
            <a:r>
              <a:rPr lang="en-US" altLang="ko-KR" sz="2000" dirty="0"/>
              <a:t>- </a:t>
            </a:r>
            <a:r>
              <a:rPr lang="ko-KR" altLang="en-US" sz="2000" dirty="0"/>
              <a:t>현재 작업 대상이 되는 데이터 베이스 내 테이블을 모두 보여줌</a:t>
            </a:r>
            <a:r>
              <a:rPr lang="en-US" altLang="ko-KR" sz="2000" dirty="0"/>
              <a:t>. </a:t>
            </a: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BC3249-EE1F-41DF-9B31-9BFCB6232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228"/>
          <a:stretch/>
        </p:blipFill>
        <p:spPr>
          <a:xfrm>
            <a:off x="1145598" y="5168840"/>
            <a:ext cx="2562225" cy="127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2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1E66FC-FE5B-4E5D-8075-31525C4C4235}"/>
              </a:ext>
            </a:extLst>
          </p:cNvPr>
          <p:cNvSpPr txBox="1"/>
          <p:nvPr/>
        </p:nvSpPr>
        <p:spPr>
          <a:xfrm>
            <a:off x="10545417" y="407504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DC5E6-C5B4-4774-9E79-F12AF6A454D8}"/>
              </a:ext>
            </a:extLst>
          </p:cNvPr>
          <p:cNvSpPr txBox="1"/>
          <p:nvPr/>
        </p:nvSpPr>
        <p:spPr>
          <a:xfrm>
            <a:off x="427383" y="407504"/>
            <a:ext cx="9700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간단한 </a:t>
            </a:r>
            <a:r>
              <a:rPr lang="en-US" altLang="ko-KR" sz="3200" b="1" dirty="0"/>
              <a:t>SQL</a:t>
            </a:r>
            <a:r>
              <a:rPr lang="ko-KR" altLang="en-US" sz="3200" b="1" dirty="0"/>
              <a:t>문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03A65-C002-4BB5-B0CC-5B51D7F6FF42}"/>
              </a:ext>
            </a:extLst>
          </p:cNvPr>
          <p:cNvSpPr txBox="1"/>
          <p:nvPr/>
        </p:nvSpPr>
        <p:spPr>
          <a:xfrm>
            <a:off x="587700" y="1218631"/>
            <a:ext cx="1118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DESC </a:t>
            </a:r>
            <a:r>
              <a:rPr lang="ko-KR" altLang="en-US" sz="2000" b="1" dirty="0"/>
              <a:t>특정 테이블 이름</a:t>
            </a:r>
            <a:r>
              <a:rPr lang="en-US" altLang="ko-KR" sz="2000" b="1" dirty="0"/>
              <a:t>;    </a:t>
            </a:r>
            <a:r>
              <a:rPr lang="en-US" altLang="ko-KR" sz="2000" dirty="0"/>
              <a:t>- </a:t>
            </a:r>
            <a:r>
              <a:rPr lang="ko-KR" altLang="en-US" sz="2000" dirty="0"/>
              <a:t>해당 테이블 내 모든 열 이름과 데이터 형식을 보여줌</a:t>
            </a:r>
            <a:r>
              <a:rPr lang="en-US" altLang="ko-KR" sz="2000" dirty="0"/>
              <a:t>.</a:t>
            </a:r>
          </a:p>
          <a:p>
            <a:endParaRPr lang="en-US" altLang="ko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4CADB-842E-4B62-B9E7-872395D7D1B6}"/>
              </a:ext>
            </a:extLst>
          </p:cNvPr>
          <p:cNvSpPr txBox="1"/>
          <p:nvPr/>
        </p:nvSpPr>
        <p:spPr>
          <a:xfrm>
            <a:off x="587699" y="3646715"/>
            <a:ext cx="11180747" cy="280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select </a:t>
            </a:r>
            <a:r>
              <a:rPr lang="ko-KR" altLang="en-US" sz="2000" b="1" dirty="0"/>
              <a:t>함수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데이터 추출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select * from </a:t>
            </a:r>
            <a:r>
              <a:rPr lang="ko-KR" altLang="en-US" sz="2000" b="1" dirty="0"/>
              <a:t>테이블 이름</a:t>
            </a:r>
            <a:r>
              <a:rPr lang="en-US" altLang="ko-KR" sz="2000" b="1" dirty="0"/>
              <a:t>;   </a:t>
            </a:r>
            <a:r>
              <a:rPr lang="en-US" altLang="ko-KR" sz="2000" dirty="0"/>
              <a:t>- </a:t>
            </a:r>
            <a:r>
              <a:rPr lang="ko-KR" altLang="en-US" sz="2000" dirty="0"/>
              <a:t>해당 테이블 내 모든 데이터를 보여줌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select </a:t>
            </a:r>
            <a:r>
              <a:rPr lang="ko-KR" altLang="en-US" sz="2000" b="1" dirty="0"/>
              <a:t>열 이름</a:t>
            </a:r>
            <a:r>
              <a:rPr lang="en-US" altLang="ko-KR" sz="2000" b="1" dirty="0"/>
              <a:t>1, </a:t>
            </a:r>
            <a:r>
              <a:rPr lang="ko-KR" altLang="en-US" sz="2000" b="1" dirty="0"/>
              <a:t>열 이름</a:t>
            </a:r>
            <a:r>
              <a:rPr lang="en-US" altLang="ko-KR" sz="2000" b="1" dirty="0"/>
              <a:t>2, </a:t>
            </a:r>
            <a:r>
              <a:rPr lang="ko-KR" altLang="en-US" sz="2000" b="1" dirty="0"/>
              <a:t>열 이름</a:t>
            </a:r>
            <a:r>
              <a:rPr lang="en-US" altLang="ko-KR" sz="2000" b="1" dirty="0"/>
              <a:t>3… from </a:t>
            </a:r>
            <a:r>
              <a:rPr lang="ko-KR" altLang="en-US" sz="2000" b="1" dirty="0"/>
              <a:t>테이블 이름</a:t>
            </a:r>
            <a:r>
              <a:rPr lang="en-US" altLang="ko-KR" sz="2000" b="1" dirty="0"/>
              <a:t>;   </a:t>
            </a:r>
            <a:r>
              <a:rPr lang="en-US" altLang="ko-KR" sz="2000" dirty="0"/>
              <a:t>- </a:t>
            </a:r>
            <a:r>
              <a:rPr lang="ko-KR" altLang="en-US" sz="2000" dirty="0"/>
              <a:t>특정 열들의 수치를 볼 수 있음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select </a:t>
            </a:r>
            <a:r>
              <a:rPr lang="ko-KR" altLang="en-US" sz="2000" b="1" dirty="0"/>
              <a:t>열 이름</a:t>
            </a:r>
            <a:r>
              <a:rPr lang="en-US" altLang="ko-KR" sz="2000" b="1" dirty="0"/>
              <a:t>1, </a:t>
            </a:r>
            <a:r>
              <a:rPr lang="ko-KR" altLang="en-US" sz="2000" b="1" dirty="0"/>
              <a:t>열 이름</a:t>
            </a:r>
            <a:r>
              <a:rPr lang="en-US" altLang="ko-KR" sz="2000" b="1" dirty="0"/>
              <a:t>2, </a:t>
            </a:r>
            <a:r>
              <a:rPr lang="ko-KR" altLang="en-US" sz="2000" b="1" dirty="0"/>
              <a:t>열 이름</a:t>
            </a:r>
            <a:r>
              <a:rPr lang="en-US" altLang="ko-KR" sz="2000" b="1" dirty="0"/>
              <a:t>3… from </a:t>
            </a:r>
            <a:r>
              <a:rPr lang="ko-KR" altLang="en-US" sz="2000" b="1" dirty="0"/>
              <a:t>테이블 이름</a:t>
            </a:r>
            <a:r>
              <a:rPr lang="en-US" altLang="ko-KR" sz="2000" b="1" dirty="0"/>
              <a:t> where </a:t>
            </a:r>
            <a:r>
              <a:rPr lang="ko-KR" altLang="en-US" sz="2000" b="1" dirty="0"/>
              <a:t>열 이름</a:t>
            </a:r>
            <a:r>
              <a:rPr lang="en-US" altLang="ko-KR" sz="2000" b="1" dirty="0"/>
              <a:t>1 =/&lt;/&gt; </a:t>
            </a:r>
            <a:r>
              <a:rPr lang="ko-KR" altLang="en-US" sz="2000" b="1" dirty="0"/>
              <a:t>알고 싶은 값</a:t>
            </a:r>
            <a:r>
              <a:rPr lang="en-US" altLang="ko-KR" sz="2000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- </a:t>
            </a:r>
            <a:r>
              <a:rPr lang="ko-KR" altLang="en-US" sz="2000" dirty="0"/>
              <a:t>특정 조건에 부합하는 수치만 볼 수 있음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0451D0-EAF9-4E2C-94B8-C10588FE8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492"/>
          <a:stretch/>
        </p:blipFill>
        <p:spPr>
          <a:xfrm>
            <a:off x="1145598" y="1778819"/>
            <a:ext cx="4800600" cy="13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1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1E66FC-FE5B-4E5D-8075-31525C4C4235}"/>
              </a:ext>
            </a:extLst>
          </p:cNvPr>
          <p:cNvSpPr txBox="1"/>
          <p:nvPr/>
        </p:nvSpPr>
        <p:spPr>
          <a:xfrm>
            <a:off x="10545417" y="407504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6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DC5E6-C5B4-4774-9E79-F12AF6A454D8}"/>
              </a:ext>
            </a:extLst>
          </p:cNvPr>
          <p:cNvSpPr txBox="1"/>
          <p:nvPr/>
        </p:nvSpPr>
        <p:spPr>
          <a:xfrm>
            <a:off x="437322" y="407504"/>
            <a:ext cx="9700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간단한 </a:t>
            </a:r>
            <a:r>
              <a:rPr lang="en-US" altLang="ko-KR" sz="3200" b="1" dirty="0"/>
              <a:t>SQL</a:t>
            </a:r>
            <a:r>
              <a:rPr lang="ko-KR" altLang="en-US" sz="3200" b="1" dirty="0"/>
              <a:t>문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03A65-C002-4BB5-B0CC-5B51D7F6FF42}"/>
              </a:ext>
            </a:extLst>
          </p:cNvPr>
          <p:cNvSpPr txBox="1"/>
          <p:nvPr/>
        </p:nvSpPr>
        <p:spPr>
          <a:xfrm>
            <a:off x="587700" y="1218631"/>
            <a:ext cx="11180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select </a:t>
            </a:r>
            <a:r>
              <a:rPr lang="ko-KR" altLang="en-US" sz="2000" b="1" dirty="0"/>
              <a:t>함수 사용 예시</a:t>
            </a:r>
            <a:r>
              <a:rPr lang="en-US" altLang="ko-KR" sz="2000" b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C150F3-7FF4-424E-BBFD-DAD38388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88017"/>
            <a:ext cx="10077450" cy="390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428028-2FA0-4B2E-95E6-385FDB98757B}"/>
              </a:ext>
            </a:extLst>
          </p:cNvPr>
          <p:cNvSpPr txBox="1"/>
          <p:nvPr/>
        </p:nvSpPr>
        <p:spPr>
          <a:xfrm>
            <a:off x="587698" y="2542078"/>
            <a:ext cx="11180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BEIJING </a:t>
            </a:r>
            <a:r>
              <a:rPr lang="ko-KR" altLang="en-US" sz="2000" dirty="0"/>
              <a:t>데이터 베이스의 </a:t>
            </a:r>
            <a:r>
              <a:rPr lang="en-US" altLang="ko-KR" sz="2000" dirty="0"/>
              <a:t>Since14_18Y_Daily </a:t>
            </a:r>
            <a:r>
              <a:rPr lang="ko-KR" altLang="en-US" sz="2000" dirty="0"/>
              <a:t>테이블에서 </a:t>
            </a:r>
            <a:r>
              <a:rPr lang="en-US" altLang="ko-KR" sz="2000" dirty="0"/>
              <a:t>PM2p5</a:t>
            </a:r>
            <a:r>
              <a:rPr lang="ko-KR" altLang="en-US" sz="2000" dirty="0"/>
              <a:t>값이 </a:t>
            </a:r>
            <a:r>
              <a:rPr lang="en-US" altLang="ko-KR" sz="2000" dirty="0"/>
              <a:t>50</a:t>
            </a:r>
            <a:r>
              <a:rPr lang="ko-KR" altLang="en-US" sz="2000" dirty="0"/>
              <a:t>과 </a:t>
            </a:r>
            <a:r>
              <a:rPr lang="en-US" altLang="ko-KR" sz="2000" dirty="0"/>
              <a:t>100 </a:t>
            </a:r>
            <a:r>
              <a:rPr lang="ko-KR" altLang="en-US" sz="2000" dirty="0"/>
              <a:t>사이인 데이터의 날짜</a:t>
            </a:r>
            <a:r>
              <a:rPr lang="en-US" altLang="ko-KR" sz="2000" dirty="0"/>
              <a:t>, PM2p5,</a:t>
            </a:r>
            <a:r>
              <a:rPr lang="ko-KR" altLang="en-US" sz="2000" dirty="0"/>
              <a:t> </a:t>
            </a:r>
            <a:r>
              <a:rPr lang="en-US" altLang="ko-KR" sz="2000" dirty="0"/>
              <a:t>PM10, SO2</a:t>
            </a:r>
            <a:r>
              <a:rPr lang="ko-KR" altLang="en-US" sz="2000" dirty="0"/>
              <a:t>를 확인할 수 있음</a:t>
            </a:r>
            <a:r>
              <a:rPr lang="en-US" altLang="ko-KR" sz="2000" dirty="0"/>
              <a:t>.</a:t>
            </a:r>
          </a:p>
          <a:p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00D334-17DE-4DF2-BCF4-98C563E9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3394843"/>
            <a:ext cx="3590925" cy="1657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CC64BB-3680-449F-BB6D-481DBE190426}"/>
              </a:ext>
            </a:extLst>
          </p:cNvPr>
          <p:cNvSpPr txBox="1"/>
          <p:nvPr/>
        </p:nvSpPr>
        <p:spPr>
          <a:xfrm>
            <a:off x="587699" y="5311723"/>
            <a:ext cx="111807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where</a:t>
            </a:r>
            <a:r>
              <a:rPr lang="ko-KR" altLang="en-US" sz="2000" dirty="0"/>
              <a:t>로 조건을 지정해주는 것 이외에</a:t>
            </a:r>
            <a:r>
              <a:rPr lang="en-US" altLang="ko-KR" sz="2000" dirty="0"/>
              <a:t>, “LIMIT </a:t>
            </a:r>
            <a:r>
              <a:rPr lang="ko-KR" altLang="en-US" sz="2000" dirty="0"/>
              <a:t>정수</a:t>
            </a:r>
            <a:r>
              <a:rPr lang="en-US" altLang="ko-KR" sz="2000" dirty="0"/>
              <a:t>”, “ORDER BY </a:t>
            </a:r>
            <a:r>
              <a:rPr lang="ko-KR" altLang="en-US" sz="2000" dirty="0"/>
              <a:t>열 이름</a:t>
            </a:r>
            <a:r>
              <a:rPr lang="en-US" altLang="ko-KR" sz="2000" dirty="0"/>
              <a:t>1” </a:t>
            </a:r>
            <a:r>
              <a:rPr lang="ko-KR" altLang="en-US" sz="2000" dirty="0"/>
              <a:t>등으로 추출할 데이터 수량이나 순서를 지정할 수 있음</a:t>
            </a:r>
            <a:r>
              <a:rPr lang="en-US" altLang="ko-KR" sz="2000" dirty="0"/>
              <a:t>.  (</a:t>
            </a:r>
            <a:r>
              <a:rPr lang="ko-KR" altLang="en-US" sz="2000" dirty="0"/>
              <a:t>지난 </a:t>
            </a:r>
            <a:r>
              <a:rPr lang="en-US" altLang="ko-KR" sz="2000" dirty="0"/>
              <a:t>PPT</a:t>
            </a:r>
            <a:r>
              <a:rPr lang="ko-KR" altLang="en-US" sz="2000" dirty="0"/>
              <a:t>를 참고해 주세요</a:t>
            </a:r>
            <a:r>
              <a:rPr lang="en-US" altLang="ko-KR" sz="2000" dirty="0"/>
              <a:t>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89888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1E66FC-FE5B-4E5D-8075-31525C4C4235}"/>
              </a:ext>
            </a:extLst>
          </p:cNvPr>
          <p:cNvSpPr txBox="1"/>
          <p:nvPr/>
        </p:nvSpPr>
        <p:spPr>
          <a:xfrm>
            <a:off x="10545417" y="407504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7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DC5E6-C5B4-4774-9E79-F12AF6A454D8}"/>
              </a:ext>
            </a:extLst>
          </p:cNvPr>
          <p:cNvSpPr txBox="1"/>
          <p:nvPr/>
        </p:nvSpPr>
        <p:spPr>
          <a:xfrm>
            <a:off x="437322" y="407504"/>
            <a:ext cx="9700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앞으로의 계획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03A65-C002-4BB5-B0CC-5B51D7F6FF42}"/>
              </a:ext>
            </a:extLst>
          </p:cNvPr>
          <p:cNvSpPr txBox="1"/>
          <p:nvPr/>
        </p:nvSpPr>
        <p:spPr>
          <a:xfrm>
            <a:off x="587700" y="1218631"/>
            <a:ext cx="1118074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지속적으로 </a:t>
            </a:r>
            <a:r>
              <a:rPr lang="en-US" altLang="ko-KR" sz="2800" dirty="0"/>
              <a:t>“</a:t>
            </a:r>
            <a:r>
              <a:rPr lang="ko-KR" altLang="en-US" sz="2800" dirty="0"/>
              <a:t>이것이 </a:t>
            </a:r>
            <a:r>
              <a:rPr lang="en-US" altLang="ko-KR" sz="2800" dirty="0"/>
              <a:t>MySQL</a:t>
            </a:r>
            <a:r>
              <a:rPr lang="ko-KR" altLang="en-US" sz="2800" dirty="0"/>
              <a:t>이다</a:t>
            </a:r>
            <a:r>
              <a:rPr lang="en-US" altLang="ko-KR" sz="2800" dirty="0"/>
              <a:t>” </a:t>
            </a:r>
            <a:r>
              <a:rPr lang="ko-KR" altLang="en-US" sz="2800" dirty="0"/>
              <a:t>공부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수요에 맞춰서 데이터 베이스 수정</a:t>
            </a:r>
            <a:r>
              <a:rPr lang="en-US" altLang="ko-KR" sz="2800" dirty="0"/>
              <a:t> (</a:t>
            </a:r>
            <a:r>
              <a:rPr lang="ko-KR" altLang="en-US" sz="2800" dirty="0"/>
              <a:t>테이블간 관계 설정</a:t>
            </a:r>
            <a:r>
              <a:rPr lang="en-US" altLang="ko-KR" sz="2800" dirty="0"/>
              <a:t> </a:t>
            </a:r>
            <a:r>
              <a:rPr lang="ko-KR" altLang="en-US" sz="2800" dirty="0"/>
              <a:t>등</a:t>
            </a:r>
            <a:r>
              <a:rPr lang="en-US" altLang="ko-KR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데이터 베이스 사용 시 필요한 </a:t>
            </a:r>
            <a:r>
              <a:rPr lang="en-US" altLang="ko-KR" sz="2800" dirty="0"/>
              <a:t>SQL</a:t>
            </a:r>
            <a:r>
              <a:rPr lang="ko-KR" altLang="en-US" sz="2800" dirty="0"/>
              <a:t>문을 알려주시면 매주 발표 때 정리해서 </a:t>
            </a:r>
            <a:r>
              <a:rPr lang="ko-KR" altLang="en-US" sz="2800" dirty="0" err="1"/>
              <a:t>알려드릴게요</a:t>
            </a:r>
            <a:r>
              <a:rPr lang="en-US" altLang="ko-KR" sz="2800" dirty="0"/>
              <a:t>!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106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321</TotalTime>
  <Words>335</Words>
  <Application>Microsoft Office PowerPoint</Application>
  <PresentationFormat>와이드스크린</PresentationFormat>
  <Paragraphs>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Century Gothic</vt:lpstr>
      <vt:lpstr>Wingdings</vt:lpstr>
      <vt:lpstr>Wingdings 3</vt:lpstr>
      <vt:lpstr>이온</vt:lpstr>
      <vt:lpstr>돌고래팀 4주차 성과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돌고래팀 4주차 성과 발표</dc:title>
  <dc:creator>Yu Sojin</dc:creator>
  <cp:lastModifiedBy>Yu Sojin</cp:lastModifiedBy>
  <cp:revision>11</cp:revision>
  <dcterms:created xsi:type="dcterms:W3CDTF">2018-07-21T09:42:04Z</dcterms:created>
  <dcterms:modified xsi:type="dcterms:W3CDTF">2018-07-21T19:05:09Z</dcterms:modified>
</cp:coreProperties>
</file>