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7" autoAdjust="0"/>
    <p:restoredTop sz="94660"/>
  </p:normalViewPr>
  <p:slideViewPr>
    <p:cSldViewPr snapToGrid="0">
      <p:cViewPr varScale="1">
        <p:scale>
          <a:sx n="87" d="100"/>
          <a:sy n="87" d="100"/>
        </p:scale>
        <p:origin x="3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6/7/2024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smtClean="0"/>
              <a:t>Asıl başlık stili için tıklatın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6/7/2024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kaggle.com/code/yasserhessein/gender-classification-using-vgg16-cnn" TargetMode="External"/><Relationship Id="rId2" Type="http://schemas.openxmlformats.org/officeDocument/2006/relationships/hyperlink" Target="https://www.kaggle.com/datasets/prithwirajmitra/covid-face-mask-detection-dataset" TargetMode="External"/><Relationship Id="rId1" Type="http://schemas.openxmlformats.org/officeDocument/2006/relationships/slideLayout" Target="../slideLayouts/slideLayout2.xml"/><Relationship Id="rId4" Type="http://schemas.openxmlformats.org/officeDocument/2006/relationships/hyperlink" Target="https://www.kaggle.com/code/niharika41298/covid-19-mask-detector/noteboo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b="1" dirty="0" smtClean="0"/>
              <a:t>BYM308- YAPAY ZEKAYA GİRİŞ</a:t>
            </a:r>
            <a:endParaRPr lang="tr-TR" b="1" dirty="0"/>
          </a:p>
        </p:txBody>
      </p:sp>
      <p:sp>
        <p:nvSpPr>
          <p:cNvPr id="3" name="Alt Başlık 2"/>
          <p:cNvSpPr>
            <a:spLocks noGrp="1"/>
          </p:cNvSpPr>
          <p:nvPr>
            <p:ph type="subTitle" idx="1"/>
          </p:nvPr>
        </p:nvSpPr>
        <p:spPr>
          <a:xfrm>
            <a:off x="2692398" y="3877405"/>
            <a:ext cx="6815669" cy="967158"/>
          </a:xfrm>
        </p:spPr>
        <p:txBody>
          <a:bodyPr>
            <a:normAutofit/>
          </a:bodyPr>
          <a:lstStyle/>
          <a:p>
            <a:r>
              <a:rPr lang="tr-TR" b="1" dirty="0" smtClean="0"/>
              <a:t>DÖNEM SONU PROJE SUNUMU</a:t>
            </a:r>
          </a:p>
          <a:p>
            <a:r>
              <a:rPr lang="tr-TR" b="1" dirty="0" smtClean="0"/>
              <a:t>EĞİTMEN: PROF. DR. HALİS ALTUN</a:t>
            </a:r>
          </a:p>
          <a:p>
            <a:endParaRPr lang="tr-TR" b="1" dirty="0" smtClean="0"/>
          </a:p>
        </p:txBody>
      </p:sp>
    </p:spTree>
    <p:extLst>
      <p:ext uri="{BB962C8B-B14F-4D97-AF65-F5344CB8AC3E}">
        <p14:creationId xmlns:p14="http://schemas.microsoft.com/office/powerpoint/2010/main" val="3055012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1295402" y="3014133"/>
            <a:ext cx="9601196" cy="2366759"/>
          </a:xfrm>
        </p:spPr>
        <p:txBody>
          <a:bodyPr>
            <a:normAutofit/>
          </a:bodyPr>
          <a:lstStyle/>
          <a:p>
            <a:pPr marL="0" indent="0">
              <a:buNone/>
            </a:pPr>
            <a:r>
              <a:rPr lang="tr-TR" b="1" dirty="0" smtClean="0"/>
              <a:t> </a:t>
            </a:r>
            <a:r>
              <a:rPr lang="tr-TR" b="1" dirty="0"/>
              <a:t>Optimizasyon (</a:t>
            </a:r>
            <a:r>
              <a:rPr lang="tr-TR" b="1" dirty="0" err="1"/>
              <a:t>Optimization</a:t>
            </a:r>
            <a:r>
              <a:rPr lang="tr-TR" b="1" dirty="0" smtClean="0"/>
              <a:t>)</a:t>
            </a:r>
          </a:p>
          <a:p>
            <a:pPr marL="0" indent="0">
              <a:buNone/>
            </a:pPr>
            <a:endParaRPr lang="tr-TR" b="1" dirty="0"/>
          </a:p>
          <a:p>
            <a:r>
              <a:rPr lang="tr-TR" b="1" dirty="0"/>
              <a:t>Amaç</a:t>
            </a:r>
            <a:r>
              <a:rPr lang="tr-TR" dirty="0"/>
              <a:t>: Modelin ağırlıklarını güncelleyerek kaybı minimize etmek.</a:t>
            </a:r>
          </a:p>
          <a:p>
            <a:r>
              <a:rPr lang="tr-TR" b="1" dirty="0"/>
              <a:t>Teknik</a:t>
            </a:r>
            <a:r>
              <a:rPr lang="tr-TR" dirty="0"/>
              <a:t>: Adam </a:t>
            </a:r>
            <a:r>
              <a:rPr lang="tr-TR" dirty="0" err="1"/>
              <a:t>optimizatörü</a:t>
            </a:r>
            <a:r>
              <a:rPr lang="tr-TR" dirty="0"/>
              <a:t> kullanımı.</a:t>
            </a:r>
          </a:p>
          <a:p>
            <a:endParaRPr lang="tr-TR" dirty="0"/>
          </a:p>
        </p:txBody>
      </p:sp>
    </p:spTree>
    <p:extLst>
      <p:ext uri="{BB962C8B-B14F-4D97-AF65-F5344CB8AC3E}">
        <p14:creationId xmlns:p14="http://schemas.microsoft.com/office/powerpoint/2010/main" val="584650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1" y="832663"/>
            <a:ext cx="9601196" cy="1040099"/>
          </a:xfrm>
        </p:spPr>
        <p:txBody>
          <a:bodyPr/>
          <a:lstStyle/>
          <a:p>
            <a:r>
              <a:rPr lang="tr-TR" b="1" dirty="0" smtClean="0"/>
              <a:t>5. KODLAR</a:t>
            </a:r>
            <a:endParaRPr lang="tr-TR" b="1" dirty="0"/>
          </a:p>
        </p:txBody>
      </p:sp>
      <p:sp>
        <p:nvSpPr>
          <p:cNvPr id="4" name="Rectangle 1"/>
          <p:cNvSpPr>
            <a:spLocks noGrp="1" noChangeArrowheads="1"/>
          </p:cNvSpPr>
          <p:nvPr>
            <p:ph idx="1"/>
          </p:nvPr>
        </p:nvSpPr>
        <p:spPr bwMode="auto">
          <a:xfrm>
            <a:off x="1295401" y="2769850"/>
            <a:ext cx="10278776"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4400" b="1" i="0" u="none" strike="noStrike" cap="none" normalizeH="0" baseline="0" dirty="0" smtClean="0">
                <a:ln>
                  <a:noFill/>
                </a:ln>
                <a:solidFill>
                  <a:schemeClr val="tx1"/>
                </a:solidFill>
                <a:effectLst/>
              </a:rPr>
              <a:t>Google Drive Bağlantısı</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b="1" i="0" u="none" strike="noStrike" cap="none" normalizeH="0" baseline="0" dirty="0" smtClean="0">
                <a:ln>
                  <a:noFill/>
                </a:ln>
                <a:solidFill>
                  <a:schemeClr val="tx1"/>
                </a:solidFill>
                <a:effectLst/>
              </a:rPr>
              <a:t>Amaç</a:t>
            </a:r>
            <a:r>
              <a:rPr kumimoji="0" lang="tr-TR" altLang="tr-TR" b="0" i="0" u="none" strike="noStrike" cap="none" normalizeH="0" baseline="0" dirty="0" smtClean="0">
                <a:ln>
                  <a:noFill/>
                </a:ln>
                <a:solidFill>
                  <a:schemeClr val="tx1"/>
                </a:solidFill>
                <a:effectLst/>
              </a:rPr>
              <a:t>: Google </a:t>
            </a:r>
            <a:r>
              <a:rPr kumimoji="0" lang="tr-TR" altLang="tr-TR" b="0" i="0" u="none" strike="noStrike" cap="none" normalizeH="0" baseline="0" dirty="0" err="1" smtClean="0">
                <a:ln>
                  <a:noFill/>
                </a:ln>
                <a:solidFill>
                  <a:schemeClr val="tx1"/>
                </a:solidFill>
                <a:effectLst/>
              </a:rPr>
              <a:t>Drive'da</a:t>
            </a:r>
            <a:r>
              <a:rPr kumimoji="0" lang="tr-TR" altLang="tr-TR" b="0" i="0" u="none" strike="noStrike" cap="none" normalizeH="0" baseline="0" dirty="0" smtClean="0">
                <a:ln>
                  <a:noFill/>
                </a:ln>
                <a:solidFill>
                  <a:schemeClr val="tx1"/>
                </a:solidFill>
                <a:effectLst/>
              </a:rPr>
              <a:t> bulunan veri setlerine ve CSV dosyasına erişim sağlamak.</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b="1" i="0" u="none" strike="noStrike" cap="none" normalizeH="0" baseline="0" dirty="0" smtClean="0">
                <a:ln>
                  <a:noFill/>
                </a:ln>
                <a:solidFill>
                  <a:schemeClr val="tx1"/>
                </a:solidFill>
                <a:effectLst/>
              </a:rPr>
              <a:t>Kod</a:t>
            </a:r>
            <a:r>
              <a:rPr kumimoji="0" lang="tr-TR" altLang="tr-TR" b="0" i="0" u="none" strike="noStrike" cap="none" normalizeH="0" baseline="0" dirty="0" smtClean="0">
                <a:ln>
                  <a:noFill/>
                </a:ln>
                <a:solidFill>
                  <a:schemeClr val="tx1"/>
                </a:solidFill>
                <a:effectLst/>
              </a:rPr>
              <a:t>: </a:t>
            </a:r>
            <a:r>
              <a:rPr kumimoji="0" lang="tr-TR" altLang="tr-TR" b="0" i="0" u="none" strike="noStrike" cap="none" normalizeH="0" baseline="0" dirty="0" err="1" smtClean="0">
                <a:ln>
                  <a:noFill/>
                </a:ln>
                <a:solidFill>
                  <a:schemeClr val="tx1"/>
                </a:solidFill>
                <a:effectLst/>
              </a:rPr>
              <a:t>drive.mount</a:t>
            </a:r>
            <a:r>
              <a:rPr kumimoji="0" lang="tr-TR" altLang="tr-TR" b="0" i="0" u="none" strike="noStrike" cap="none" normalizeH="0" baseline="0" dirty="0" smtClean="0">
                <a:ln>
                  <a:noFill/>
                </a:ln>
                <a:solidFill>
                  <a:schemeClr val="tx1"/>
                </a:solidFill>
                <a:effectLst/>
              </a:rPr>
              <a:t>('/</a:t>
            </a:r>
            <a:r>
              <a:rPr kumimoji="0" lang="tr-TR" altLang="tr-TR" b="0" i="0" u="none" strike="noStrike" cap="none" normalizeH="0" baseline="0" dirty="0" err="1" smtClean="0">
                <a:ln>
                  <a:noFill/>
                </a:ln>
                <a:solidFill>
                  <a:schemeClr val="tx1"/>
                </a:solidFill>
                <a:effectLst/>
              </a:rPr>
              <a:t>content</a:t>
            </a:r>
            <a:r>
              <a:rPr kumimoji="0" lang="tr-TR" altLang="tr-TR" b="0" i="0" u="none" strike="noStrike" cap="none" normalizeH="0" baseline="0" dirty="0" smtClean="0">
                <a:ln>
                  <a:noFill/>
                </a:ln>
                <a:solidFill>
                  <a:schemeClr val="tx1"/>
                </a:solidFill>
                <a:effectLst/>
              </a:rPr>
              <a:t>/</a:t>
            </a:r>
            <a:r>
              <a:rPr kumimoji="0" lang="tr-TR" altLang="tr-TR" b="0" i="0" u="none" strike="noStrike" cap="none" normalizeH="0" baseline="0" dirty="0" err="1" smtClean="0">
                <a:ln>
                  <a:noFill/>
                </a:ln>
                <a:solidFill>
                  <a:schemeClr val="tx1"/>
                </a:solidFill>
                <a:effectLst/>
              </a:rPr>
              <a:t>drive</a:t>
            </a:r>
            <a:r>
              <a:rPr kumimoji="0" lang="tr-TR" altLang="tr-TR" b="0" i="0" u="none" strike="noStrike" cap="none" normalizeH="0" baseline="0" dirty="0" smtClean="0">
                <a:ln>
                  <a:noFill/>
                </a:ln>
                <a:solidFill>
                  <a:schemeClr val="tx1"/>
                </a:solidFill>
                <a:effectLst/>
              </a:rPr>
              <a:t>', </a:t>
            </a:r>
            <a:r>
              <a:rPr kumimoji="0" lang="tr-TR" altLang="tr-TR" b="0" i="0" u="none" strike="noStrike" cap="none" normalizeH="0" baseline="0" dirty="0" err="1" smtClean="0">
                <a:ln>
                  <a:noFill/>
                </a:ln>
                <a:solidFill>
                  <a:schemeClr val="tx1"/>
                </a:solidFill>
                <a:effectLst/>
              </a:rPr>
              <a:t>force_remount</a:t>
            </a:r>
            <a:r>
              <a:rPr kumimoji="0" lang="tr-TR" altLang="tr-TR" b="0" i="0" u="none" strike="noStrike" cap="none" normalizeH="0" baseline="0" dirty="0" smtClean="0">
                <a:ln>
                  <a:noFill/>
                </a:ln>
                <a:solidFill>
                  <a:schemeClr val="tx1"/>
                </a:solidFill>
                <a:effectLst/>
              </a:rPr>
              <a:t>=True)</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b="1" i="0" u="none" strike="noStrike" cap="none" normalizeH="0" baseline="0" dirty="0" smtClean="0">
                <a:ln>
                  <a:noFill/>
                </a:ln>
                <a:solidFill>
                  <a:schemeClr val="tx1"/>
                </a:solidFill>
                <a:effectLst/>
              </a:rPr>
              <a:t>Açıklama</a:t>
            </a:r>
            <a:r>
              <a:rPr kumimoji="0" lang="tr-TR" altLang="tr-TR" b="0" i="0" u="none" strike="noStrike" cap="none" normalizeH="0" baseline="0" dirty="0" smtClean="0">
                <a:ln>
                  <a:noFill/>
                </a:ln>
                <a:solidFill>
                  <a:schemeClr val="tx1"/>
                </a:solidFill>
                <a:effectLst/>
              </a:rPr>
              <a:t>: Bu kod, Google </a:t>
            </a:r>
            <a:r>
              <a:rPr kumimoji="0" lang="tr-TR" altLang="tr-TR" b="0" i="0" u="none" strike="noStrike" cap="none" normalizeH="0" baseline="0" dirty="0" err="1" smtClean="0">
                <a:ln>
                  <a:noFill/>
                </a:ln>
                <a:solidFill>
                  <a:schemeClr val="tx1"/>
                </a:solidFill>
                <a:effectLst/>
              </a:rPr>
              <a:t>Colab</a:t>
            </a:r>
            <a:r>
              <a:rPr kumimoji="0" lang="tr-TR" altLang="tr-TR" b="0" i="0" u="none" strike="noStrike" cap="none" normalizeH="0" baseline="0" dirty="0" smtClean="0">
                <a:ln>
                  <a:noFill/>
                </a:ln>
                <a:solidFill>
                  <a:schemeClr val="tx1"/>
                </a:solidFill>
                <a:effectLst/>
              </a:rPr>
              <a:t> ortamında Google </a:t>
            </a:r>
            <a:r>
              <a:rPr kumimoji="0" lang="tr-TR" altLang="tr-TR" b="0" i="0" u="none" strike="noStrike" cap="none" normalizeH="0" baseline="0" dirty="0" err="1" smtClean="0">
                <a:ln>
                  <a:noFill/>
                </a:ln>
                <a:solidFill>
                  <a:schemeClr val="tx1"/>
                </a:solidFill>
                <a:effectLst/>
              </a:rPr>
              <a:t>Drive'ı</a:t>
            </a:r>
            <a:r>
              <a:rPr kumimoji="0" lang="tr-TR" altLang="tr-TR" b="0" i="0" u="none" strike="noStrike" cap="none" normalizeH="0" baseline="0" dirty="0" smtClean="0">
                <a:ln>
                  <a:noFill/>
                </a:ln>
                <a:solidFill>
                  <a:schemeClr val="tx1"/>
                </a:solidFill>
                <a:effectLst/>
              </a:rPr>
              <a:t> bağlayarak veri setlerine</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b="0" i="0" u="none" strike="noStrike" cap="none" normalizeH="0" baseline="0" dirty="0" smtClean="0">
                <a:ln>
                  <a:noFill/>
                </a:ln>
                <a:solidFill>
                  <a:schemeClr val="tx1"/>
                </a:solidFill>
                <a:effectLst/>
              </a:rPr>
              <a:t>kolay erişim sağlar.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3366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2" y="982132"/>
            <a:ext cx="6617675" cy="996137"/>
          </a:xfrm>
        </p:spPr>
        <p:txBody>
          <a:bodyPr>
            <a:normAutofit/>
          </a:bodyPr>
          <a:lstStyle/>
          <a:p>
            <a:r>
              <a:rPr lang="es-ES" b="1" dirty="0" smtClean="0"/>
              <a:t>Veri </a:t>
            </a:r>
            <a:r>
              <a:rPr lang="es-ES" b="1" dirty="0"/>
              <a:t>Yükleme ve Hazırlık</a:t>
            </a:r>
            <a:endParaRPr lang="tr-TR" b="1" dirty="0"/>
          </a:p>
        </p:txBody>
      </p:sp>
      <p:sp>
        <p:nvSpPr>
          <p:cNvPr id="4" name="Rectangle 1"/>
          <p:cNvSpPr>
            <a:spLocks noGrp="1" noChangeArrowheads="1"/>
          </p:cNvSpPr>
          <p:nvPr>
            <p:ph idx="1"/>
          </p:nvPr>
        </p:nvSpPr>
        <p:spPr bwMode="auto">
          <a:xfrm>
            <a:off x="1295402" y="2568908"/>
            <a:ext cx="9106275"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b="1" i="0" u="none" strike="noStrike" cap="none" normalizeH="0" baseline="0" dirty="0" err="1" smtClean="0">
                <a:ln>
                  <a:noFill/>
                </a:ln>
                <a:solidFill>
                  <a:schemeClr val="tx1"/>
                </a:solidFill>
                <a:effectLst/>
              </a:rPr>
              <a:t>Pandas</a:t>
            </a:r>
            <a:r>
              <a:rPr kumimoji="0" lang="tr-TR" altLang="tr-TR" b="1" i="0" u="none" strike="noStrike" cap="none" normalizeH="0" baseline="0" dirty="0" smtClean="0">
                <a:ln>
                  <a:noFill/>
                </a:ln>
                <a:solidFill>
                  <a:schemeClr val="tx1"/>
                </a:solidFill>
                <a:effectLst/>
              </a:rPr>
              <a:t> ile CSV Dosyasının Okunması:</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1" i="0" u="none" strike="noStrike" cap="none" normalizeH="0" baseline="0" dirty="0" smtClean="0">
                <a:ln>
                  <a:noFill/>
                </a:ln>
                <a:solidFill>
                  <a:schemeClr val="tx1"/>
                </a:solidFill>
                <a:effectLst/>
              </a:rPr>
              <a:t>Amaç</a:t>
            </a:r>
            <a:r>
              <a:rPr kumimoji="0" lang="tr-TR" altLang="tr-TR" b="0" i="0" u="none" strike="noStrike" cap="none" normalizeH="0" baseline="0" dirty="0" smtClean="0">
                <a:ln>
                  <a:noFill/>
                </a:ln>
                <a:solidFill>
                  <a:schemeClr val="tx1"/>
                </a:solidFill>
                <a:effectLst/>
              </a:rPr>
              <a:t>: Veri seti bilgilerini içeren CSV dosyasını okumak.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1" i="0" u="none" strike="noStrike" cap="none" normalizeH="0" baseline="0" dirty="0" smtClean="0">
                <a:ln>
                  <a:noFill/>
                </a:ln>
                <a:solidFill>
                  <a:schemeClr val="tx1"/>
                </a:solidFill>
                <a:effectLst/>
              </a:rPr>
              <a:t>Kod</a:t>
            </a:r>
            <a:r>
              <a:rPr kumimoji="0" lang="tr-TR" altLang="tr-TR" b="0" i="0" u="none" strike="noStrike" cap="none" normalizeH="0" baseline="0" dirty="0" smtClean="0">
                <a:ln>
                  <a:noFill/>
                </a:ln>
                <a:solidFill>
                  <a:schemeClr val="tx1"/>
                </a:solidFill>
                <a:effectLst/>
              </a:rPr>
              <a:t>: </a:t>
            </a:r>
            <a:r>
              <a:rPr kumimoji="0" lang="tr-TR" altLang="tr-TR" b="0" i="0" u="none" strike="noStrike" cap="none" normalizeH="0" baseline="0" dirty="0" err="1" smtClean="0">
                <a:ln>
                  <a:noFill/>
                </a:ln>
                <a:solidFill>
                  <a:schemeClr val="tx1"/>
                </a:solidFill>
                <a:effectLst/>
              </a:rPr>
              <a:t>df</a:t>
            </a:r>
            <a:r>
              <a:rPr kumimoji="0" lang="tr-TR" altLang="tr-TR" b="0" i="0" u="none" strike="noStrike" cap="none" normalizeH="0" baseline="0" dirty="0" smtClean="0">
                <a:ln>
                  <a:noFill/>
                </a:ln>
                <a:solidFill>
                  <a:schemeClr val="tx1"/>
                </a:solidFill>
                <a:effectLst/>
              </a:rPr>
              <a:t> = </a:t>
            </a:r>
            <a:r>
              <a:rPr kumimoji="0" lang="tr-TR" altLang="tr-TR" b="0" i="0" u="none" strike="noStrike" cap="none" normalizeH="0" baseline="0" dirty="0" err="1" smtClean="0">
                <a:ln>
                  <a:noFill/>
                </a:ln>
                <a:solidFill>
                  <a:schemeClr val="tx1"/>
                </a:solidFill>
                <a:effectLst/>
              </a:rPr>
              <a:t>pd.read_csv</a:t>
            </a:r>
            <a:r>
              <a:rPr kumimoji="0" lang="tr-TR" altLang="tr-TR" b="0" i="0" u="none" strike="noStrike" cap="none" normalizeH="0" baseline="0" dirty="0" smtClean="0">
                <a:ln>
                  <a:noFill/>
                </a:ln>
                <a:solidFill>
                  <a:schemeClr val="tx1"/>
                </a:solidFill>
                <a:effectLst/>
              </a:rPr>
              <a:t>(</a:t>
            </a:r>
            <a:r>
              <a:rPr kumimoji="0" lang="tr-TR" altLang="tr-TR" b="0" i="0" u="none" strike="noStrike" cap="none" normalizeH="0" baseline="0" dirty="0" err="1" smtClean="0">
                <a:ln>
                  <a:noFill/>
                </a:ln>
                <a:solidFill>
                  <a:schemeClr val="tx1"/>
                </a:solidFill>
                <a:effectLst/>
              </a:rPr>
              <a:t>csv_path</a:t>
            </a:r>
            <a:r>
              <a:rPr kumimoji="0" lang="tr-TR" altLang="tr-TR" b="0" i="0" u="none" strike="noStrike" cap="none" normalizeH="0" baseline="0" dirty="0" smtClean="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1" i="0" u="none" strike="noStrike" cap="none" normalizeH="0" baseline="0" dirty="0" smtClean="0">
                <a:ln>
                  <a:noFill/>
                </a:ln>
                <a:solidFill>
                  <a:schemeClr val="tx1"/>
                </a:solidFill>
                <a:effectLst/>
              </a:rPr>
              <a:t>Açıklama</a:t>
            </a:r>
            <a:r>
              <a:rPr kumimoji="0" lang="tr-TR" altLang="tr-TR" b="0" i="0" u="none" strike="noStrike" cap="none" normalizeH="0" baseline="0" dirty="0" smtClean="0">
                <a:ln>
                  <a:noFill/>
                </a:ln>
                <a:solidFill>
                  <a:schemeClr val="tx1"/>
                </a:solidFill>
                <a:effectLst/>
              </a:rPr>
              <a:t>: </a:t>
            </a:r>
            <a:r>
              <a:rPr kumimoji="0" lang="tr-TR" altLang="tr-TR" b="0" i="0" u="none" strike="noStrike" cap="none" normalizeH="0" baseline="0" dirty="0" err="1" smtClean="0">
                <a:ln>
                  <a:noFill/>
                </a:ln>
                <a:solidFill>
                  <a:schemeClr val="tx1"/>
                </a:solidFill>
                <a:effectLst/>
              </a:rPr>
              <a:t>Pandas</a:t>
            </a:r>
            <a:r>
              <a:rPr kumimoji="0" lang="tr-TR" altLang="tr-TR" b="0" i="0" u="none" strike="noStrike" cap="none" normalizeH="0" baseline="0" dirty="0" smtClean="0">
                <a:ln>
                  <a:noFill/>
                </a:ln>
                <a:solidFill>
                  <a:schemeClr val="tx1"/>
                </a:solidFill>
                <a:effectLst/>
              </a:rPr>
              <a:t> kütüphanesi kullanılarak CSV dosyası bir </a:t>
            </a:r>
            <a:r>
              <a:rPr kumimoji="0" lang="tr-TR" altLang="tr-TR" b="0" i="0" u="none" strike="noStrike" cap="none" normalizeH="0" baseline="0" dirty="0" err="1" smtClean="0">
                <a:ln>
                  <a:noFill/>
                </a:ln>
                <a:solidFill>
                  <a:schemeClr val="tx1"/>
                </a:solidFill>
                <a:effectLst/>
              </a:rPr>
              <a:t>DataFrame'e</a:t>
            </a:r>
            <a:r>
              <a:rPr kumimoji="0" lang="tr-TR" altLang="tr-TR"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b="0" i="0" u="none" strike="noStrike" cap="none" normalizeH="0" baseline="0" dirty="0" smtClean="0">
                <a:ln>
                  <a:noFill/>
                </a:ln>
                <a:solidFill>
                  <a:schemeClr val="tx1"/>
                </a:solidFill>
                <a:effectLst/>
              </a:rPr>
              <a:t>dönüştürülür</a:t>
            </a:r>
            <a:r>
              <a:rPr kumimoji="0" lang="tr-TR" altLang="tr-TR" sz="1800" b="0" i="0" u="none" strike="noStrike" cap="none" normalizeH="0" baseline="0" dirty="0" smtClean="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8891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b="1" dirty="0"/>
          </a:p>
        </p:txBody>
      </p:sp>
      <p:sp>
        <p:nvSpPr>
          <p:cNvPr id="3" name="İçerik Yer Tutucusu 2"/>
          <p:cNvSpPr>
            <a:spLocks noGrp="1"/>
          </p:cNvSpPr>
          <p:nvPr>
            <p:ph idx="1"/>
          </p:nvPr>
        </p:nvSpPr>
        <p:spPr/>
        <p:txBody>
          <a:bodyPr/>
          <a:lstStyle/>
          <a:p>
            <a:pPr marL="0" indent="0">
              <a:buNone/>
            </a:pPr>
            <a:r>
              <a:rPr lang="tr-TR" b="1" dirty="0" smtClean="0"/>
              <a:t>Dosya Doğrulama: </a:t>
            </a:r>
          </a:p>
          <a:p>
            <a:pPr marL="0" indent="0">
              <a:buNone/>
            </a:pPr>
            <a:r>
              <a:rPr lang="tr-TR" b="1" dirty="0"/>
              <a:t>Açıklama</a:t>
            </a:r>
            <a:r>
              <a:rPr lang="tr-TR" dirty="0"/>
              <a:t>: Her dosya yolunun var olup olmadığını kontrol ederek geçerli ve geçersiz dosya adlarını ayırır.</a:t>
            </a:r>
            <a:endParaRPr lang="tr-TR" b="1" dirty="0" smtClean="0"/>
          </a:p>
          <a:p>
            <a:pPr marL="0" indent="0">
              <a:buNone/>
            </a:pPr>
            <a:endParaRPr lang="tr-TR" b="1"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4013574"/>
            <a:ext cx="9601196" cy="1956403"/>
          </a:xfrm>
          <a:prstGeom prst="rect">
            <a:avLst/>
          </a:prstGeom>
        </p:spPr>
      </p:pic>
    </p:spTree>
    <p:extLst>
      <p:ext uri="{BB962C8B-B14F-4D97-AF65-F5344CB8AC3E}">
        <p14:creationId xmlns:p14="http://schemas.microsoft.com/office/powerpoint/2010/main" val="1127958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buNone/>
            </a:pPr>
            <a:r>
              <a:rPr lang="tr-TR" b="1" dirty="0" smtClean="0"/>
              <a:t>Etiketlerin Sayısallaştırılması:</a:t>
            </a:r>
          </a:p>
          <a:p>
            <a:pPr marL="0" indent="0">
              <a:buNone/>
            </a:pPr>
            <a:r>
              <a:rPr lang="tr-TR" b="1" dirty="0"/>
              <a:t>Açıklama</a:t>
            </a:r>
            <a:r>
              <a:rPr lang="tr-TR" dirty="0"/>
              <a:t>: Kategorik etiketler (Mask, </a:t>
            </a:r>
            <a:r>
              <a:rPr lang="tr-TR" dirty="0" err="1"/>
              <a:t>Non</a:t>
            </a:r>
            <a:r>
              <a:rPr lang="tr-TR" dirty="0"/>
              <a:t> Mask, Male, </a:t>
            </a:r>
            <a:r>
              <a:rPr lang="tr-TR" dirty="0" err="1"/>
              <a:t>Female</a:t>
            </a:r>
            <a:r>
              <a:rPr lang="tr-TR" dirty="0"/>
              <a:t>) sayısal değerlere dönüştürülerek modelin bu etiketleri işlemesi sağlanır</a:t>
            </a:r>
            <a:r>
              <a:rPr lang="tr-TR" dirty="0" smtClean="0"/>
              <a:t>.</a:t>
            </a:r>
          </a:p>
          <a:p>
            <a:pPr marL="0" indent="0">
              <a:buNone/>
            </a:pPr>
            <a:endParaRPr lang="tr-TR" b="1"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346" y="4504533"/>
            <a:ext cx="8124092" cy="838317"/>
          </a:xfrm>
          <a:prstGeom prst="rect">
            <a:avLst/>
          </a:prstGeom>
        </p:spPr>
      </p:pic>
    </p:spTree>
    <p:extLst>
      <p:ext uri="{BB962C8B-B14F-4D97-AF65-F5344CB8AC3E}">
        <p14:creationId xmlns:p14="http://schemas.microsoft.com/office/powerpoint/2010/main" val="3650359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2" y="982132"/>
            <a:ext cx="5465883" cy="1303867"/>
          </a:xfrm>
        </p:spPr>
        <p:txBody>
          <a:bodyPr>
            <a:normAutofit fontScale="90000"/>
          </a:bodyPr>
          <a:lstStyle/>
          <a:p>
            <a:r>
              <a:rPr lang="it-IT" sz="4900" b="1" dirty="0" smtClean="0"/>
              <a:t>Veri </a:t>
            </a:r>
            <a:r>
              <a:rPr lang="it-IT" sz="4900" b="1" dirty="0"/>
              <a:t>Seti Bölünmesi</a:t>
            </a:r>
            <a:r>
              <a:rPr lang="it-IT" b="1" dirty="0"/>
              <a:t/>
            </a:r>
            <a:br>
              <a:rPr lang="it-IT" b="1" dirty="0"/>
            </a:br>
            <a:endParaRPr lang="tr-TR" dirty="0"/>
          </a:p>
        </p:txBody>
      </p:sp>
      <p:sp>
        <p:nvSpPr>
          <p:cNvPr id="3" name="Rectangle 1"/>
          <p:cNvSpPr>
            <a:spLocks noGrp="1" noChangeArrowheads="1"/>
          </p:cNvSpPr>
          <p:nvPr>
            <p:ph idx="1"/>
          </p:nvPr>
        </p:nvSpPr>
        <p:spPr bwMode="auto">
          <a:xfrm>
            <a:off x="1295401" y="2719421"/>
            <a:ext cx="93608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ClrTx/>
              <a:buSzTx/>
              <a:buNone/>
            </a:pPr>
            <a:r>
              <a:rPr lang="tr-TR" b="1" dirty="0"/>
              <a:t>Train, </a:t>
            </a:r>
            <a:r>
              <a:rPr lang="tr-TR" b="1" dirty="0" err="1"/>
              <a:t>Validation</a:t>
            </a:r>
            <a:r>
              <a:rPr lang="tr-TR" b="1" dirty="0"/>
              <a:t> ve Test Setlerine Bölme</a:t>
            </a:r>
            <a:r>
              <a:rPr lang="tr-TR" b="1" dirty="0" smtClean="0"/>
              <a:t>:</a:t>
            </a:r>
          </a:p>
          <a:p>
            <a:pPr marL="0" lvl="0" indent="0" defTabSz="914400" eaLnBrk="0" fontAlgn="base" hangingPunct="0">
              <a:spcBef>
                <a:spcPct val="0"/>
              </a:spcBef>
              <a:spcAft>
                <a:spcPct val="0"/>
              </a:spcAft>
              <a:buClrTx/>
              <a:buSzTx/>
              <a:buNone/>
            </a:pPr>
            <a:r>
              <a:rPr kumimoji="0" lang="tr-TR" altLang="tr-TR" b="1" i="0" u="none" strike="noStrike" cap="none" normalizeH="0" baseline="0" dirty="0" smtClean="0">
                <a:ln>
                  <a:noFill/>
                </a:ln>
                <a:solidFill>
                  <a:schemeClr val="tx1"/>
                </a:solidFill>
                <a:effectLst/>
              </a:rPr>
              <a:t> Açıklama</a:t>
            </a:r>
            <a:r>
              <a:rPr kumimoji="0" lang="tr-TR" altLang="tr-TR" b="0" i="0" u="none" strike="noStrike" cap="none" normalizeH="0" baseline="0" dirty="0" smtClean="0">
                <a:ln>
                  <a:noFill/>
                </a:ln>
                <a:solidFill>
                  <a:schemeClr val="tx1"/>
                </a:solidFill>
                <a:effectLst/>
              </a:rPr>
              <a:t>: </a:t>
            </a:r>
            <a:r>
              <a:rPr kumimoji="0" lang="tr-TR" altLang="tr-TR" b="0" i="0" u="none" strike="noStrike" cap="none" normalizeH="0" baseline="0" dirty="0" err="1" smtClean="0">
                <a:ln>
                  <a:noFill/>
                </a:ln>
                <a:solidFill>
                  <a:schemeClr val="tx1"/>
                </a:solidFill>
                <a:effectLst/>
              </a:rPr>
              <a:t>train_test_split</a:t>
            </a:r>
            <a:r>
              <a:rPr kumimoji="0" lang="tr-TR" altLang="tr-TR" b="0" i="0" u="none" strike="noStrike" cap="none" normalizeH="0" baseline="0" dirty="0" smtClean="0">
                <a:ln>
                  <a:noFill/>
                </a:ln>
                <a:solidFill>
                  <a:schemeClr val="tx1"/>
                </a:solidFill>
                <a:effectLst/>
              </a:rPr>
              <a:t> fonksiyonu kullanılarak veri seti %80 eğitim,</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b="0" i="0" u="none" strike="noStrike" cap="none" normalizeH="0" baseline="0" dirty="0" smtClean="0">
                <a:ln>
                  <a:noFill/>
                </a:ln>
                <a:solidFill>
                  <a:schemeClr val="tx1"/>
                </a:solidFill>
                <a:effectLst/>
              </a:rPr>
              <a:t> %10 doğrulama ve %10 test setlerine ayrılır.</a:t>
            </a: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068" y="4353172"/>
            <a:ext cx="8697539" cy="1200318"/>
          </a:xfrm>
          <a:prstGeom prst="rect">
            <a:avLst/>
          </a:prstGeom>
        </p:spPr>
      </p:pic>
    </p:spTree>
    <p:extLst>
      <p:ext uri="{BB962C8B-B14F-4D97-AF65-F5344CB8AC3E}">
        <p14:creationId xmlns:p14="http://schemas.microsoft.com/office/powerpoint/2010/main" val="4264664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2" y="982132"/>
            <a:ext cx="7505698" cy="1303867"/>
          </a:xfrm>
        </p:spPr>
        <p:txBody>
          <a:bodyPr>
            <a:normAutofit fontScale="90000"/>
          </a:bodyPr>
          <a:lstStyle/>
          <a:p>
            <a:r>
              <a:rPr lang="tr-TR" b="1" dirty="0"/>
              <a:t>Veri Artırma ve Çift Çıktı İşleme</a:t>
            </a:r>
          </a:p>
        </p:txBody>
      </p:sp>
      <p:sp>
        <p:nvSpPr>
          <p:cNvPr id="6" name="Rectangle 2"/>
          <p:cNvSpPr>
            <a:spLocks noGrp="1" noChangeArrowheads="1"/>
          </p:cNvSpPr>
          <p:nvPr>
            <p:ph idx="1"/>
          </p:nvPr>
        </p:nvSpPr>
        <p:spPr bwMode="auto">
          <a:xfrm>
            <a:off x="1125415" y="2524797"/>
            <a:ext cx="9319847"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ClrTx/>
              <a:buSzTx/>
              <a:buNone/>
            </a:pPr>
            <a:r>
              <a:rPr lang="tr-TR" sz="2000" b="1" dirty="0" err="1"/>
              <a:t>ImageDataGenerator</a:t>
            </a:r>
            <a:r>
              <a:rPr lang="tr-TR" sz="2000" b="1" dirty="0"/>
              <a:t> Kullanımı</a:t>
            </a:r>
            <a:r>
              <a:rPr lang="tr-TR" sz="2000" b="1" dirty="0" smtClean="0"/>
              <a:t>:</a:t>
            </a:r>
          </a:p>
          <a:p>
            <a:pPr marL="0" lvl="0" indent="0" defTabSz="914400" eaLnBrk="0" fontAlgn="base" hangingPunct="0">
              <a:spcBef>
                <a:spcPct val="0"/>
              </a:spcBef>
              <a:spcAft>
                <a:spcPct val="0"/>
              </a:spcAft>
              <a:buClrTx/>
              <a:buSzTx/>
              <a:buNone/>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a:p>
            <a:pPr marL="0" indent="0" defTabSz="914400" eaLnBrk="0" fontAlgn="base" hangingPunct="0">
              <a:spcBef>
                <a:spcPct val="0"/>
              </a:spcBef>
              <a:spcAft>
                <a:spcPct val="0"/>
              </a:spcAft>
              <a:buClrTx/>
              <a:buSzTx/>
              <a:buNone/>
            </a:pPr>
            <a:r>
              <a:rPr lang="tr-TR" altLang="tr-TR" sz="2000" b="1" dirty="0">
                <a:solidFill>
                  <a:schemeClr val="tx1"/>
                </a:solidFill>
              </a:rPr>
              <a:t>Açıklama</a:t>
            </a:r>
            <a:r>
              <a:rPr lang="tr-TR" altLang="tr-TR" sz="2000" dirty="0">
                <a:solidFill>
                  <a:schemeClr val="tx1"/>
                </a:solidFill>
              </a:rPr>
              <a:t>: </a:t>
            </a:r>
            <a:r>
              <a:rPr lang="tr-TR" altLang="tr-TR" sz="2000" dirty="0" err="1">
                <a:solidFill>
                  <a:schemeClr val="tx1"/>
                </a:solidFill>
              </a:rPr>
              <a:t>Keras'ın</a:t>
            </a:r>
            <a:r>
              <a:rPr lang="tr-TR" altLang="tr-TR" sz="2000" dirty="0">
                <a:solidFill>
                  <a:schemeClr val="tx1"/>
                </a:solidFill>
              </a:rPr>
              <a:t> </a:t>
            </a:r>
            <a:r>
              <a:rPr lang="tr-TR" altLang="tr-TR" sz="2000" dirty="0" err="1">
                <a:solidFill>
                  <a:schemeClr val="tx1"/>
                </a:solidFill>
              </a:rPr>
              <a:t>ImageDataGenerator</a:t>
            </a:r>
            <a:r>
              <a:rPr lang="tr-TR" altLang="tr-TR" sz="2000" dirty="0">
                <a:solidFill>
                  <a:schemeClr val="tx1"/>
                </a:solidFill>
              </a:rPr>
              <a:t> sınıfı, veri artırma (</a:t>
            </a:r>
            <a:r>
              <a:rPr lang="tr-TR" altLang="tr-TR" sz="2000" dirty="0" err="1">
                <a:solidFill>
                  <a:schemeClr val="tx1"/>
                </a:solidFill>
              </a:rPr>
              <a:t>augmentation</a:t>
            </a:r>
            <a:r>
              <a:rPr lang="tr-TR" altLang="tr-TR" sz="2000" dirty="0">
                <a:solidFill>
                  <a:schemeClr val="tx1"/>
                </a:solidFill>
              </a:rPr>
              <a:t>) ve ön işleme işlemleri için kullanılır. </a:t>
            </a:r>
            <a:r>
              <a:rPr lang="tr-TR" altLang="tr-TR" sz="2000" dirty="0" err="1">
                <a:solidFill>
                  <a:schemeClr val="tx1"/>
                </a:solidFill>
              </a:rPr>
              <a:t>preprocessing_function</a:t>
            </a:r>
            <a:r>
              <a:rPr lang="tr-TR" altLang="tr-TR" sz="2000" dirty="0">
                <a:solidFill>
                  <a:schemeClr val="tx1"/>
                </a:solidFill>
              </a:rPr>
              <a:t>=</a:t>
            </a:r>
            <a:r>
              <a:rPr lang="tr-TR" altLang="tr-TR" sz="2000" dirty="0" err="1">
                <a:solidFill>
                  <a:schemeClr val="tx1"/>
                </a:solidFill>
              </a:rPr>
              <a:t>preprocess_input</a:t>
            </a:r>
            <a:r>
              <a:rPr lang="tr-TR" altLang="tr-TR" sz="2000" dirty="0">
                <a:solidFill>
                  <a:schemeClr val="tx1"/>
                </a:solidFill>
              </a:rPr>
              <a:t> ile VGG16 modeline uygun ön işleme yapılır. </a:t>
            </a:r>
          </a:p>
          <a:p>
            <a:pPr marL="0" lvl="0" indent="0" defTabSz="914400" eaLnBrk="0" fontAlgn="base" hangingPunct="0">
              <a:spcBef>
                <a:spcPct val="0"/>
              </a:spcBef>
              <a:spcAft>
                <a:spcPct val="0"/>
              </a:spcAft>
              <a:buClrTx/>
              <a:buSzTx/>
              <a:buNone/>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a:p>
            <a:pPr marL="0" lvl="0" indent="0" defTabSz="914400" eaLnBrk="0" fontAlgn="base" hangingPunct="0">
              <a:spcBef>
                <a:spcPct val="0"/>
              </a:spcBef>
              <a:spcAft>
                <a:spcPct val="0"/>
              </a:spcAft>
              <a:buClrTx/>
              <a:buSzTx/>
              <a:buNone/>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spcBef>
                <a:spcPct val="0"/>
              </a:spcBef>
              <a:spcAft>
                <a:spcPct val="0"/>
              </a:spcAft>
              <a:buClrTx/>
              <a:buSzTx/>
              <a:buNone/>
            </a:pPr>
            <a:r>
              <a:rPr lang="tr-TR" altLang="tr-TR" sz="1800" dirty="0" smtClean="0">
                <a:solidFill>
                  <a:schemeClr val="tx1"/>
                </a:solidFill>
                <a:latin typeface="Arial" panose="020B0604020202020204" pitchFamily="34" charset="0"/>
              </a:rPr>
              <a:t>Kod</a:t>
            </a:r>
            <a:r>
              <a:rPr lang="tr-TR" altLang="tr-TR" sz="1800" b="1" dirty="0" smtClean="0">
                <a:solidFill>
                  <a:schemeClr val="tx1"/>
                </a:solidFill>
              </a:rPr>
              <a:t>:      </a:t>
            </a:r>
            <a:r>
              <a:rPr lang="tr-TR" sz="1800" b="1" dirty="0" err="1" smtClean="0"/>
              <a:t>datagen</a:t>
            </a:r>
            <a:r>
              <a:rPr lang="tr-TR" sz="1800" b="1" dirty="0" smtClean="0"/>
              <a:t> </a:t>
            </a:r>
            <a:r>
              <a:rPr lang="tr-TR" sz="1800" b="1" dirty="0"/>
              <a:t>= </a:t>
            </a:r>
            <a:r>
              <a:rPr lang="tr-TR" sz="1800" b="1" dirty="0" err="1"/>
              <a:t>ImageDataGenerator</a:t>
            </a:r>
            <a:r>
              <a:rPr lang="tr-TR" sz="1800" b="1" dirty="0"/>
              <a:t>(</a:t>
            </a:r>
            <a:r>
              <a:rPr lang="tr-TR" sz="1800" b="1" dirty="0" err="1"/>
              <a:t>preprocessing_function</a:t>
            </a:r>
            <a:r>
              <a:rPr lang="tr-TR" sz="1800" b="1" dirty="0"/>
              <a:t>=</a:t>
            </a:r>
            <a:r>
              <a:rPr lang="tr-TR" sz="1800" b="1" dirty="0" err="1"/>
              <a:t>preprocess_input</a:t>
            </a:r>
            <a:r>
              <a:rPr lang="tr-TR" sz="1800" b="1" dirty="0"/>
              <a:t>)</a:t>
            </a:r>
            <a:endParaRPr lang="tr-TR" altLang="tr-TR" sz="1800" b="1" dirty="0" smtClean="0">
              <a:solidFill>
                <a:schemeClr val="tx1"/>
              </a:solidFill>
            </a:endParaRPr>
          </a:p>
          <a:p>
            <a:pPr marL="0" lvl="0" indent="0" defTabSz="914400" eaLnBrk="0" fontAlgn="base" hangingPunct="0">
              <a:spcBef>
                <a:spcPct val="0"/>
              </a:spcBef>
              <a:spcAft>
                <a:spcPct val="0"/>
              </a:spcAft>
              <a:buClrTx/>
              <a:buSzTx/>
              <a:buNone/>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spcBef>
                <a:spcPct val="0"/>
              </a:spcBef>
              <a:spcAft>
                <a:spcPct val="0"/>
              </a:spcAft>
              <a:buClrTx/>
              <a:buSzTx/>
              <a:buNone/>
            </a:pPr>
            <a:endParaRPr lang="tr-TR" altLang="tr-TR" sz="1800" dirty="0" smtClean="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spcBef>
                <a:spcPct val="0"/>
              </a:spcBef>
              <a:spcAft>
                <a:spcPct val="0"/>
              </a:spcAft>
              <a:buClrTx/>
              <a:buSzTx/>
              <a:buNone/>
            </a:pPr>
            <a:endParaRPr lang="tr-TR" altLang="tr-TR" sz="1800" dirty="0" smtClean="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spcBef>
                <a:spcPct val="0"/>
              </a:spcBef>
              <a:spcAft>
                <a:spcPct val="0"/>
              </a:spcAft>
              <a:buClrTx/>
              <a:buSzTx/>
              <a:buNone/>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1143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pPr marL="0" indent="0">
              <a:buNone/>
            </a:pPr>
            <a:r>
              <a:rPr lang="tr-TR" b="1" dirty="0"/>
              <a:t>Çift Çıktı </a:t>
            </a:r>
            <a:r>
              <a:rPr lang="tr-TR" b="1" dirty="0" smtClean="0"/>
              <a:t>İşleme: </a:t>
            </a:r>
            <a:r>
              <a:rPr lang="tr-TR" altLang="tr-TR" sz="2000" b="1" dirty="0" smtClean="0">
                <a:solidFill>
                  <a:schemeClr val="tx1"/>
                </a:solidFill>
              </a:rPr>
              <a:t>Açıklama</a:t>
            </a:r>
            <a:r>
              <a:rPr lang="tr-TR" altLang="tr-TR" sz="2000" dirty="0">
                <a:solidFill>
                  <a:schemeClr val="tx1"/>
                </a:solidFill>
              </a:rPr>
              <a:t>: Bu özel veri üreteci (</a:t>
            </a:r>
            <a:r>
              <a:rPr lang="tr-TR" altLang="tr-TR" sz="2000" dirty="0" err="1">
                <a:solidFill>
                  <a:schemeClr val="tx1"/>
                </a:solidFill>
              </a:rPr>
              <a:t>generator</a:t>
            </a:r>
            <a:r>
              <a:rPr lang="tr-TR" altLang="tr-TR" sz="2000" dirty="0">
                <a:solidFill>
                  <a:schemeClr val="tx1"/>
                </a:solidFill>
              </a:rPr>
              <a:t>), aynı anda hem maske hem de cinsiyet etiketlerini işlemek üzere tasarlanmıştır. İkili etiketleri ayrı ayrı işlemek için </a:t>
            </a:r>
            <a:r>
              <a:rPr lang="tr-TR" altLang="tr-TR" sz="2000" dirty="0" err="1">
                <a:solidFill>
                  <a:schemeClr val="tx1"/>
                </a:solidFill>
              </a:rPr>
              <a:t>class_mode</a:t>
            </a:r>
            <a:r>
              <a:rPr lang="tr-TR" altLang="tr-TR" sz="2000" dirty="0">
                <a:solidFill>
                  <a:schemeClr val="tx1"/>
                </a:solidFill>
              </a:rPr>
              <a:t>='</a:t>
            </a:r>
            <a:r>
              <a:rPr lang="tr-TR" altLang="tr-TR" sz="2000" dirty="0" err="1">
                <a:solidFill>
                  <a:schemeClr val="tx1"/>
                </a:solidFill>
              </a:rPr>
              <a:t>raw</a:t>
            </a:r>
            <a:r>
              <a:rPr lang="tr-TR" altLang="tr-TR" sz="2000" dirty="0">
                <a:solidFill>
                  <a:schemeClr val="tx1"/>
                </a:solidFill>
              </a:rPr>
              <a:t>' kullanılır ve daha sonra cinsiyet etiketleri kategorik verilere dönüştürülür. </a:t>
            </a:r>
          </a:p>
          <a:p>
            <a:pPr marL="0" indent="0">
              <a:buNone/>
            </a:pPr>
            <a:endParaRPr lang="tr-TR" b="1" dirty="0" smtClean="0"/>
          </a:p>
          <a:p>
            <a:pPr marL="0" indent="0">
              <a:buNone/>
            </a:pPr>
            <a:endParaRPr lang="tr-TR" b="1" dirty="0"/>
          </a:p>
          <a:p>
            <a:pPr marL="0" indent="0">
              <a:buNone/>
            </a:pPr>
            <a:endParaRPr lang="tr-TR" b="1" dirty="0" smtClean="0"/>
          </a:p>
          <a:p>
            <a:pPr marL="0" indent="0">
              <a:buNone/>
            </a:pPr>
            <a:endParaRPr lang="tr-TR" b="1" dirty="0"/>
          </a:p>
          <a:p>
            <a:pPr marL="0" indent="0">
              <a:buNone/>
            </a:pPr>
            <a:endParaRPr lang="tr-TR" b="1" dirty="0"/>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666392"/>
            <a:ext cx="10313377" cy="3015761"/>
          </a:xfrm>
          <a:prstGeom prst="rect">
            <a:avLst/>
          </a:prstGeom>
        </p:spPr>
      </p:pic>
    </p:spTree>
    <p:extLst>
      <p:ext uri="{BB962C8B-B14F-4D97-AF65-F5344CB8AC3E}">
        <p14:creationId xmlns:p14="http://schemas.microsoft.com/office/powerpoint/2010/main" val="1406191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61747" y="964399"/>
            <a:ext cx="5720860" cy="1303867"/>
          </a:xfrm>
        </p:spPr>
        <p:txBody>
          <a:bodyPr/>
          <a:lstStyle/>
          <a:p>
            <a:r>
              <a:rPr lang="tr-TR" b="1" dirty="0"/>
              <a:t>Modelin Oluşturulması</a:t>
            </a:r>
          </a:p>
        </p:txBody>
      </p:sp>
      <p:sp>
        <p:nvSpPr>
          <p:cNvPr id="3" name="İçerik Yer Tutucusu 2"/>
          <p:cNvSpPr>
            <a:spLocks noGrp="1"/>
          </p:cNvSpPr>
          <p:nvPr>
            <p:ph idx="1"/>
          </p:nvPr>
        </p:nvSpPr>
        <p:spPr/>
        <p:txBody>
          <a:bodyPr>
            <a:normAutofit/>
          </a:bodyPr>
          <a:lstStyle/>
          <a:p>
            <a:r>
              <a:rPr lang="tr-TR" sz="1800" b="1" dirty="0"/>
              <a:t>Açıklama</a:t>
            </a:r>
            <a:r>
              <a:rPr lang="tr-TR" sz="1800" dirty="0"/>
              <a:t>: VGG16 modelinin önceden eğitilmiş ağırlıkları kullanılarak yeni bir model oluşturulur. Taban modelin katmanları dondurularak eğitilmesi engellenir. Yeni eklenen yoğun katmanlar (Dense </a:t>
            </a:r>
            <a:r>
              <a:rPr lang="tr-TR" sz="1800" dirty="0" err="1"/>
              <a:t>layers</a:t>
            </a:r>
            <a:r>
              <a:rPr lang="tr-TR" sz="1800" dirty="0"/>
              <a:t>) ve iki ayrı çıkış </a:t>
            </a:r>
            <a:r>
              <a:rPr lang="tr-TR" sz="1800" dirty="0" smtClean="0"/>
              <a:t>katmanı </a:t>
            </a:r>
            <a:r>
              <a:rPr lang="tr-TR" sz="1800" dirty="0"/>
              <a:t>(sigmoid ve </a:t>
            </a:r>
            <a:r>
              <a:rPr lang="tr-TR" sz="1800" dirty="0" err="1"/>
              <a:t>softmax</a:t>
            </a:r>
            <a:r>
              <a:rPr lang="tr-TR" sz="1800" dirty="0"/>
              <a:t>) ile model tamamlanır</a:t>
            </a:r>
            <a:r>
              <a:rPr lang="tr-TR" sz="1800" dirty="0" smtClean="0"/>
              <a:t>.</a:t>
            </a:r>
          </a:p>
          <a:p>
            <a:pPr marL="0" indent="0">
              <a:buNone/>
            </a:pPr>
            <a:endParaRPr lang="tr-TR" sz="18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747" y="3578469"/>
            <a:ext cx="9234850" cy="2586065"/>
          </a:xfrm>
          <a:prstGeom prst="rect">
            <a:avLst/>
          </a:prstGeom>
        </p:spPr>
      </p:pic>
    </p:spTree>
    <p:extLst>
      <p:ext uri="{BB962C8B-B14F-4D97-AF65-F5344CB8AC3E}">
        <p14:creationId xmlns:p14="http://schemas.microsoft.com/office/powerpoint/2010/main" val="4018175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2" y="982132"/>
            <a:ext cx="4929552" cy="1303867"/>
          </a:xfrm>
        </p:spPr>
        <p:txBody>
          <a:bodyPr>
            <a:normAutofit fontScale="90000"/>
          </a:bodyPr>
          <a:lstStyle/>
          <a:p>
            <a:r>
              <a:rPr lang="tr-TR" b="1" dirty="0" smtClean="0"/>
              <a:t>Modelin </a:t>
            </a:r>
            <a:r>
              <a:rPr lang="tr-TR" b="1" dirty="0"/>
              <a:t>D</a:t>
            </a:r>
            <a:r>
              <a:rPr lang="tr-TR" sz="4900" b="1" dirty="0"/>
              <a:t>erlenmes</a:t>
            </a:r>
            <a:r>
              <a:rPr lang="tr-TR" b="1" dirty="0"/>
              <a:t>i</a:t>
            </a:r>
          </a:p>
        </p:txBody>
      </p:sp>
      <p:sp>
        <p:nvSpPr>
          <p:cNvPr id="7" name="Rectangle 3"/>
          <p:cNvSpPr>
            <a:spLocks noGrp="1" noChangeArrowheads="1"/>
          </p:cNvSpPr>
          <p:nvPr>
            <p:ph idx="1"/>
          </p:nvPr>
        </p:nvSpPr>
        <p:spPr bwMode="auto">
          <a:xfrm>
            <a:off x="1295402" y="2602819"/>
            <a:ext cx="9378461"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1" i="0" u="none" strike="noStrike" cap="none" normalizeH="0" baseline="0" dirty="0" smtClean="0">
                <a:ln>
                  <a:noFill/>
                </a:ln>
                <a:solidFill>
                  <a:schemeClr val="tx1"/>
                </a:solidFill>
                <a:effectLst/>
              </a:rPr>
              <a:t>Açıklama</a:t>
            </a:r>
            <a:r>
              <a:rPr kumimoji="0" lang="tr-TR" altLang="tr-TR" sz="2000" b="0" i="0" u="none" strike="noStrike" cap="none" normalizeH="0" baseline="0" dirty="0" smtClean="0">
                <a:ln>
                  <a:noFill/>
                </a:ln>
                <a:solidFill>
                  <a:schemeClr val="tx1"/>
                </a:solidFill>
                <a:effectLst/>
              </a:rPr>
              <a:t>: Adam </a:t>
            </a:r>
            <a:r>
              <a:rPr kumimoji="0" lang="tr-TR" altLang="tr-TR" sz="2000" b="0" i="0" u="none" strike="noStrike" cap="none" normalizeH="0" baseline="0" dirty="0" err="1" smtClean="0">
                <a:ln>
                  <a:noFill/>
                </a:ln>
                <a:solidFill>
                  <a:schemeClr val="tx1"/>
                </a:solidFill>
                <a:effectLst/>
              </a:rPr>
              <a:t>optimizatörü</a:t>
            </a:r>
            <a:r>
              <a:rPr kumimoji="0" lang="tr-TR" altLang="tr-TR" sz="2000" b="0" i="0" u="none" strike="noStrike" cap="none" normalizeH="0" baseline="0" dirty="0" smtClean="0">
                <a:ln>
                  <a:noFill/>
                </a:ln>
                <a:solidFill>
                  <a:schemeClr val="tx1"/>
                </a:solidFill>
                <a:effectLst/>
              </a:rPr>
              <a:t> düşük öğrenme oranı ile kullanılmıştır.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smtClean="0">
                <a:ln>
                  <a:noFill/>
                </a:ln>
                <a:solidFill>
                  <a:schemeClr val="tx1"/>
                </a:solidFill>
                <a:effectLst/>
              </a:rPr>
              <a:t>Maske tespiti için </a:t>
            </a:r>
            <a:r>
              <a:rPr kumimoji="0" lang="tr-TR" altLang="tr-TR" sz="2000" b="0" i="0" u="none" strike="noStrike" cap="none" normalizeH="0" baseline="0" dirty="0" err="1" smtClean="0">
                <a:ln>
                  <a:noFill/>
                </a:ln>
                <a:solidFill>
                  <a:schemeClr val="tx1"/>
                </a:solidFill>
                <a:effectLst/>
              </a:rPr>
              <a:t>binary</a:t>
            </a:r>
            <a:r>
              <a:rPr kumimoji="0" lang="tr-TR" altLang="tr-TR" sz="2000" b="0" i="0" u="none" strike="noStrike" cap="none" normalizeH="0" baseline="0" dirty="0" smtClean="0">
                <a:ln>
                  <a:noFill/>
                </a:ln>
                <a:solidFill>
                  <a:schemeClr val="tx1"/>
                </a:solidFill>
                <a:effectLst/>
              </a:rPr>
              <a:t> </a:t>
            </a:r>
            <a:r>
              <a:rPr kumimoji="0" lang="tr-TR" altLang="tr-TR" sz="2000" b="0" i="0" u="none" strike="noStrike" cap="none" normalizeH="0" baseline="0" dirty="0" err="1" smtClean="0">
                <a:ln>
                  <a:noFill/>
                </a:ln>
                <a:solidFill>
                  <a:schemeClr val="tx1"/>
                </a:solidFill>
                <a:effectLst/>
              </a:rPr>
              <a:t>crossentropy</a:t>
            </a:r>
            <a:r>
              <a:rPr kumimoji="0" lang="tr-TR" altLang="tr-TR" sz="2000" b="0" i="0" u="none" strike="noStrike" cap="none" normalizeH="0" baseline="0" dirty="0" smtClean="0">
                <a:ln>
                  <a:noFill/>
                </a:ln>
                <a:solidFill>
                  <a:schemeClr val="tx1"/>
                </a:solidFill>
                <a:effectLst/>
              </a:rPr>
              <a:t>, cinsiyet sınıflandırması için </a:t>
            </a:r>
            <a:r>
              <a:rPr kumimoji="0" lang="tr-TR" altLang="tr-TR" sz="2000" b="0" i="0" u="none" strike="noStrike" cap="none" normalizeH="0" baseline="0" dirty="0" err="1" smtClean="0">
                <a:ln>
                  <a:noFill/>
                </a:ln>
                <a:solidFill>
                  <a:schemeClr val="tx1"/>
                </a:solidFill>
                <a:effectLst/>
              </a:rPr>
              <a:t>categorical</a:t>
            </a:r>
            <a:r>
              <a:rPr kumimoji="0" lang="tr-TR" altLang="tr-TR" sz="2000" b="0" i="0" u="none" strike="noStrike" cap="none" normalizeH="0" baseline="0" dirty="0" smtClean="0">
                <a:ln>
                  <a:noFill/>
                </a:ln>
                <a:solidFill>
                  <a:schemeClr val="tx1"/>
                </a:solidFill>
                <a:effectLst/>
              </a:rPr>
              <a:t> </a:t>
            </a:r>
            <a:r>
              <a:rPr kumimoji="0" lang="tr-TR" altLang="tr-TR" sz="2000" b="0" i="0" u="none" strike="noStrike" cap="none" normalizeH="0" baseline="0" dirty="0" err="1" smtClean="0">
                <a:ln>
                  <a:noFill/>
                </a:ln>
                <a:solidFill>
                  <a:schemeClr val="tx1"/>
                </a:solidFill>
                <a:effectLst/>
              </a:rPr>
              <a:t>crossentropy</a:t>
            </a:r>
            <a:r>
              <a:rPr kumimoji="0" lang="tr-TR" altLang="tr-TR" sz="20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smtClean="0">
                <a:ln>
                  <a:noFill/>
                </a:ln>
                <a:solidFill>
                  <a:schemeClr val="tx1"/>
                </a:solidFill>
                <a:effectLst/>
              </a:rPr>
              <a:t>kayıp fonksiyonları seçilmiştir. Her iki görev için doğruluk metriği kullanılmıştır. </a:t>
            </a: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8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356" y="3710353"/>
            <a:ext cx="7596552" cy="2259623"/>
          </a:xfrm>
          <a:prstGeom prst="rect">
            <a:avLst/>
          </a:prstGeom>
        </p:spPr>
      </p:pic>
    </p:spTree>
    <p:extLst>
      <p:ext uri="{BB962C8B-B14F-4D97-AF65-F5344CB8AC3E}">
        <p14:creationId xmlns:p14="http://schemas.microsoft.com/office/powerpoint/2010/main" val="314498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GRUP ÜYELERİ </a:t>
            </a:r>
            <a:endParaRPr lang="tr-TR" b="1" dirty="0"/>
          </a:p>
        </p:txBody>
      </p:sp>
      <p:sp>
        <p:nvSpPr>
          <p:cNvPr id="3" name="İçerik Yer Tutucusu 2"/>
          <p:cNvSpPr>
            <a:spLocks noGrp="1"/>
          </p:cNvSpPr>
          <p:nvPr>
            <p:ph idx="1"/>
          </p:nvPr>
        </p:nvSpPr>
        <p:spPr/>
        <p:txBody>
          <a:bodyPr/>
          <a:lstStyle/>
          <a:p>
            <a:endParaRPr lang="tr-TR" dirty="0" smtClean="0"/>
          </a:p>
          <a:p>
            <a:r>
              <a:rPr lang="tr-TR" dirty="0" smtClean="0"/>
              <a:t>FURKAN AKARÇEŞME – 210609008</a:t>
            </a:r>
          </a:p>
          <a:p>
            <a:endParaRPr lang="tr-TR" dirty="0"/>
          </a:p>
          <a:p>
            <a:r>
              <a:rPr lang="tr-TR" dirty="0" smtClean="0"/>
              <a:t>YİĞİT EDAR – 210609006 </a:t>
            </a:r>
          </a:p>
          <a:p>
            <a:endParaRPr lang="tr-TR" dirty="0"/>
          </a:p>
          <a:p>
            <a:r>
              <a:rPr lang="tr-TR" dirty="0" smtClean="0"/>
              <a:t>YUSUF KILIÇ - 210609003</a:t>
            </a:r>
            <a:endParaRPr lang="tr-TR" dirty="0"/>
          </a:p>
        </p:txBody>
      </p:sp>
    </p:spTree>
    <p:extLst>
      <p:ext uri="{BB962C8B-B14F-4D97-AF65-F5344CB8AC3E}">
        <p14:creationId xmlns:p14="http://schemas.microsoft.com/office/powerpoint/2010/main" val="2290882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2" y="982132"/>
            <a:ext cx="4393221" cy="1303867"/>
          </a:xfrm>
        </p:spPr>
        <p:txBody>
          <a:bodyPr/>
          <a:lstStyle/>
          <a:p>
            <a:r>
              <a:rPr lang="tr-TR" b="1" dirty="0" smtClean="0"/>
              <a:t>Modelin </a:t>
            </a:r>
            <a:r>
              <a:rPr lang="tr-TR" b="1" dirty="0"/>
              <a:t>Eğitimi</a:t>
            </a:r>
          </a:p>
        </p:txBody>
      </p:sp>
      <p:sp>
        <p:nvSpPr>
          <p:cNvPr id="4" name="Rectangle 1"/>
          <p:cNvSpPr>
            <a:spLocks noGrp="1" noChangeArrowheads="1"/>
          </p:cNvSpPr>
          <p:nvPr>
            <p:ph idx="1"/>
          </p:nvPr>
        </p:nvSpPr>
        <p:spPr bwMode="auto">
          <a:xfrm>
            <a:off x="1295402" y="2893194"/>
            <a:ext cx="987856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1" i="0" u="none" strike="noStrike" cap="none" normalizeH="0" baseline="0" dirty="0" smtClean="0">
                <a:ln>
                  <a:noFill/>
                </a:ln>
                <a:solidFill>
                  <a:schemeClr val="tx1"/>
                </a:solidFill>
                <a:effectLst/>
              </a:rPr>
              <a:t>Açıklama</a:t>
            </a:r>
            <a:r>
              <a:rPr kumimoji="0" lang="tr-TR" altLang="tr-TR" sz="2000" b="0" i="0" u="none" strike="noStrike" cap="none" normalizeH="0" baseline="0" dirty="0" smtClean="0">
                <a:ln>
                  <a:noFill/>
                </a:ln>
                <a:solidFill>
                  <a:schemeClr val="tx1"/>
                </a:solidFill>
                <a:effectLst/>
              </a:rPr>
              <a:t>: Model, belirli sayıda </a:t>
            </a:r>
            <a:r>
              <a:rPr kumimoji="0" lang="tr-TR" altLang="tr-TR" sz="2000" b="0" i="0" u="none" strike="noStrike" cap="none" normalizeH="0" baseline="0" dirty="0" err="1" smtClean="0">
                <a:ln>
                  <a:noFill/>
                </a:ln>
                <a:solidFill>
                  <a:schemeClr val="tx1"/>
                </a:solidFill>
                <a:effectLst/>
              </a:rPr>
              <a:t>epoch</a:t>
            </a:r>
            <a:r>
              <a:rPr kumimoji="0" lang="tr-TR" altLang="tr-TR" sz="2000" b="0" i="0" u="none" strike="noStrike" cap="none" normalizeH="0" baseline="0" dirty="0" smtClean="0">
                <a:ln>
                  <a:noFill/>
                </a:ln>
                <a:solidFill>
                  <a:schemeClr val="tx1"/>
                </a:solidFill>
                <a:effectLst/>
              </a:rPr>
              <a:t> boyunca eğitilir. </a:t>
            </a:r>
            <a:r>
              <a:rPr kumimoji="0" lang="tr-TR" altLang="tr-TR" sz="2000" b="0" i="0" u="none" strike="noStrike" cap="none" normalizeH="0" baseline="0" dirty="0" err="1" smtClean="0">
                <a:ln>
                  <a:noFill/>
                </a:ln>
                <a:solidFill>
                  <a:schemeClr val="tx1"/>
                </a:solidFill>
                <a:effectLst/>
              </a:rPr>
              <a:t>steps_per_epoch</a:t>
            </a:r>
            <a:r>
              <a:rPr kumimoji="0" lang="tr-TR" altLang="tr-TR" sz="2000" b="0" i="0" u="none" strike="noStrike" cap="none" normalizeH="0" baseline="0" dirty="0" smtClean="0">
                <a:ln>
                  <a:noFill/>
                </a:ln>
                <a:solidFill>
                  <a:schemeClr val="tx1"/>
                </a:solidFill>
                <a:effectLst/>
              </a:rPr>
              <a:t> ve </a:t>
            </a:r>
            <a:r>
              <a:rPr kumimoji="0" lang="tr-TR" altLang="tr-TR" sz="2000" b="0" i="0" u="none" strike="noStrike" cap="none" normalizeH="0" baseline="0" dirty="0" err="1" smtClean="0">
                <a:ln>
                  <a:noFill/>
                </a:ln>
                <a:solidFill>
                  <a:schemeClr val="tx1"/>
                </a:solidFill>
                <a:effectLst/>
              </a:rPr>
              <a:t>validation_steps</a:t>
            </a:r>
            <a:r>
              <a:rPr kumimoji="0" lang="tr-TR" altLang="tr-TR" sz="2000" b="0" i="0" u="none" strike="noStrike" cap="none" normalizeH="0" baseline="0" dirty="0" smtClean="0">
                <a:ln>
                  <a:noFill/>
                </a:ln>
                <a:solidFill>
                  <a:schemeClr val="tx1"/>
                </a:solidFill>
                <a:effectLst/>
              </a:rPr>
              <a:t> değerleri, eğitim ve</a:t>
            </a:r>
            <a:r>
              <a:rPr kumimoji="0" lang="tr-TR" altLang="tr-TR" sz="2000" b="0" i="0" u="none" strike="noStrike" cap="none" normalizeH="0" dirty="0" smtClean="0">
                <a:ln>
                  <a:noFill/>
                </a:ln>
                <a:solidFill>
                  <a:schemeClr val="tx1"/>
                </a:solidFill>
                <a:effectLst/>
              </a:rPr>
              <a:t> </a:t>
            </a:r>
            <a:r>
              <a:rPr kumimoji="0" lang="tr-TR" altLang="tr-TR" sz="2000" b="0" i="0" u="none" strike="noStrike" cap="none" normalizeH="0" baseline="0" dirty="0" smtClean="0">
                <a:ln>
                  <a:noFill/>
                </a:ln>
                <a:solidFill>
                  <a:schemeClr val="tx1"/>
                </a:solidFill>
                <a:effectLst/>
              </a:rPr>
              <a:t>doğrulama veri setlerinin boyutuna göre ayarlanmıştır. </a:t>
            </a: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136" y="3855964"/>
            <a:ext cx="7370064" cy="1962424"/>
          </a:xfrm>
          <a:prstGeom prst="rect">
            <a:avLst/>
          </a:prstGeom>
        </p:spPr>
      </p:pic>
    </p:spTree>
    <p:extLst>
      <p:ext uri="{BB962C8B-B14F-4D97-AF65-F5344CB8AC3E}">
        <p14:creationId xmlns:p14="http://schemas.microsoft.com/office/powerpoint/2010/main" val="2922491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2" y="982132"/>
            <a:ext cx="5606560" cy="1303867"/>
          </a:xfrm>
        </p:spPr>
        <p:txBody>
          <a:bodyPr/>
          <a:lstStyle/>
          <a:p>
            <a:r>
              <a:rPr lang="tr-TR" b="1" dirty="0" smtClean="0"/>
              <a:t>Modelin Kaydedilmesi</a:t>
            </a:r>
            <a:endParaRPr lang="tr-TR" b="1" dirty="0"/>
          </a:p>
        </p:txBody>
      </p:sp>
      <p:sp>
        <p:nvSpPr>
          <p:cNvPr id="4" name="Rectangle 1"/>
          <p:cNvSpPr>
            <a:spLocks noGrp="1" noChangeArrowheads="1"/>
          </p:cNvSpPr>
          <p:nvPr>
            <p:ph idx="1"/>
          </p:nvPr>
        </p:nvSpPr>
        <p:spPr bwMode="auto">
          <a:xfrm>
            <a:off x="1374533" y="3132624"/>
            <a:ext cx="8001999"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1" i="0" u="none" strike="noStrike" cap="none" normalizeH="0" baseline="0" dirty="0" smtClean="0">
                <a:ln>
                  <a:noFill/>
                </a:ln>
                <a:solidFill>
                  <a:schemeClr val="tx1"/>
                </a:solidFill>
                <a:effectLst/>
              </a:rPr>
              <a:t>Açıklama</a:t>
            </a:r>
            <a:r>
              <a:rPr kumimoji="0" lang="tr-TR" altLang="tr-TR" sz="2000" b="0" i="0" u="none" strike="noStrike" cap="none" normalizeH="0" baseline="0" dirty="0" smtClean="0">
                <a:ln>
                  <a:noFill/>
                </a:ln>
                <a:solidFill>
                  <a:schemeClr val="tx1"/>
                </a:solidFill>
                <a:effectLst/>
              </a:rPr>
              <a:t>: Eğitim tamamlandıktan sonra model, .h5 formatında kaydedilmiştir</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smtClean="0">
                <a:ln>
                  <a:noFill/>
                </a:ln>
                <a:solidFill>
                  <a:schemeClr val="tx1"/>
                </a:solidFill>
                <a:effectLst/>
              </a:rPr>
              <a:t>Bu sayede, model daha sonra yüklenip kullanılabilir.</a:t>
            </a: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20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smtClean="0">
              <a:ln>
                <a:noFill/>
              </a:ln>
              <a:solidFill>
                <a:schemeClr val="tx1"/>
              </a:solidFill>
              <a:effectLst/>
            </a:endParaRPr>
          </a:p>
          <a:p>
            <a:pPr marL="0" lvl="0" indent="0" defTabSz="914400" eaLnBrk="0" fontAlgn="base" hangingPunct="0">
              <a:spcBef>
                <a:spcPct val="0"/>
              </a:spcBef>
              <a:spcAft>
                <a:spcPct val="0"/>
              </a:spcAft>
              <a:buClrTx/>
              <a:buSzTx/>
              <a:buNone/>
            </a:pPr>
            <a:r>
              <a:rPr lang="tr-TR" altLang="tr-TR" sz="2000" b="1" dirty="0" smtClean="0">
                <a:solidFill>
                  <a:schemeClr val="tx1"/>
                </a:solidFill>
              </a:rPr>
              <a:t>Kod: </a:t>
            </a:r>
            <a:r>
              <a:rPr kumimoji="0" lang="tr-TR" altLang="tr-TR" sz="2000" b="1" i="0" u="none" strike="noStrike" cap="none" normalizeH="0" baseline="0" dirty="0" smtClean="0">
                <a:ln>
                  <a:noFill/>
                </a:ln>
                <a:solidFill>
                  <a:schemeClr val="tx1"/>
                </a:solidFill>
                <a:effectLst/>
              </a:rPr>
              <a:t> </a:t>
            </a:r>
            <a:r>
              <a:rPr lang="tr-TR" sz="2000" b="1" dirty="0" err="1"/>
              <a:t>combined_model.save</a:t>
            </a:r>
            <a:r>
              <a:rPr lang="tr-TR" sz="2000" b="1" dirty="0"/>
              <a:t>('combined_mask_gender_model.h5')</a:t>
            </a:r>
            <a:endParaRPr kumimoji="0" lang="tr-TR" altLang="tr-TR" sz="20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44829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2" y="982132"/>
            <a:ext cx="7215552" cy="1303867"/>
          </a:xfrm>
        </p:spPr>
        <p:txBody>
          <a:bodyPr/>
          <a:lstStyle/>
          <a:p>
            <a:r>
              <a:rPr lang="tr-TR" b="1" dirty="0" smtClean="0"/>
              <a:t>Modelin Çıktısının Alınması</a:t>
            </a:r>
            <a:endParaRPr lang="tr-TR" b="1"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7502" y="2575048"/>
            <a:ext cx="4402966" cy="3317875"/>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424" y="2575047"/>
            <a:ext cx="4123690" cy="3317876"/>
          </a:xfrm>
          <a:prstGeom prst="rect">
            <a:avLst/>
          </a:prstGeom>
        </p:spPr>
      </p:pic>
    </p:spTree>
    <p:extLst>
      <p:ext uri="{BB962C8B-B14F-4D97-AF65-F5344CB8AC3E}">
        <p14:creationId xmlns:p14="http://schemas.microsoft.com/office/powerpoint/2010/main" val="2073017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6. SONUÇ VE DEĞERLENDİRME</a:t>
            </a:r>
            <a:endParaRPr lang="tr-TR" b="1" dirty="0"/>
          </a:p>
        </p:txBody>
      </p:sp>
      <p:sp>
        <p:nvSpPr>
          <p:cNvPr id="3" name="İçerik Yer Tutucusu 2"/>
          <p:cNvSpPr>
            <a:spLocks noGrp="1"/>
          </p:cNvSpPr>
          <p:nvPr>
            <p:ph idx="1"/>
          </p:nvPr>
        </p:nvSpPr>
        <p:spPr/>
        <p:txBody>
          <a:bodyPr>
            <a:normAutofit/>
          </a:bodyPr>
          <a:lstStyle/>
          <a:p>
            <a:r>
              <a:rPr lang="tr-TR" dirty="0"/>
              <a:t>Proje, derin öğrenme ve transfer öğrenme teknikleri kullanarak insan görüntülerinden cinsiyet ve maske tespiti görevlerinde başarılı sonuçlar elde etmiştir. Gelecekteki çalışmalar için veri setinin genişletilmesi, daha gelişmiş modellerin kullanılması ve modelin ince ayar yapılması önerilebilir. Bu tür geliştirmeler, modelin doğruluğunu ve genelleme yeteneğini daha da artıracaktır. </a:t>
            </a:r>
          </a:p>
        </p:txBody>
      </p:sp>
    </p:spTree>
    <p:extLst>
      <p:ext uri="{BB962C8B-B14F-4D97-AF65-F5344CB8AC3E}">
        <p14:creationId xmlns:p14="http://schemas.microsoft.com/office/powerpoint/2010/main" val="1113530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4" name="Rectangle 1"/>
          <p:cNvSpPr>
            <a:spLocks noGrp="1" noChangeArrowheads="1"/>
          </p:cNvSpPr>
          <p:nvPr>
            <p:ph idx="1"/>
          </p:nvPr>
        </p:nvSpPr>
        <p:spPr bwMode="auto">
          <a:xfrm flipV="1">
            <a:off x="2923210" y="7231460"/>
            <a:ext cx="9125531"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600450" lvl="8" indent="0" defTabSz="914400" eaLnBrk="0" fontAlgn="base" hangingPunct="0">
              <a:spcBef>
                <a:spcPct val="0"/>
              </a:spcBef>
              <a:spcAft>
                <a:spcPct val="0"/>
              </a:spcAft>
              <a:buClrTx/>
              <a:buSzTx/>
              <a:buNone/>
            </a:pPr>
            <a:endParaRPr lang="tr-TR" altLang="tr-TR" sz="1600" dirty="0">
              <a:solidFill>
                <a:schemeClr val="tx1"/>
              </a:solidFill>
            </a:endParaRPr>
          </a:p>
          <a:p>
            <a:pPr marL="3600450" lvl="8" indent="0" defTabSz="914400" eaLnBrk="0" fontAlgn="base" hangingPunct="0">
              <a:spcBef>
                <a:spcPct val="0"/>
              </a:spcBef>
              <a:spcAft>
                <a:spcPct val="0"/>
              </a:spcAft>
              <a:buClrTx/>
              <a:buSzTx/>
              <a:buNone/>
            </a:pPr>
            <a:endParaRPr kumimoji="0" lang="tr-TR" altLang="tr-TR" sz="1600" b="0" i="0" u="none" strike="noStrike" cap="none" normalizeH="0" baseline="0" dirty="0" smtClean="0">
              <a:ln>
                <a:noFill/>
              </a:ln>
              <a:solidFill>
                <a:schemeClr val="tx1"/>
              </a:solidFill>
              <a:effectLst/>
            </a:endParaRPr>
          </a:p>
          <a:p>
            <a:pPr marL="3600450" lvl="8" indent="0" defTabSz="914400" eaLnBrk="0" fontAlgn="base" hangingPunct="0">
              <a:spcBef>
                <a:spcPct val="0"/>
              </a:spcBef>
              <a:spcAft>
                <a:spcPct val="0"/>
              </a:spcAft>
              <a:buClrTx/>
              <a:buSzTx/>
              <a:buNone/>
            </a:pPr>
            <a:endParaRPr lang="tr-TR" altLang="tr-TR" sz="1600" dirty="0">
              <a:solidFill>
                <a:schemeClr val="tx1"/>
              </a:solidFill>
            </a:endParaRPr>
          </a:p>
          <a:p>
            <a:pPr marL="3600450" lvl="8" indent="0" defTabSz="914400" eaLnBrk="0" fontAlgn="base" hangingPunct="0">
              <a:spcBef>
                <a:spcPct val="0"/>
              </a:spcBef>
              <a:spcAft>
                <a:spcPct val="0"/>
              </a:spcAft>
              <a:buClrTx/>
              <a:buSzTx/>
              <a:buNone/>
            </a:pPr>
            <a:endParaRPr kumimoji="0" lang="tr-TR" altLang="tr-TR" sz="1600" b="0" i="0" u="none" strike="noStrike" cap="none" normalizeH="0" baseline="0" dirty="0" smtClean="0">
              <a:ln>
                <a:noFill/>
              </a:ln>
              <a:solidFill>
                <a:schemeClr val="tx1"/>
              </a:solidFill>
              <a:effectLst/>
            </a:endParaRPr>
          </a:p>
          <a:p>
            <a:pPr marL="3600450" lvl="8" indent="0" defTabSz="914400" eaLnBrk="0" fontAlgn="base" hangingPunct="0">
              <a:spcBef>
                <a:spcPct val="0"/>
              </a:spcBef>
              <a:spcAft>
                <a:spcPct val="0"/>
              </a:spcAft>
              <a:buClrTx/>
              <a:buSzTx/>
              <a:buNone/>
            </a:pPr>
            <a:endParaRPr lang="tr-TR" altLang="tr-TR" sz="1600" dirty="0">
              <a:solidFill>
                <a:schemeClr val="tx1"/>
              </a:solidFill>
            </a:endParaRPr>
          </a:p>
          <a:p>
            <a:pPr marL="3600450" lvl="8" indent="0" defTabSz="914400" eaLnBrk="0" fontAlgn="base" hangingPunct="0">
              <a:spcBef>
                <a:spcPct val="0"/>
              </a:spcBef>
              <a:spcAft>
                <a:spcPct val="0"/>
              </a:spcAft>
              <a:buClrTx/>
              <a:buSzTx/>
              <a:buNone/>
            </a:pPr>
            <a:endParaRPr kumimoji="0" lang="tr-TR" altLang="tr-TR" sz="1600" b="0" i="0" u="none" strike="noStrike" cap="none" normalizeH="0" baseline="0" dirty="0" smtClean="0">
              <a:ln>
                <a:noFill/>
              </a:ln>
              <a:solidFill>
                <a:schemeClr val="tx1"/>
              </a:solidFill>
              <a:effectLst/>
            </a:endParaRPr>
          </a:p>
          <a:p>
            <a:pPr marL="3600450" lvl="8" indent="0" defTabSz="914400" eaLnBrk="0" fontAlgn="base" hangingPunct="0">
              <a:spcBef>
                <a:spcPct val="0"/>
              </a:spcBef>
              <a:spcAft>
                <a:spcPct val="0"/>
              </a:spcAft>
              <a:buClrTx/>
              <a:buSzTx/>
              <a:buNone/>
            </a:pPr>
            <a:endParaRPr lang="tr-TR" altLang="tr-TR" sz="1600" dirty="0">
              <a:solidFill>
                <a:schemeClr val="tx1"/>
              </a:solidFill>
            </a:endParaRPr>
          </a:p>
          <a:p>
            <a:pPr marL="3600450" lvl="8" indent="0" defTabSz="914400" eaLnBrk="0" fontAlgn="base" hangingPunct="0">
              <a:spcBef>
                <a:spcPct val="0"/>
              </a:spcBef>
              <a:spcAft>
                <a:spcPct val="0"/>
              </a:spcAft>
              <a:buClrTx/>
              <a:buSzTx/>
              <a:buNone/>
            </a:pPr>
            <a:endParaRPr kumimoji="0" lang="tr-TR" altLang="tr-TR" sz="1600" b="0" i="0" u="none" strike="noStrike" cap="none" normalizeH="0" baseline="0" dirty="0" smtClean="0">
              <a:ln>
                <a:noFill/>
              </a:ln>
              <a:solidFill>
                <a:schemeClr val="tx1"/>
              </a:solidFill>
              <a:effectLst/>
            </a:endParaRPr>
          </a:p>
          <a:p>
            <a:pPr marL="3600450" lvl="8" indent="0" defTabSz="914400" eaLnBrk="0" fontAlgn="base" hangingPunct="0">
              <a:spcBef>
                <a:spcPct val="0"/>
              </a:spcBef>
              <a:spcAft>
                <a:spcPct val="0"/>
              </a:spcAft>
              <a:buClrTx/>
              <a:buSzTx/>
              <a:buNone/>
            </a:pPr>
            <a:endParaRPr lang="tr-TR" altLang="tr-TR" sz="1600" dirty="0">
              <a:solidFill>
                <a:schemeClr val="tx1"/>
              </a:solidFill>
            </a:endParaRPr>
          </a:p>
          <a:p>
            <a:pPr marL="3600450" lvl="8" indent="0" defTabSz="914400" eaLnBrk="0" fontAlgn="base" hangingPunct="0">
              <a:spcBef>
                <a:spcPct val="0"/>
              </a:spcBef>
              <a:spcAft>
                <a:spcPct val="0"/>
              </a:spcAft>
              <a:buClrTx/>
              <a:buSzTx/>
              <a:buNone/>
            </a:pPr>
            <a:endParaRPr kumimoji="0" lang="tr-TR" altLang="tr-TR" sz="1600" b="0" i="0" u="none" strike="noStrike" cap="none" normalizeH="0" baseline="0" dirty="0" smtClean="0">
              <a:ln>
                <a:noFill/>
              </a:ln>
              <a:solidFill>
                <a:schemeClr val="tx1"/>
              </a:solidFill>
              <a:effectLst/>
            </a:endParaRPr>
          </a:p>
          <a:p>
            <a:pPr marL="3600450" lvl="8" indent="0" defTabSz="914400" eaLnBrk="0" fontAlgn="base" hangingPunct="0">
              <a:spcBef>
                <a:spcPct val="0"/>
              </a:spcBef>
              <a:spcAft>
                <a:spcPct val="0"/>
              </a:spcAft>
              <a:buClrTx/>
              <a:buSzTx/>
              <a:buNone/>
            </a:pPr>
            <a:endParaRPr lang="tr-TR" altLang="tr-TR" sz="1600" dirty="0">
              <a:solidFill>
                <a:schemeClr val="tx1"/>
              </a:solidFill>
            </a:endParaRPr>
          </a:p>
          <a:p>
            <a:pPr marL="3600450" lvl="8" indent="0" defTabSz="914400" eaLnBrk="0" fontAlgn="base" hangingPunct="0">
              <a:spcBef>
                <a:spcPct val="0"/>
              </a:spcBef>
              <a:spcAft>
                <a:spcPct val="0"/>
              </a:spcAft>
              <a:buClrTx/>
              <a:buSzTx/>
              <a:buNone/>
            </a:pPr>
            <a:endParaRPr kumimoji="0" lang="tr-TR" altLang="tr-TR" sz="1600" b="0" i="0" u="none" strike="noStrike" cap="none" normalizeH="0" baseline="0" dirty="0" smtClean="0">
              <a:ln>
                <a:noFill/>
              </a:ln>
              <a:solidFill>
                <a:schemeClr val="tx1"/>
              </a:solidFill>
              <a:effectLst/>
            </a:endParaRPr>
          </a:p>
          <a:p>
            <a:pPr marL="3600450" lvl="8" indent="0" defTabSz="914400" eaLnBrk="0" fontAlgn="base" hangingPunct="0">
              <a:spcBef>
                <a:spcPct val="0"/>
              </a:spcBef>
              <a:spcAft>
                <a:spcPct val="0"/>
              </a:spcAft>
              <a:buClrTx/>
              <a:buSzTx/>
              <a:buNone/>
            </a:pPr>
            <a:endParaRPr kumimoji="0" lang="tr-TR" altLang="tr-TR" sz="1600" b="0" i="0" u="none" strike="noStrike" cap="none" normalizeH="0" baseline="0" dirty="0" smtClean="0">
              <a:ln>
                <a:noFill/>
              </a:ln>
              <a:solidFill>
                <a:schemeClr val="tx1"/>
              </a:solidFill>
              <a:effectLst/>
            </a:endParaRPr>
          </a:p>
        </p:txBody>
      </p:sp>
      <p:sp>
        <p:nvSpPr>
          <p:cNvPr id="3" name="Rectangle 1"/>
          <p:cNvSpPr>
            <a:spLocks noChangeArrowheads="1"/>
          </p:cNvSpPr>
          <p:nvPr/>
        </p:nvSpPr>
        <p:spPr bwMode="auto">
          <a:xfrm>
            <a:off x="1406653" y="2966550"/>
            <a:ext cx="937869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smtClean="0">
                <a:ln>
                  <a:noFill/>
                </a:ln>
                <a:solidFill>
                  <a:schemeClr val="tx1"/>
                </a:solidFill>
                <a:effectLst/>
              </a:rPr>
              <a:t>Veri Kalitesi ve Çeşitliliği</a:t>
            </a:r>
            <a:r>
              <a:rPr kumimoji="0" lang="tr-TR" altLang="tr-TR" sz="1800" b="0" i="0" u="none" strike="noStrike" cap="none" normalizeH="0" baseline="0" dirty="0" smtClean="0">
                <a:ln>
                  <a:noFill/>
                </a:ln>
                <a:solidFill>
                  <a:schemeClr val="tx1"/>
                </a:solidFill>
                <a:effectLst/>
              </a:rPr>
              <a:t>: Veri setindeki bazı görüntülerin kalitesi düşük olabilir. Bu durum, modelin doğruluğunu olumsuz etkileyebilir. Gelecekte daha yüksek kaliteli ve çeşitli veri setleri kullanılarak bu sorun aşılabilir.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smtClean="0">
                <a:ln>
                  <a:noFill/>
                </a:ln>
                <a:solidFill>
                  <a:schemeClr val="tx1"/>
                </a:solidFill>
                <a:effectLst/>
              </a:rPr>
              <a:t>Dengesiz Veri Seti</a:t>
            </a:r>
            <a:r>
              <a:rPr kumimoji="0" lang="tr-TR" altLang="tr-TR" sz="1800" b="0" i="0" u="none" strike="noStrike" cap="none" normalizeH="0" baseline="0" dirty="0" smtClean="0">
                <a:ln>
                  <a:noFill/>
                </a:ln>
                <a:solidFill>
                  <a:schemeClr val="tx1"/>
                </a:solidFill>
                <a:effectLst/>
              </a:rPr>
              <a:t>: Veri setindeki sınıf dağılımının dengesiz olması, modelin performansını etkileyebilir. Örneğin, erkek ve kadın ya da maske ve maske olmayan görüntüler arasında dengesizlik varsa, model bazı sınıflarda daha az başarılı olabilir. Bu durumu dengelemek için SMOTE gibi yöntemler veya sınıf ağırlıkları kullanılabilir. </a:t>
            </a:r>
          </a:p>
        </p:txBody>
      </p:sp>
    </p:spTree>
    <p:extLst>
      <p:ext uri="{BB962C8B-B14F-4D97-AF65-F5344CB8AC3E}">
        <p14:creationId xmlns:p14="http://schemas.microsoft.com/office/powerpoint/2010/main" val="557094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4" name="Rectangle 1"/>
          <p:cNvSpPr>
            <a:spLocks noGrp="1" noChangeArrowheads="1"/>
          </p:cNvSpPr>
          <p:nvPr>
            <p:ph idx="1"/>
          </p:nvPr>
        </p:nvSpPr>
        <p:spPr bwMode="auto">
          <a:xfrm>
            <a:off x="768097" y="2901126"/>
            <a:ext cx="1012850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1" i="0" u="none" strike="noStrike" cap="none" normalizeH="0" baseline="0" dirty="0" smtClean="0">
                <a:ln>
                  <a:noFill/>
                </a:ln>
                <a:solidFill>
                  <a:schemeClr val="tx1"/>
                </a:solidFill>
                <a:effectLst/>
              </a:rPr>
              <a:t>Eğitim Süresi ve </a:t>
            </a:r>
            <a:r>
              <a:rPr kumimoji="0" lang="tr-TR" altLang="tr-TR" sz="2000" b="1" i="0" u="none" strike="noStrike" cap="none" normalizeH="0" baseline="0" dirty="0" err="1" smtClean="0">
                <a:ln>
                  <a:noFill/>
                </a:ln>
                <a:solidFill>
                  <a:schemeClr val="tx1"/>
                </a:solidFill>
                <a:effectLst/>
              </a:rPr>
              <a:t>Epoch</a:t>
            </a:r>
            <a:r>
              <a:rPr kumimoji="0" lang="tr-TR" altLang="tr-TR" sz="2000" b="1" i="0" u="none" strike="noStrike" cap="none" normalizeH="0" baseline="0" dirty="0" smtClean="0">
                <a:ln>
                  <a:noFill/>
                </a:ln>
                <a:solidFill>
                  <a:schemeClr val="tx1"/>
                </a:solidFill>
                <a:effectLst/>
              </a:rPr>
              <a:t> Sayısı</a:t>
            </a:r>
            <a:r>
              <a:rPr kumimoji="0" lang="tr-TR" altLang="tr-TR" sz="2000" b="0" i="0" u="none" strike="noStrike" cap="none" normalizeH="0" baseline="0" dirty="0" smtClean="0">
                <a:ln>
                  <a:noFill/>
                </a:ln>
                <a:solidFill>
                  <a:schemeClr val="tx1"/>
                </a:solidFill>
                <a:effectLst/>
              </a:rPr>
              <a:t>: Modelin daha fazla </a:t>
            </a:r>
            <a:r>
              <a:rPr kumimoji="0" lang="tr-TR" altLang="tr-TR" sz="2000" b="0" i="0" u="none" strike="noStrike" cap="none" normalizeH="0" baseline="0" dirty="0" err="1" smtClean="0">
                <a:ln>
                  <a:noFill/>
                </a:ln>
                <a:solidFill>
                  <a:schemeClr val="tx1"/>
                </a:solidFill>
                <a:effectLst/>
              </a:rPr>
              <a:t>epoch</a:t>
            </a:r>
            <a:r>
              <a:rPr kumimoji="0" lang="tr-TR" altLang="tr-TR" sz="2000" b="0" i="0" u="none" strike="noStrike" cap="none" normalizeH="0" baseline="0" dirty="0" smtClean="0">
                <a:ln>
                  <a:noFill/>
                </a:ln>
                <a:solidFill>
                  <a:schemeClr val="tx1"/>
                </a:solidFill>
                <a:effectLst/>
              </a:rPr>
              <a:t> boyunca eğitilmesi, doğruluk oranlarını artırabilir. Ancak bu, eğitim süresini uzatacaktır. Gelecekte daha güçlü donanımlar veya daha optimize edilmiş eğitim stratejileri kullanılarak bu süre kısaltılabilir.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1" i="0" u="none" strike="noStrike" cap="none" normalizeH="0" baseline="0" dirty="0" smtClean="0">
                <a:ln>
                  <a:noFill/>
                </a:ln>
                <a:solidFill>
                  <a:schemeClr val="tx1"/>
                </a:solidFill>
                <a:effectLst/>
              </a:rPr>
              <a:t>Daha Derin ve Yeni Modeller</a:t>
            </a:r>
            <a:r>
              <a:rPr kumimoji="0" lang="tr-TR" altLang="tr-TR" sz="2000" b="0" i="0" u="none" strike="noStrike" cap="none" normalizeH="0" baseline="0" dirty="0" smtClean="0">
                <a:ln>
                  <a:noFill/>
                </a:ln>
                <a:solidFill>
                  <a:schemeClr val="tx1"/>
                </a:solidFill>
                <a:effectLst/>
              </a:rPr>
              <a:t>: VGG16 yerine daha yeni ve daha derin modellerin (örneğin, </a:t>
            </a:r>
            <a:r>
              <a:rPr kumimoji="0" lang="tr-TR" altLang="tr-TR" sz="2000" b="0" i="0" u="none" strike="noStrike" cap="none" normalizeH="0" baseline="0" dirty="0" err="1" smtClean="0">
                <a:ln>
                  <a:noFill/>
                </a:ln>
                <a:solidFill>
                  <a:schemeClr val="tx1"/>
                </a:solidFill>
                <a:effectLst/>
              </a:rPr>
              <a:t>ResNet</a:t>
            </a:r>
            <a:r>
              <a:rPr kumimoji="0" lang="tr-TR" altLang="tr-TR" sz="2000" b="0" i="0" u="none" strike="noStrike" cap="none" normalizeH="0" baseline="0" dirty="0" smtClean="0">
                <a:ln>
                  <a:noFill/>
                </a:ln>
                <a:solidFill>
                  <a:schemeClr val="tx1"/>
                </a:solidFill>
                <a:effectLst/>
              </a:rPr>
              <a:t>, </a:t>
            </a:r>
            <a:r>
              <a:rPr kumimoji="0" lang="tr-TR" altLang="tr-TR" sz="2000" b="0" i="0" u="none" strike="noStrike" cap="none" normalizeH="0" baseline="0" dirty="0" err="1" smtClean="0">
                <a:ln>
                  <a:noFill/>
                </a:ln>
                <a:solidFill>
                  <a:schemeClr val="tx1"/>
                </a:solidFill>
                <a:effectLst/>
              </a:rPr>
              <a:t>EfficientNet</a:t>
            </a:r>
            <a:r>
              <a:rPr kumimoji="0" lang="tr-TR" altLang="tr-TR" sz="2000" b="0" i="0" u="none" strike="noStrike" cap="none" normalizeH="0" baseline="0" dirty="0" smtClean="0">
                <a:ln>
                  <a:noFill/>
                </a:ln>
                <a:solidFill>
                  <a:schemeClr val="tx1"/>
                </a:solidFill>
                <a:effectLst/>
              </a:rPr>
              <a:t>) kullanılması, modelin doğruluğunu artırabilir. Bu tür modeller, daha karmaşık özellikleri öğrenebilir ve daha yüksek performans gösterebilir. </a:t>
            </a:r>
          </a:p>
        </p:txBody>
      </p:sp>
    </p:spTree>
    <p:extLst>
      <p:ext uri="{BB962C8B-B14F-4D97-AF65-F5344CB8AC3E}">
        <p14:creationId xmlns:p14="http://schemas.microsoft.com/office/powerpoint/2010/main" val="1318765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1" y="982132"/>
            <a:ext cx="8683868" cy="1303867"/>
          </a:xfrm>
        </p:spPr>
        <p:txBody>
          <a:bodyPr>
            <a:normAutofit/>
          </a:bodyPr>
          <a:lstStyle/>
          <a:p>
            <a:r>
              <a:rPr lang="tr-TR" b="1" dirty="0" smtClean="0"/>
              <a:t>7.KULLANILAN KAYNAKLAR</a:t>
            </a:r>
            <a:endParaRPr lang="tr-TR" b="1" dirty="0"/>
          </a:p>
        </p:txBody>
      </p:sp>
      <p:sp>
        <p:nvSpPr>
          <p:cNvPr id="3" name="İçerik Yer Tutucusu 2"/>
          <p:cNvSpPr>
            <a:spLocks noGrp="1"/>
          </p:cNvSpPr>
          <p:nvPr>
            <p:ph idx="1"/>
          </p:nvPr>
        </p:nvSpPr>
        <p:spPr/>
        <p:txBody>
          <a:bodyPr/>
          <a:lstStyle/>
          <a:p>
            <a:r>
              <a:rPr lang="en-US" dirty="0">
                <a:hlinkClick r:id="rId2"/>
              </a:rPr>
              <a:t>COVID Face Mask Detection Dataset (kaggle.com</a:t>
            </a:r>
            <a:r>
              <a:rPr lang="en-US" dirty="0" smtClean="0">
                <a:hlinkClick r:id="rId2"/>
              </a:rPr>
              <a:t>)</a:t>
            </a:r>
            <a:endParaRPr lang="tr-TR" dirty="0" smtClean="0"/>
          </a:p>
          <a:p>
            <a:r>
              <a:rPr lang="tr-TR" dirty="0" err="1">
                <a:hlinkClick r:id="rId3"/>
              </a:rPr>
              <a:t>Gender</a:t>
            </a:r>
            <a:r>
              <a:rPr lang="tr-TR" dirty="0">
                <a:hlinkClick r:id="rId3"/>
              </a:rPr>
              <a:t> </a:t>
            </a:r>
            <a:r>
              <a:rPr lang="tr-TR" dirty="0" err="1">
                <a:hlinkClick r:id="rId3"/>
              </a:rPr>
              <a:t>Classification</a:t>
            </a:r>
            <a:r>
              <a:rPr lang="tr-TR" dirty="0">
                <a:hlinkClick r:id="rId3"/>
              </a:rPr>
              <a:t> Using VGG16+CNN (kaggle.com</a:t>
            </a:r>
            <a:r>
              <a:rPr lang="tr-TR" dirty="0" smtClean="0">
                <a:hlinkClick r:id="rId3"/>
              </a:rPr>
              <a:t>)</a:t>
            </a:r>
            <a:endParaRPr lang="tr-TR" dirty="0" smtClean="0"/>
          </a:p>
          <a:p>
            <a:r>
              <a:rPr lang="tr-TR" dirty="0">
                <a:hlinkClick r:id="rId4"/>
              </a:rPr>
              <a:t>COVID-19 Mask </a:t>
            </a:r>
            <a:r>
              <a:rPr lang="tr-TR" dirty="0" err="1">
                <a:hlinkClick r:id="rId4"/>
              </a:rPr>
              <a:t>Detector</a:t>
            </a:r>
            <a:r>
              <a:rPr lang="tr-TR">
                <a:hlinkClick r:id="rId4"/>
              </a:rPr>
              <a:t> (kaggle.com)</a:t>
            </a:r>
            <a:endParaRPr lang="tr-TR" dirty="0" smtClean="0"/>
          </a:p>
        </p:txBody>
      </p:sp>
    </p:spTree>
    <p:extLst>
      <p:ext uri="{BB962C8B-B14F-4D97-AF65-F5344CB8AC3E}">
        <p14:creationId xmlns:p14="http://schemas.microsoft.com/office/powerpoint/2010/main" val="71442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1. </a:t>
            </a:r>
            <a:r>
              <a:rPr lang="tr-TR" b="1" dirty="0" smtClean="0"/>
              <a:t>PROBLEM TANIMI</a:t>
            </a:r>
            <a:endParaRPr lang="tr-TR" b="1" dirty="0"/>
          </a:p>
        </p:txBody>
      </p:sp>
      <p:sp>
        <p:nvSpPr>
          <p:cNvPr id="3" name="İçerik Yer Tutucusu 2"/>
          <p:cNvSpPr>
            <a:spLocks noGrp="1"/>
          </p:cNvSpPr>
          <p:nvPr>
            <p:ph idx="1"/>
          </p:nvPr>
        </p:nvSpPr>
        <p:spPr>
          <a:xfrm>
            <a:off x="1295401" y="2556932"/>
            <a:ext cx="9601196" cy="3263576"/>
          </a:xfrm>
        </p:spPr>
        <p:txBody>
          <a:bodyPr/>
          <a:lstStyle/>
          <a:p>
            <a:r>
              <a:rPr lang="tr-TR" dirty="0"/>
              <a:t>Bu projede, bir veri seti kullanarak insanların görüntülerinden cinsiyetlerini ve maske takıp takmadıklarını belirlemeyi </a:t>
            </a:r>
            <a:r>
              <a:rPr lang="tr-TR" dirty="0" smtClean="0"/>
              <a:t>amaçlandı. </a:t>
            </a:r>
            <a:r>
              <a:rPr lang="tr-TR" dirty="0"/>
              <a:t>Bu tür bir analiz, özellikle </a:t>
            </a:r>
            <a:r>
              <a:rPr lang="tr-TR" dirty="0" err="1"/>
              <a:t>pandemi</a:t>
            </a:r>
            <a:r>
              <a:rPr lang="tr-TR" dirty="0"/>
              <a:t> döneminde toplum sağlığını korumak ve sosyal mesafe önlemlerine uyulup uyulmadığını izlemek için önemlidir. Proje kapsamında, görüntü işleme ve makine öğrenimi teknikleri kullanılarak cinsiyet ve maske kullanımı tespiti gerçekleştirilmiştir.</a:t>
            </a:r>
          </a:p>
          <a:p>
            <a:endParaRPr lang="tr-TR" dirty="0"/>
          </a:p>
        </p:txBody>
      </p:sp>
    </p:spTree>
    <p:extLst>
      <p:ext uri="{BB962C8B-B14F-4D97-AF65-F5344CB8AC3E}">
        <p14:creationId xmlns:p14="http://schemas.microsoft.com/office/powerpoint/2010/main" val="3364766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dirty="0" smtClean="0"/>
              <a:t>2. VERİ SETİ ÖZELLİKLERİ</a:t>
            </a:r>
            <a:endParaRPr lang="tr-TR" b="1" dirty="0"/>
          </a:p>
        </p:txBody>
      </p:sp>
      <p:sp>
        <p:nvSpPr>
          <p:cNvPr id="3" name="İçerik Yer Tutucusu 2"/>
          <p:cNvSpPr>
            <a:spLocks noGrp="1"/>
          </p:cNvSpPr>
          <p:nvPr>
            <p:ph idx="1"/>
          </p:nvPr>
        </p:nvSpPr>
        <p:spPr/>
        <p:txBody>
          <a:bodyPr/>
          <a:lstStyle/>
          <a:p>
            <a:r>
              <a:rPr lang="tr-TR" dirty="0"/>
              <a:t>Bu projede kullanılan veri seti, çeşitli demografik gruplara ait insan görüntülerini içermektedir. Veri setinde her bir görüntü için aşağıdaki etiketler </a:t>
            </a:r>
            <a:r>
              <a:rPr lang="tr-TR" dirty="0" smtClean="0"/>
              <a:t>bulunmaktadır:</a:t>
            </a:r>
          </a:p>
          <a:p>
            <a:pPr marL="0" indent="0">
              <a:buNone/>
            </a:pPr>
            <a:r>
              <a:rPr lang="tr-TR" dirty="0" smtClean="0"/>
              <a:t>Cinsiyet </a:t>
            </a:r>
            <a:r>
              <a:rPr lang="tr-TR" dirty="0"/>
              <a:t>(Erkek/Kadın)</a:t>
            </a:r>
          </a:p>
          <a:p>
            <a:pPr marL="0" indent="0">
              <a:buNone/>
            </a:pPr>
            <a:r>
              <a:rPr lang="tr-TR" dirty="0"/>
              <a:t>Maske Durumu (Maske Var/Yok)</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9157" y="3576637"/>
            <a:ext cx="2143125" cy="2143125"/>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9831" y="3498583"/>
            <a:ext cx="2248486" cy="2299232"/>
          </a:xfrm>
          <a:prstGeom prst="rect">
            <a:avLst/>
          </a:prstGeom>
        </p:spPr>
      </p:pic>
    </p:spTree>
    <p:extLst>
      <p:ext uri="{BB962C8B-B14F-4D97-AF65-F5344CB8AC3E}">
        <p14:creationId xmlns:p14="http://schemas.microsoft.com/office/powerpoint/2010/main" val="3542403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3. VERİ SETİ HAZIRLIĞI</a:t>
            </a:r>
            <a:endParaRPr lang="tr-TR" b="1" dirty="0"/>
          </a:p>
        </p:txBody>
      </p:sp>
      <p:sp>
        <p:nvSpPr>
          <p:cNvPr id="3" name="İçerik Yer Tutucusu 2"/>
          <p:cNvSpPr>
            <a:spLocks noGrp="1"/>
          </p:cNvSpPr>
          <p:nvPr>
            <p:ph idx="1"/>
          </p:nvPr>
        </p:nvSpPr>
        <p:spPr/>
        <p:txBody>
          <a:bodyPr/>
          <a:lstStyle/>
          <a:p>
            <a:r>
              <a:rPr lang="tr-TR" dirty="0"/>
              <a:t>Veri seti, farklı kaynaklardan toplandı ve her bir görüntü için cinsiyet ve maske durumu etiketleri manuel olarak doğrulandı. Görüntüler, veri ön işleme aşamasında standart boyutlara getirildi ve gürültülerden arındırıldı.</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499" y="4141177"/>
            <a:ext cx="9563097" cy="1526198"/>
          </a:xfrm>
          <a:prstGeom prst="rect">
            <a:avLst/>
          </a:prstGeom>
        </p:spPr>
      </p:pic>
    </p:spTree>
    <p:extLst>
      <p:ext uri="{BB962C8B-B14F-4D97-AF65-F5344CB8AC3E}">
        <p14:creationId xmlns:p14="http://schemas.microsoft.com/office/powerpoint/2010/main" val="7807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b="1" dirty="0" smtClean="0"/>
              <a:t>4. KULLANILAN YÖNTEM VE TEKNİKLER</a:t>
            </a:r>
            <a:endParaRPr lang="tr-TR" b="1" dirty="0"/>
          </a:p>
        </p:txBody>
      </p:sp>
      <p:sp>
        <p:nvSpPr>
          <p:cNvPr id="5" name="Rectangle 2"/>
          <p:cNvSpPr>
            <a:spLocks noGrp="1" noChangeArrowheads="1"/>
          </p:cNvSpPr>
          <p:nvPr>
            <p:ph idx="1"/>
          </p:nvPr>
        </p:nvSpPr>
        <p:spPr bwMode="auto">
          <a:xfrm>
            <a:off x="842230" y="2710371"/>
            <a:ext cx="1050754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b="1" i="0" u="none" strike="noStrike" cap="none" normalizeH="0" baseline="0" dirty="0" smtClean="0">
                <a:ln>
                  <a:noFill/>
                </a:ln>
                <a:solidFill>
                  <a:schemeClr val="tx1"/>
                </a:solidFill>
                <a:effectLst/>
                <a:latin typeface="+mj-lt"/>
              </a:rPr>
              <a:t> Veri İşleme ve Artırma (Data </a:t>
            </a:r>
            <a:r>
              <a:rPr kumimoji="0" lang="tr-TR" altLang="tr-TR" b="1" i="0" u="none" strike="noStrike" cap="none" normalizeH="0" baseline="0" dirty="0" err="1" smtClean="0">
                <a:ln>
                  <a:noFill/>
                </a:ln>
                <a:solidFill>
                  <a:schemeClr val="tx1"/>
                </a:solidFill>
                <a:effectLst/>
                <a:latin typeface="+mj-lt"/>
              </a:rPr>
              <a:t>Augmentation</a:t>
            </a:r>
            <a:r>
              <a:rPr kumimoji="0" lang="tr-TR" altLang="tr-TR" b="1"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b="1"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1" i="0" u="none" strike="noStrike" cap="none" normalizeH="0" baseline="0" dirty="0" smtClean="0">
                <a:ln>
                  <a:noFill/>
                </a:ln>
                <a:solidFill>
                  <a:schemeClr val="tx1"/>
                </a:solidFill>
                <a:effectLst/>
                <a:latin typeface="+mj-lt"/>
              </a:rPr>
              <a:t>Amaç</a:t>
            </a:r>
            <a:r>
              <a:rPr kumimoji="0" lang="tr-TR" altLang="tr-TR" b="0" i="0" u="none" strike="noStrike" cap="none" normalizeH="0" baseline="0" dirty="0" smtClean="0">
                <a:ln>
                  <a:noFill/>
                </a:ln>
                <a:solidFill>
                  <a:schemeClr val="tx1"/>
                </a:solidFill>
                <a:effectLst/>
                <a:latin typeface="+mj-lt"/>
              </a:rPr>
              <a:t>: Veri setini genişletmek ve modelin genelleme yeteneğini artırmak.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1" i="0" u="none" strike="noStrike" cap="none" normalizeH="0" baseline="0" dirty="0" smtClean="0">
                <a:ln>
                  <a:noFill/>
                </a:ln>
                <a:solidFill>
                  <a:schemeClr val="tx1"/>
                </a:solidFill>
                <a:effectLst/>
                <a:latin typeface="+mj-lt"/>
              </a:rPr>
              <a:t>Teknik</a:t>
            </a:r>
            <a:r>
              <a:rPr kumimoji="0" lang="tr-TR" altLang="tr-TR" b="0" i="0" u="none" strike="noStrike" cap="none" normalizeH="0" baseline="0" dirty="0" smtClean="0">
                <a:ln>
                  <a:noFill/>
                </a:ln>
                <a:solidFill>
                  <a:schemeClr val="tx1"/>
                </a:solidFill>
                <a:effectLst/>
                <a:latin typeface="+mj-lt"/>
              </a:rPr>
              <a:t>: </a:t>
            </a:r>
            <a:r>
              <a:rPr lang="tr-TR" altLang="tr-TR" dirty="0" smtClean="0">
                <a:solidFill>
                  <a:schemeClr val="tx1"/>
                </a:solidFill>
                <a:latin typeface="+mj-lt"/>
              </a:rPr>
              <a:t>‘’</a:t>
            </a:r>
            <a:r>
              <a:rPr kumimoji="0" lang="tr-TR" altLang="tr-TR" b="0" i="0" u="none" strike="noStrike" cap="none" normalizeH="0" baseline="0" dirty="0" err="1" smtClean="0">
                <a:ln>
                  <a:noFill/>
                </a:ln>
                <a:solidFill>
                  <a:schemeClr val="tx1"/>
                </a:solidFill>
                <a:effectLst/>
                <a:latin typeface="+mj-lt"/>
              </a:rPr>
              <a:t>ImageDataGenerator</a:t>
            </a:r>
            <a:r>
              <a:rPr lang="tr-TR" altLang="tr-TR" dirty="0" smtClean="0">
                <a:solidFill>
                  <a:schemeClr val="tx1"/>
                </a:solidFill>
                <a:latin typeface="+mj-lt"/>
              </a:rPr>
              <a:t>’’</a:t>
            </a:r>
            <a:r>
              <a:rPr kumimoji="0" lang="tr-TR" altLang="tr-TR" b="0" i="0" u="none" strike="noStrike" cap="none" normalizeH="0" baseline="0" dirty="0" smtClean="0">
                <a:ln>
                  <a:noFill/>
                </a:ln>
                <a:solidFill>
                  <a:schemeClr val="tx1"/>
                </a:solidFill>
                <a:effectLst/>
                <a:latin typeface="+mj-lt"/>
              </a:rPr>
              <a:t> ile görüntülerin dönüştürülmesi, yeniden boyutlandırılması,</a:t>
            </a:r>
            <a:r>
              <a:rPr kumimoji="0" lang="tr-TR" altLang="tr-TR" b="0" i="0" u="none" strike="noStrike" cap="none" normalizeH="0" dirty="0" smtClean="0">
                <a:ln>
                  <a:noFill/>
                </a:ln>
                <a:solidFill>
                  <a:schemeClr val="tx1"/>
                </a:solidFill>
                <a:effectLst/>
                <a:latin typeface="+mj-lt"/>
              </a:rPr>
              <a:t> </a:t>
            </a:r>
            <a:r>
              <a:rPr kumimoji="0" lang="tr-TR" altLang="tr-TR" b="0" i="0" u="none" strike="noStrike" cap="none" normalizeH="0" baseline="0" dirty="0" smtClean="0">
                <a:ln>
                  <a:noFill/>
                </a:ln>
                <a:solidFill>
                  <a:schemeClr val="tx1"/>
                </a:solidFill>
                <a:effectLst/>
                <a:latin typeface="+mj-lt"/>
              </a:rPr>
              <a:t>yatay çevrilmesi.</a:t>
            </a:r>
            <a:r>
              <a:rPr kumimoji="0" lang="tr-TR" altLang="tr-TR" b="0" i="0" u="none" strike="noStrike" cap="none" normalizeH="0" dirty="0" smtClean="0">
                <a:ln>
                  <a:noFill/>
                </a:ln>
                <a:solidFill>
                  <a:schemeClr val="tx1"/>
                </a:solidFill>
                <a:effectLst/>
                <a:latin typeface="+mj-lt"/>
              </a:rPr>
              <a:t> </a:t>
            </a:r>
            <a:endParaRPr kumimoji="0" lang="tr-TR" altLang="tr-TR"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017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buNone/>
            </a:pPr>
            <a:r>
              <a:rPr lang="tr-TR" b="1" dirty="0"/>
              <a:t> </a:t>
            </a:r>
            <a:r>
              <a:rPr lang="tr-TR" b="1" dirty="0" smtClean="0"/>
              <a:t>  Transfer Learning</a:t>
            </a:r>
          </a:p>
          <a:p>
            <a:pPr marL="0" indent="0">
              <a:buNone/>
            </a:pPr>
            <a:endParaRPr lang="tr-TR" b="1" dirty="0"/>
          </a:p>
          <a:p>
            <a:r>
              <a:rPr lang="tr-TR" b="1" dirty="0"/>
              <a:t>Amaç</a:t>
            </a:r>
            <a:r>
              <a:rPr lang="tr-TR" dirty="0"/>
              <a:t>: Önceden eğitilmiş bir modelin (VGG16) ağırlıklarını kullanarak yeni bir model oluşturmak.</a:t>
            </a:r>
          </a:p>
          <a:p>
            <a:r>
              <a:rPr lang="tr-TR" b="1" dirty="0"/>
              <a:t>Teknik</a:t>
            </a:r>
            <a:r>
              <a:rPr lang="tr-TR" dirty="0"/>
              <a:t>: VGG16 modelinin temel katmanlarını kullanarak, üzerine yeni katmanlar eklemek.</a:t>
            </a:r>
          </a:p>
          <a:p>
            <a:pPr marL="0" indent="0">
              <a:buNone/>
            </a:pPr>
            <a:endParaRPr lang="tr-TR" dirty="0"/>
          </a:p>
        </p:txBody>
      </p:sp>
    </p:spTree>
    <p:extLst>
      <p:ext uri="{BB962C8B-B14F-4D97-AF65-F5344CB8AC3E}">
        <p14:creationId xmlns:p14="http://schemas.microsoft.com/office/powerpoint/2010/main" val="226975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buNone/>
            </a:pPr>
            <a:r>
              <a:rPr lang="tr-TR" b="1" dirty="0" smtClean="0"/>
              <a:t>Çift </a:t>
            </a:r>
            <a:r>
              <a:rPr lang="tr-TR" b="1" dirty="0"/>
              <a:t>Çıktı İşleme (Multi-</a:t>
            </a:r>
            <a:r>
              <a:rPr lang="tr-TR" b="1" dirty="0" err="1"/>
              <a:t>output</a:t>
            </a:r>
            <a:r>
              <a:rPr lang="tr-TR" b="1" dirty="0"/>
              <a:t> </a:t>
            </a:r>
            <a:r>
              <a:rPr lang="tr-TR" b="1" dirty="0" err="1"/>
              <a:t>Processing</a:t>
            </a:r>
            <a:r>
              <a:rPr lang="tr-TR" b="1" dirty="0" smtClean="0"/>
              <a:t>)</a:t>
            </a:r>
          </a:p>
          <a:p>
            <a:pPr marL="0" indent="0">
              <a:buNone/>
            </a:pPr>
            <a:endParaRPr lang="tr-TR" b="1" dirty="0"/>
          </a:p>
          <a:p>
            <a:r>
              <a:rPr lang="tr-TR" b="1" dirty="0"/>
              <a:t>Amaç</a:t>
            </a:r>
            <a:r>
              <a:rPr lang="tr-TR" dirty="0"/>
              <a:t>: Aynı modelden iki farklı görev için çıktılar elde etmek (maske tespiti ve cinsiyet sınıflandırması).</a:t>
            </a:r>
          </a:p>
          <a:p>
            <a:r>
              <a:rPr lang="tr-TR" b="1" dirty="0"/>
              <a:t>Teknik</a:t>
            </a:r>
            <a:r>
              <a:rPr lang="tr-TR" dirty="0"/>
              <a:t>: Modelin iki ayrı çıkış katmanına sahip olması (sigmoid ve </a:t>
            </a:r>
            <a:r>
              <a:rPr lang="tr-TR" dirty="0" err="1"/>
              <a:t>softmax</a:t>
            </a:r>
            <a:r>
              <a:rPr lang="tr-TR" dirty="0"/>
              <a:t>).</a:t>
            </a:r>
          </a:p>
          <a:p>
            <a:endParaRPr lang="tr-TR" dirty="0"/>
          </a:p>
        </p:txBody>
      </p:sp>
    </p:spTree>
    <p:extLst>
      <p:ext uri="{BB962C8B-B14F-4D97-AF65-F5344CB8AC3E}">
        <p14:creationId xmlns:p14="http://schemas.microsoft.com/office/powerpoint/2010/main" val="84443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4" name="Rectangle 1"/>
          <p:cNvSpPr>
            <a:spLocks noGrp="1" noChangeArrowheads="1"/>
          </p:cNvSpPr>
          <p:nvPr>
            <p:ph idx="1"/>
          </p:nvPr>
        </p:nvSpPr>
        <p:spPr bwMode="auto">
          <a:xfrm>
            <a:off x="509954" y="5188048"/>
            <a:ext cx="1077936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037493" y="2663878"/>
            <a:ext cx="1044446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smtClean="0">
                <a:ln>
                  <a:noFill/>
                </a:ln>
                <a:solidFill>
                  <a:schemeClr val="tx1"/>
                </a:solidFill>
                <a:effectLst/>
              </a:rPr>
              <a:t>Modelin Dondurulması (</a:t>
            </a:r>
            <a:r>
              <a:rPr kumimoji="0" lang="tr-TR" altLang="tr-TR" sz="2400" b="1" i="0" u="none" strike="noStrike" cap="none" normalizeH="0" baseline="0" dirty="0" err="1" smtClean="0">
                <a:ln>
                  <a:noFill/>
                </a:ln>
                <a:solidFill>
                  <a:schemeClr val="tx1"/>
                </a:solidFill>
                <a:effectLst/>
              </a:rPr>
              <a:t>Freezing</a:t>
            </a:r>
            <a:r>
              <a:rPr kumimoji="0" lang="tr-TR" altLang="tr-TR" sz="2400" b="1" i="0" u="none" strike="noStrike" cap="none" normalizeH="0" baseline="0" dirty="0" smtClean="0">
                <a:ln>
                  <a:noFill/>
                </a:ln>
                <a:solidFill>
                  <a:schemeClr val="tx1"/>
                </a:solidFill>
                <a:effectLst/>
              </a:rPr>
              <a:t> </a:t>
            </a:r>
            <a:r>
              <a:rPr kumimoji="0" lang="tr-TR" altLang="tr-TR" sz="2400" b="1" i="0" u="none" strike="noStrike" cap="none" normalizeH="0" baseline="0" dirty="0" err="1" smtClean="0">
                <a:ln>
                  <a:noFill/>
                </a:ln>
                <a:solidFill>
                  <a:schemeClr val="tx1"/>
                </a:solidFill>
                <a:effectLst/>
              </a:rPr>
              <a:t>Layers</a:t>
            </a:r>
            <a:r>
              <a:rPr kumimoji="0" lang="tr-TR" altLang="tr-TR" sz="2400" b="1" i="0" u="none" strike="noStrike" cap="none" normalizeH="0" baseline="0" dirty="0" smtClean="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400" b="1" i="0" u="none" strike="noStrike" cap="none" normalizeH="0" baseline="0" dirty="0" smtClean="0">
                <a:ln>
                  <a:noFill/>
                </a:ln>
                <a:solidFill>
                  <a:schemeClr val="tx1"/>
                </a:solidFill>
                <a:effectLst/>
              </a:rPr>
              <a:t>Amaç</a:t>
            </a:r>
            <a:r>
              <a:rPr kumimoji="0" lang="tr-TR" altLang="tr-TR" sz="2400" b="0" i="0" u="none" strike="noStrike" cap="none" normalizeH="0" baseline="0" dirty="0" smtClean="0">
                <a:ln>
                  <a:noFill/>
                </a:ln>
                <a:solidFill>
                  <a:schemeClr val="tx1"/>
                </a:solidFill>
                <a:effectLst/>
              </a:rPr>
              <a:t>: Önceden eğitilmiş modelin ağırlıklarını sabitlemek ve yeni katmanları eğitmek.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400" b="1" i="0" u="none" strike="noStrike" cap="none" normalizeH="0" baseline="0" dirty="0" smtClean="0">
                <a:ln>
                  <a:noFill/>
                </a:ln>
                <a:solidFill>
                  <a:schemeClr val="tx1"/>
                </a:solidFill>
                <a:effectLst/>
              </a:rPr>
              <a:t>Teknik</a:t>
            </a:r>
            <a:r>
              <a:rPr kumimoji="0" lang="tr-TR" altLang="tr-TR" sz="2400" b="0" i="0" u="none" strike="noStrike" cap="none" normalizeH="0" baseline="0" dirty="0" smtClean="0">
                <a:ln>
                  <a:noFill/>
                </a:ln>
                <a:solidFill>
                  <a:schemeClr val="tx1"/>
                </a:solidFill>
                <a:effectLst/>
              </a:rPr>
              <a:t>: Taban modelin katmanlarının ‘’</a:t>
            </a:r>
            <a:r>
              <a:rPr kumimoji="0" lang="tr-TR" altLang="tr-TR" sz="2400" b="0" i="0" u="none" strike="noStrike" cap="none" normalizeH="0" baseline="0" dirty="0" err="1" smtClean="0">
                <a:ln>
                  <a:noFill/>
                </a:ln>
                <a:solidFill>
                  <a:schemeClr val="tx1"/>
                </a:solidFill>
                <a:effectLst/>
              </a:rPr>
              <a:t>trainable</a:t>
            </a:r>
            <a:r>
              <a:rPr kumimoji="0" lang="tr-TR" altLang="tr-TR" sz="2400" b="0" i="0" u="none" strike="noStrike" cap="none" normalizeH="0" baseline="0" dirty="0" smtClean="0">
                <a:ln>
                  <a:noFill/>
                </a:ln>
                <a:solidFill>
                  <a:schemeClr val="tx1"/>
                </a:solidFill>
                <a:effectLst/>
              </a:rPr>
              <a:t>’’ özelliğini </a:t>
            </a:r>
            <a:r>
              <a:rPr kumimoji="0" lang="tr-TR" altLang="tr-TR" sz="2400" b="0" i="0" u="none" strike="noStrike" cap="none" normalizeH="0" baseline="0" dirty="0" err="1" smtClean="0">
                <a:ln>
                  <a:noFill/>
                </a:ln>
                <a:solidFill>
                  <a:schemeClr val="tx1"/>
                </a:solidFill>
                <a:effectLst/>
              </a:rPr>
              <a:t>False</a:t>
            </a:r>
            <a:r>
              <a:rPr kumimoji="0" lang="tr-TR" altLang="tr-TR" sz="2400" b="0" i="0" u="none" strike="noStrike" cap="none" normalizeH="0" baseline="0" dirty="0" smtClean="0">
                <a:ln>
                  <a:noFill/>
                </a:ln>
                <a:solidFill>
                  <a:schemeClr val="tx1"/>
                </a:solidFill>
                <a:effectLst/>
              </a:rPr>
              <a:t> yapmak.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05960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168</TotalTime>
  <Words>957</Words>
  <Application>Microsoft Office PowerPoint</Application>
  <PresentationFormat>Geniş ekran</PresentationFormat>
  <Paragraphs>123</Paragraphs>
  <Slides>26</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26</vt:i4>
      </vt:variant>
    </vt:vector>
  </HeadingPairs>
  <TitlesOfParts>
    <vt:vector size="29" baseType="lpstr">
      <vt:lpstr>Arial</vt:lpstr>
      <vt:lpstr>Garamond</vt:lpstr>
      <vt:lpstr>Organik</vt:lpstr>
      <vt:lpstr>BYM308- YAPAY ZEKAYA GİRİŞ</vt:lpstr>
      <vt:lpstr>GRUP ÜYELERİ </vt:lpstr>
      <vt:lpstr>1. PROBLEM TANIMI</vt:lpstr>
      <vt:lpstr>2. VERİ SETİ ÖZELLİKLERİ</vt:lpstr>
      <vt:lpstr>3. VERİ SETİ HAZIRLIĞI</vt:lpstr>
      <vt:lpstr>4. KULLANILAN YÖNTEM VE TEKNİKLER</vt:lpstr>
      <vt:lpstr>PowerPoint Sunusu</vt:lpstr>
      <vt:lpstr>PowerPoint Sunusu</vt:lpstr>
      <vt:lpstr>PowerPoint Sunusu</vt:lpstr>
      <vt:lpstr>PowerPoint Sunusu</vt:lpstr>
      <vt:lpstr>5. KODLAR</vt:lpstr>
      <vt:lpstr>Veri Yükleme ve Hazırlık</vt:lpstr>
      <vt:lpstr>PowerPoint Sunusu</vt:lpstr>
      <vt:lpstr>PowerPoint Sunusu</vt:lpstr>
      <vt:lpstr>Veri Seti Bölünmesi </vt:lpstr>
      <vt:lpstr>Veri Artırma ve Çift Çıktı İşleme</vt:lpstr>
      <vt:lpstr>PowerPoint Sunusu</vt:lpstr>
      <vt:lpstr>Modelin Oluşturulması</vt:lpstr>
      <vt:lpstr>Modelin Derlenmesi</vt:lpstr>
      <vt:lpstr>Modelin Eğitimi</vt:lpstr>
      <vt:lpstr>Modelin Kaydedilmesi</vt:lpstr>
      <vt:lpstr>Modelin Çıktısının Alınması</vt:lpstr>
      <vt:lpstr>6. SONUÇ VE DEĞERLENDİRME</vt:lpstr>
      <vt:lpstr>PowerPoint Sunusu</vt:lpstr>
      <vt:lpstr>PowerPoint Sunusu</vt:lpstr>
      <vt:lpstr>7.KULLANILAN 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BYM308- YAPAY ZEKAYA GİRİŞ</dc:title>
  <dc:creator>Selman</dc:creator>
  <cp:lastModifiedBy>Selman</cp:lastModifiedBy>
  <cp:revision>19</cp:revision>
  <dcterms:created xsi:type="dcterms:W3CDTF">2024-06-07T17:46:29Z</dcterms:created>
  <dcterms:modified xsi:type="dcterms:W3CDTF">2024-06-07T20:41:27Z</dcterms:modified>
</cp:coreProperties>
</file>