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410" r:id="rId5"/>
    <p:sldId id="411" r:id="rId6"/>
    <p:sldId id="412" r:id="rId7"/>
    <p:sldId id="413" r:id="rId8"/>
    <p:sldId id="414" r:id="rId9"/>
    <p:sldId id="415" r:id="rId10"/>
    <p:sldId id="416" r:id="rId11"/>
    <p:sldId id="421" r:id="rId12"/>
    <p:sldId id="420" r:id="rId13"/>
    <p:sldId id="422" r:id="rId14"/>
    <p:sldId id="42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06" d="100"/>
          <a:sy n="106" d="100"/>
        </p:scale>
        <p:origin x="126" y="2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7E2DB8-213C-B30C-4ED5-B08CA9DFF84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612563" y="63500"/>
            <a:ext cx="544512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[OFFICIAL]</a:t>
            </a: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MVVM Pattern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E71A0-0833-1A2C-091B-732D01C93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i="0" dirty="0">
                <a:effectLst/>
                <a:latin typeface="Fira Sans" panose="020B0503050000020004" pitchFamily="34" charset="0"/>
              </a:rPr>
              <a:t>Model-View-Controller</a:t>
            </a:r>
            <a:endParaRPr lang="en-US" sz="2400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AE3C123-C735-2F43-FE2A-E36528F6928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sz="1400" b="0" i="0" dirty="0">
                <a:effectLst/>
                <a:latin typeface="-apple-system"/>
              </a:rPr>
              <a:t>Основная идея этого паттерна в том, что и контроллер и представление зависят от модели, </a:t>
            </a:r>
            <a:br>
              <a:rPr lang="ru-RU" sz="1400" b="0" i="0" dirty="0">
                <a:effectLst/>
                <a:latin typeface="-apple-system"/>
              </a:rPr>
            </a:br>
            <a:r>
              <a:rPr lang="ru-RU" sz="1400" b="0" i="0" dirty="0">
                <a:effectLst/>
                <a:latin typeface="-apple-system"/>
              </a:rPr>
              <a:t>но модель никак не зависит от этих двух компонент.</a:t>
            </a:r>
            <a:br>
              <a:rPr lang="ru-RU" sz="1400" dirty="0"/>
            </a:br>
            <a:br>
              <a:rPr lang="ru-RU" sz="1400" dirty="0"/>
            </a:br>
            <a:r>
              <a:rPr lang="ru-RU" sz="1400" b="1" i="0" dirty="0">
                <a:effectLst/>
                <a:latin typeface="-apple-system"/>
              </a:rPr>
              <a:t>Признаки контроллера</a:t>
            </a:r>
          </a:p>
          <a:p>
            <a:pPr marL="285750" indent="-285750"/>
            <a:r>
              <a:rPr lang="ru-RU" sz="1400" b="0" i="0" dirty="0">
                <a:effectLst/>
                <a:latin typeface="-apple-system"/>
              </a:rPr>
              <a:t>Контроллер определяет, какие представление должно быть отображено в данный момент;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400" b="0" i="0" dirty="0">
                <a:effectLst/>
                <a:latin typeface="-apple-system"/>
              </a:rPr>
              <a:t>События представления могут повлиять только на </a:t>
            </a:r>
            <a:r>
              <a:rPr lang="ru-RU" sz="1400" b="0" i="0" dirty="0" err="1">
                <a:effectLst/>
                <a:latin typeface="-apple-system"/>
              </a:rPr>
              <a:t>контроллер.контроллер</a:t>
            </a:r>
            <a:r>
              <a:rPr lang="ru-RU" sz="1400" b="0" i="0" dirty="0">
                <a:effectLst/>
                <a:latin typeface="-apple-system"/>
              </a:rPr>
              <a:t> может повлиять на модель и определить другое представление.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400" b="0" i="0" dirty="0">
                <a:effectLst/>
                <a:latin typeface="-apple-system"/>
              </a:rPr>
              <a:t>Возможно несколько представлений только для одного контроллера;</a:t>
            </a:r>
          </a:p>
          <a:p>
            <a:pPr marL="0" indent="0">
              <a:buNone/>
            </a:pPr>
            <a:br>
              <a:rPr lang="ru-RU" sz="1400" dirty="0"/>
            </a:br>
            <a:br>
              <a:rPr lang="ru-RU" sz="1400" dirty="0"/>
            </a:br>
            <a:r>
              <a:rPr lang="ru-RU" sz="1400" b="1" i="0" dirty="0">
                <a:effectLst/>
                <a:latin typeface="-apple-system"/>
              </a:rPr>
              <a:t>Реализация:</a:t>
            </a:r>
            <a:br>
              <a:rPr lang="ru-RU" sz="1400" dirty="0"/>
            </a:br>
            <a:r>
              <a:rPr lang="ru-RU" sz="1400" b="0" i="0" dirty="0">
                <a:effectLst/>
                <a:latin typeface="-apple-system"/>
              </a:rPr>
              <a:t>Контроллер перехватывает событие извне и в соответствии с заложенной в него логикой, реагирует на это событие изменяя </a:t>
            </a:r>
            <a:r>
              <a:rPr lang="ru-RU" sz="1400" b="0" i="0" dirty="0" err="1">
                <a:effectLst/>
                <a:latin typeface="-apple-system"/>
              </a:rPr>
              <a:t>Mодель</a:t>
            </a:r>
            <a:r>
              <a:rPr lang="ru-RU" sz="1400" b="0" i="0" dirty="0">
                <a:effectLst/>
                <a:latin typeface="-apple-system"/>
              </a:rPr>
              <a:t>, посредством вызова соответствующего метода. После изменения Модель использует событие о том что она изменилась, и все подписанные на это события Представления, получив его, обращаются к Модели за обновленными данными, после чего их и отображают.</a:t>
            </a:r>
            <a:br>
              <a:rPr lang="ru-RU" sz="1400" dirty="0"/>
            </a:br>
            <a:br>
              <a:rPr lang="ru-RU" sz="1400" dirty="0"/>
            </a:br>
            <a:r>
              <a:rPr lang="ru-RU" sz="1400" b="0" i="0" dirty="0">
                <a:effectLst/>
                <a:latin typeface="-apple-system"/>
              </a:rPr>
              <a:t>Пример использования: </a:t>
            </a:r>
            <a:r>
              <a:rPr lang="ru-RU" sz="1400" b="1" i="0" dirty="0">
                <a:effectLst/>
                <a:latin typeface="-apple-system"/>
              </a:rPr>
              <a:t>MVC ASP.NET</a:t>
            </a:r>
            <a:endParaRPr lang="en-US" sz="1400" dirty="0"/>
          </a:p>
        </p:txBody>
      </p:sp>
      <p:pic>
        <p:nvPicPr>
          <p:cNvPr id="5" name="Picture 4" descr="A diagram of a model">
            <a:extLst>
              <a:ext uri="{FF2B5EF4-FFF2-40B4-BE49-F238E27FC236}">
                <a16:creationId xmlns:a16="http://schemas.microsoft.com/office/drawing/2014/main" id="{2D84CB5D-571D-2A27-BDD9-2049D6F5E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532" y="202400"/>
            <a:ext cx="2210108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77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1232-8222-3545-10E9-C2DE0AD47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E9BF3D62-90A5-472B-F9D5-BEC8243B1C91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307817" y="2326741"/>
            <a:ext cx="11733291" cy="3938628"/>
          </a:xfrm>
        </p:spPr>
        <p:txBody>
          <a:bodyPr/>
          <a:lstStyle/>
          <a:p>
            <a:pPr marL="0" indent="0" algn="l">
              <a:buNone/>
            </a:pPr>
            <a:r>
              <a:rPr lang="ru-RU" sz="1200" b="0" i="0" dirty="0">
                <a:effectLst/>
                <a:latin typeface="-apple-system"/>
              </a:rPr>
              <a:t>Реализация MVVM и MVP-паттернов, на первый взгляд, выглядит достаточно простой схожей. Однако, для MVVM связывание представления с View-моделью осуществляется автоматически, а для MVP — необходимо программировать</a:t>
            </a:r>
            <a:br>
              <a:rPr lang="ru-RU" sz="1200" dirty="0"/>
            </a:br>
            <a:r>
              <a:rPr lang="ru-RU" sz="1200" b="0" i="0" dirty="0">
                <a:effectLst/>
                <a:latin typeface="-apple-system"/>
              </a:rPr>
              <a:t>MVC, по-видимому, имеет больше возможностей по управлению представлением.</a:t>
            </a:r>
            <a:br>
              <a:rPr lang="ru-RU" sz="1200" dirty="0"/>
            </a:br>
            <a:br>
              <a:rPr lang="ru-RU" sz="1200" dirty="0"/>
            </a:br>
            <a:r>
              <a:rPr lang="ru-RU" sz="1200" b="0" i="0" dirty="0">
                <a:effectLst/>
                <a:latin typeface="Fira Sans" panose="020B0503050000020004" pitchFamily="34" charset="0"/>
              </a:rPr>
              <a:t>Общие правила выбора паттерна</a:t>
            </a:r>
          </a:p>
          <a:p>
            <a:pPr marL="0" indent="0" algn="l">
              <a:buNone/>
            </a:pPr>
            <a:r>
              <a:rPr lang="ru-RU" sz="1200" b="0" i="0" dirty="0">
                <a:effectLst/>
                <a:latin typeface="Fira Sans" panose="020B0503050000020004" pitchFamily="34" charset="0"/>
              </a:rPr>
              <a:t>MVVM</a:t>
            </a:r>
          </a:p>
          <a:p>
            <a:pPr marL="0" indent="0" algn="l">
              <a:buNone/>
            </a:pPr>
            <a:r>
              <a:rPr lang="en-US" sz="1200" b="0" i="0" dirty="0">
                <a:effectLst/>
                <a:latin typeface="-apple-system"/>
              </a:rPr>
              <a:t>- </a:t>
            </a:r>
            <a:r>
              <a:rPr lang="ru-RU" sz="1200" b="0" i="0" dirty="0">
                <a:effectLst/>
                <a:latin typeface="-apple-system"/>
              </a:rPr>
              <a:t>Используется в ситуации, когда возможно связывание данных без необходимости ввода специальных интерфейсов представления (т.е. отсутствует необходимость реализовывать </a:t>
            </a:r>
            <a:r>
              <a:rPr lang="ru-RU" sz="1200" b="0" i="0" dirty="0" err="1">
                <a:effectLst/>
                <a:latin typeface="-apple-system"/>
              </a:rPr>
              <a:t>IView</a:t>
            </a:r>
            <a:r>
              <a:rPr lang="ru-RU" sz="1200" b="0" i="0" dirty="0">
                <a:effectLst/>
                <a:latin typeface="-apple-system"/>
              </a:rPr>
              <a:t>);</a:t>
            </a:r>
          </a:p>
          <a:p>
            <a:pPr marL="0" indent="0" algn="l">
              <a:buNone/>
            </a:pPr>
            <a:r>
              <a:rPr lang="en-US" sz="1200" b="0" i="0" dirty="0">
                <a:effectLst/>
                <a:latin typeface="-apple-system"/>
              </a:rPr>
              <a:t>- </a:t>
            </a:r>
            <a:r>
              <a:rPr lang="ru-RU" sz="1200" b="0" i="0" dirty="0">
                <a:effectLst/>
                <a:latin typeface="-apple-system"/>
              </a:rPr>
              <a:t>Частым примером является технология WPF.</a:t>
            </a:r>
            <a:br>
              <a:rPr lang="ru-RU" sz="1200" dirty="0"/>
            </a:br>
            <a:br>
              <a:rPr lang="ru-RU" sz="1200" dirty="0"/>
            </a:br>
            <a:r>
              <a:rPr lang="ru-RU" sz="1200" b="0" i="0" dirty="0">
                <a:effectLst/>
                <a:latin typeface="Fira Sans" panose="020B0503050000020004" pitchFamily="34" charset="0"/>
              </a:rPr>
              <a:t>MVP</a:t>
            </a:r>
          </a:p>
          <a:p>
            <a:pPr marL="0" indent="0" algn="l">
              <a:buNone/>
            </a:pPr>
            <a:r>
              <a:rPr lang="en-US" sz="1200" b="0" i="0" dirty="0">
                <a:effectLst/>
                <a:latin typeface="-apple-system"/>
              </a:rPr>
              <a:t>- </a:t>
            </a:r>
            <a:r>
              <a:rPr lang="ru-RU" sz="1200" b="0" i="0" dirty="0">
                <a:effectLst/>
                <a:latin typeface="-apple-system"/>
              </a:rPr>
              <a:t>Используется в ситуации, когда невозможно связывание данных (нельзя использовать </a:t>
            </a:r>
            <a:r>
              <a:rPr lang="ru-RU" sz="1200" b="0" i="0" dirty="0" err="1">
                <a:effectLst/>
                <a:latin typeface="-apple-system"/>
              </a:rPr>
              <a:t>Binding</a:t>
            </a:r>
            <a:r>
              <a:rPr lang="ru-RU" sz="1200" b="0" i="0" dirty="0">
                <a:effectLst/>
                <a:latin typeface="-apple-system"/>
              </a:rPr>
              <a:t>);</a:t>
            </a:r>
          </a:p>
          <a:p>
            <a:pPr marL="0" indent="0" algn="l">
              <a:buNone/>
            </a:pPr>
            <a:r>
              <a:rPr lang="en-US" sz="1200" b="0" i="0" dirty="0">
                <a:effectLst/>
                <a:latin typeface="-apple-system"/>
              </a:rPr>
              <a:t>- </a:t>
            </a:r>
            <a:r>
              <a:rPr lang="ru-RU" sz="1200" b="0" i="0" dirty="0">
                <a:effectLst/>
                <a:latin typeface="-apple-system"/>
              </a:rPr>
              <a:t>Частым примером может быть использование Windows </a:t>
            </a:r>
            <a:r>
              <a:rPr lang="ru-RU" sz="1200" b="0" i="0" dirty="0" err="1">
                <a:effectLst/>
                <a:latin typeface="-apple-system"/>
              </a:rPr>
              <a:t>Forms</a:t>
            </a:r>
            <a:r>
              <a:rPr lang="ru-RU" sz="1200" b="0" i="0" dirty="0">
                <a:effectLst/>
                <a:latin typeface="-apple-system"/>
              </a:rPr>
              <a:t>.</a:t>
            </a:r>
            <a:br>
              <a:rPr lang="ru-RU" sz="1200" dirty="0"/>
            </a:br>
            <a:br>
              <a:rPr lang="ru-RU" sz="1200" dirty="0"/>
            </a:br>
            <a:r>
              <a:rPr lang="ru-RU" sz="1200" b="0" i="0" dirty="0">
                <a:effectLst/>
                <a:latin typeface="Fira Sans" panose="020B0503050000020004" pitchFamily="34" charset="0"/>
              </a:rPr>
              <a:t>MVC</a:t>
            </a:r>
          </a:p>
          <a:p>
            <a:pPr marL="0" indent="0" algn="l">
              <a:buNone/>
            </a:pPr>
            <a:r>
              <a:rPr lang="en-US" sz="1200" b="0" i="0" dirty="0">
                <a:effectLst/>
                <a:latin typeface="-apple-system"/>
              </a:rPr>
              <a:t>- </a:t>
            </a:r>
            <a:r>
              <a:rPr lang="ru-RU" sz="1200" b="0" i="0" dirty="0">
                <a:effectLst/>
                <a:latin typeface="-apple-system"/>
              </a:rPr>
              <a:t>Используется в ситуации, когда связь между представление и другими частями приложения невозможна (и Вы не можете использовать MVVM или MVP);</a:t>
            </a:r>
          </a:p>
          <a:p>
            <a:pPr marL="0" indent="0" algn="l">
              <a:buNone/>
            </a:pPr>
            <a:r>
              <a:rPr lang="en-US" sz="1200" b="0" i="0" dirty="0">
                <a:effectLst/>
                <a:latin typeface="-apple-system"/>
              </a:rPr>
              <a:t>- </a:t>
            </a:r>
            <a:r>
              <a:rPr lang="ru-RU" sz="1200" b="0" i="0" dirty="0">
                <a:effectLst/>
                <a:latin typeface="-apple-system"/>
              </a:rPr>
              <a:t>Частым примером использования может служить ASP.NET MVC.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1467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65190-C03F-AA1E-F0EC-CF4BBB174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8342606" cy="1593507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7F7FA"/>
                </a:highlight>
                <a:latin typeface="-apple-system"/>
              </a:rPr>
              <a:t>MVVM (Model-View-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7F7FA"/>
                </a:highlight>
                <a:latin typeface="-apple-system"/>
              </a:rPr>
              <a:t>ViewModel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7F7FA"/>
                </a:highlight>
                <a:latin typeface="-apple-system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EEC93-3F7B-6A30-8BCA-4500C2B531C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b="0" dirty="0">
                <a:solidFill>
                  <a:schemeClr val="bg1"/>
                </a:solidFill>
              </a:rPr>
              <a:t>Паттерн </a:t>
            </a:r>
            <a:r>
              <a:rPr lang="en-US" b="0" dirty="0">
                <a:solidFill>
                  <a:schemeClr val="bg1"/>
                </a:solidFill>
              </a:rPr>
              <a:t>MVVM (Model-View-</a:t>
            </a:r>
            <a:r>
              <a:rPr lang="en-US" b="0" dirty="0" err="1">
                <a:solidFill>
                  <a:schemeClr val="bg1"/>
                </a:solidFill>
              </a:rPr>
              <a:t>ViewModel</a:t>
            </a:r>
            <a:r>
              <a:rPr lang="en-US" b="0" dirty="0">
                <a:solidFill>
                  <a:schemeClr val="bg1"/>
                </a:solidFill>
              </a:rPr>
              <a:t>) </a:t>
            </a:r>
            <a:r>
              <a:rPr lang="ru-RU" b="0" dirty="0" err="1">
                <a:solidFill>
                  <a:schemeClr val="bg1"/>
                </a:solidFill>
              </a:rPr>
              <a:t>дозволяє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відокремити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логіку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програми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від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візуальної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частини</a:t>
            </a:r>
            <a:r>
              <a:rPr lang="ru-RU" b="0" dirty="0">
                <a:solidFill>
                  <a:schemeClr val="bg1"/>
                </a:solidFill>
              </a:rPr>
              <a:t> (</a:t>
            </a:r>
            <a:r>
              <a:rPr lang="ru-RU" b="0" dirty="0" err="1">
                <a:solidFill>
                  <a:schemeClr val="bg1"/>
                </a:solidFill>
              </a:rPr>
              <a:t>подання</a:t>
            </a:r>
            <a:r>
              <a:rPr lang="ru-RU" b="0" dirty="0">
                <a:solidFill>
                  <a:schemeClr val="bg1"/>
                </a:solidFill>
              </a:rPr>
              <a:t>). </a:t>
            </a:r>
            <a:r>
              <a:rPr lang="ru-RU" b="0" dirty="0" err="1">
                <a:solidFill>
                  <a:schemeClr val="bg1"/>
                </a:solidFill>
              </a:rPr>
              <a:t>Цей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патерн</a:t>
            </a:r>
            <a:r>
              <a:rPr lang="ru-RU" b="0" dirty="0">
                <a:solidFill>
                  <a:schemeClr val="bg1"/>
                </a:solidFill>
              </a:rPr>
              <a:t> є </a:t>
            </a:r>
            <a:r>
              <a:rPr lang="ru-RU" b="0" dirty="0" err="1">
                <a:solidFill>
                  <a:schemeClr val="bg1"/>
                </a:solidFill>
              </a:rPr>
              <a:t>архітектурним</a:t>
            </a:r>
            <a:r>
              <a:rPr lang="ru-RU" b="0" dirty="0">
                <a:solidFill>
                  <a:schemeClr val="bg1"/>
                </a:solidFill>
              </a:rPr>
              <a:t>, </a:t>
            </a:r>
            <a:r>
              <a:rPr lang="ru-RU" b="0" dirty="0" err="1">
                <a:solidFill>
                  <a:schemeClr val="bg1"/>
                </a:solidFill>
              </a:rPr>
              <a:t>тобто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він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задає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загальну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архітектуру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програми</a:t>
            </a:r>
            <a:r>
              <a:rPr lang="ru-RU" b="0" dirty="0">
                <a:solidFill>
                  <a:schemeClr val="bg1"/>
                </a:solidFill>
              </a:rPr>
              <a:t>.</a:t>
            </a:r>
            <a:endParaRPr lang="en-US" b="0" dirty="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b="0" dirty="0" err="1">
                <a:solidFill>
                  <a:schemeClr val="bg1"/>
                </a:solidFill>
              </a:rPr>
              <a:t>Цей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патерн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був</a:t>
            </a:r>
            <a:r>
              <a:rPr lang="ru-RU" b="0" dirty="0">
                <a:solidFill>
                  <a:schemeClr val="bg1"/>
                </a:solidFill>
              </a:rPr>
              <a:t> представлений Джоном </a:t>
            </a:r>
            <a:r>
              <a:rPr lang="ru-RU" b="0" dirty="0" err="1">
                <a:solidFill>
                  <a:schemeClr val="bg1"/>
                </a:solidFill>
              </a:rPr>
              <a:t>Госсманом</a:t>
            </a:r>
            <a:r>
              <a:rPr lang="ru-RU" b="0" dirty="0">
                <a:solidFill>
                  <a:schemeClr val="bg1"/>
                </a:solidFill>
              </a:rPr>
              <a:t> (</a:t>
            </a:r>
            <a:r>
              <a:rPr lang="en-US" b="0" dirty="0">
                <a:solidFill>
                  <a:schemeClr val="bg1"/>
                </a:solidFill>
              </a:rPr>
              <a:t>John </a:t>
            </a:r>
            <a:r>
              <a:rPr lang="en-US" b="0" dirty="0" err="1">
                <a:solidFill>
                  <a:schemeClr val="bg1"/>
                </a:solidFill>
              </a:rPr>
              <a:t>Gossman</a:t>
            </a:r>
            <a:r>
              <a:rPr lang="en-US" b="0" dirty="0">
                <a:solidFill>
                  <a:schemeClr val="bg1"/>
                </a:solidFill>
              </a:rPr>
              <a:t>) </a:t>
            </a:r>
            <a:r>
              <a:rPr lang="ru-RU" b="0" dirty="0">
                <a:solidFill>
                  <a:schemeClr val="bg1"/>
                </a:solidFill>
              </a:rPr>
              <a:t>у 2005 </a:t>
            </a:r>
            <a:r>
              <a:rPr lang="ru-RU" b="0" dirty="0" err="1">
                <a:solidFill>
                  <a:schemeClr val="bg1"/>
                </a:solidFill>
              </a:rPr>
              <a:t>році</a:t>
            </a:r>
            <a:r>
              <a:rPr lang="ru-RU" b="0" dirty="0">
                <a:solidFill>
                  <a:schemeClr val="bg1"/>
                </a:solidFill>
              </a:rPr>
              <a:t> як </a:t>
            </a:r>
            <a:r>
              <a:rPr lang="ru-RU" b="0" dirty="0" err="1">
                <a:solidFill>
                  <a:schemeClr val="bg1"/>
                </a:solidFill>
              </a:rPr>
              <a:t>модифікація</a:t>
            </a:r>
            <a:r>
              <a:rPr lang="ru-RU" b="0" dirty="0">
                <a:solidFill>
                  <a:schemeClr val="bg1"/>
                </a:solidFill>
              </a:rPr>
              <a:t> шаблону </a:t>
            </a:r>
            <a:r>
              <a:rPr lang="en-US" b="0" dirty="0">
                <a:solidFill>
                  <a:schemeClr val="bg1"/>
                </a:solidFill>
              </a:rPr>
              <a:t>Presentation Model </a:t>
            </a:r>
            <a:r>
              <a:rPr lang="ru-RU" b="0" dirty="0">
                <a:solidFill>
                  <a:schemeClr val="bg1"/>
                </a:solidFill>
              </a:rPr>
              <a:t>і </a:t>
            </a:r>
            <a:r>
              <a:rPr lang="ru-RU" b="0" dirty="0" err="1">
                <a:solidFill>
                  <a:schemeClr val="bg1"/>
                </a:solidFill>
              </a:rPr>
              <a:t>був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спочатку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націлений</a:t>
            </a:r>
            <a:r>
              <a:rPr lang="ru-RU" b="0" dirty="0">
                <a:solidFill>
                  <a:schemeClr val="bg1"/>
                </a:solidFill>
              </a:rPr>
              <a:t> на </a:t>
            </a:r>
            <a:r>
              <a:rPr lang="ru-RU" b="0" dirty="0" err="1">
                <a:solidFill>
                  <a:schemeClr val="bg1"/>
                </a:solidFill>
              </a:rPr>
              <a:t>розробку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додатків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en-US" b="0" dirty="0">
                <a:solidFill>
                  <a:schemeClr val="bg1"/>
                </a:solidFill>
              </a:rPr>
              <a:t>WPF. </a:t>
            </a:r>
            <a:r>
              <a:rPr lang="ru-RU" b="0" dirty="0">
                <a:solidFill>
                  <a:schemeClr val="bg1"/>
                </a:solidFill>
              </a:rPr>
              <a:t>І </a:t>
            </a:r>
            <a:r>
              <a:rPr lang="ru-RU" b="0" dirty="0" err="1">
                <a:solidFill>
                  <a:schemeClr val="bg1"/>
                </a:solidFill>
              </a:rPr>
              <a:t>хоча</a:t>
            </a:r>
            <a:r>
              <a:rPr lang="ru-RU" b="0" dirty="0">
                <a:solidFill>
                  <a:schemeClr val="bg1"/>
                </a:solidFill>
              </a:rPr>
              <a:t> зараз </a:t>
            </a:r>
            <a:r>
              <a:rPr lang="ru-RU" b="0" dirty="0" err="1">
                <a:solidFill>
                  <a:schemeClr val="bg1"/>
                </a:solidFill>
              </a:rPr>
              <a:t>цей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патерн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вийшов</a:t>
            </a:r>
            <a:r>
              <a:rPr lang="ru-RU" b="0" dirty="0">
                <a:solidFill>
                  <a:schemeClr val="bg1"/>
                </a:solidFill>
              </a:rPr>
              <a:t> за </a:t>
            </a:r>
            <a:r>
              <a:rPr lang="ru-RU" b="0" dirty="0" err="1">
                <a:solidFill>
                  <a:schemeClr val="bg1"/>
                </a:solidFill>
              </a:rPr>
              <a:t>межі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en-US" b="0" dirty="0">
                <a:solidFill>
                  <a:schemeClr val="bg1"/>
                </a:solidFill>
              </a:rPr>
              <a:t>WPF </a:t>
            </a:r>
            <a:r>
              <a:rPr lang="ru-RU" b="0" dirty="0">
                <a:solidFill>
                  <a:schemeClr val="bg1"/>
                </a:solidFill>
              </a:rPr>
              <a:t>і </a:t>
            </a:r>
            <a:r>
              <a:rPr lang="ru-RU" b="0" dirty="0" err="1">
                <a:solidFill>
                  <a:schemeClr val="bg1"/>
                </a:solidFill>
              </a:rPr>
              <a:t>застосовується</a:t>
            </a:r>
            <a:r>
              <a:rPr lang="ru-RU" b="0" dirty="0">
                <a:solidFill>
                  <a:schemeClr val="bg1"/>
                </a:solidFill>
              </a:rPr>
              <a:t> в </a:t>
            </a:r>
            <a:r>
              <a:rPr lang="ru-RU" b="0" dirty="0" err="1">
                <a:solidFill>
                  <a:schemeClr val="bg1"/>
                </a:solidFill>
              </a:rPr>
              <a:t>різних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технологіях</a:t>
            </a:r>
            <a:r>
              <a:rPr lang="ru-RU" b="0" dirty="0">
                <a:solidFill>
                  <a:schemeClr val="bg1"/>
                </a:solidFill>
              </a:rPr>
              <a:t>, у тому </a:t>
            </a:r>
            <a:r>
              <a:rPr lang="ru-RU" b="0" dirty="0" err="1">
                <a:solidFill>
                  <a:schemeClr val="bg1"/>
                </a:solidFill>
              </a:rPr>
              <a:t>числі</a:t>
            </a:r>
            <a:r>
              <a:rPr lang="ru-RU" b="0" dirty="0">
                <a:solidFill>
                  <a:schemeClr val="bg1"/>
                </a:solidFill>
              </a:rPr>
              <a:t> при </a:t>
            </a:r>
            <a:r>
              <a:rPr lang="ru-RU" b="0" dirty="0" err="1">
                <a:solidFill>
                  <a:schemeClr val="bg1"/>
                </a:solidFill>
              </a:rPr>
              <a:t>розробці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під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en-US" b="0" dirty="0">
                <a:solidFill>
                  <a:schemeClr val="bg1"/>
                </a:solidFill>
              </a:rPr>
              <a:t>Android, iOS, </a:t>
            </a:r>
            <a:r>
              <a:rPr lang="ru-RU" b="0" dirty="0" err="1">
                <a:solidFill>
                  <a:schemeClr val="bg1"/>
                </a:solidFill>
              </a:rPr>
              <a:t>проте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en-US" b="0" dirty="0">
                <a:solidFill>
                  <a:schemeClr val="bg1"/>
                </a:solidFill>
              </a:rPr>
              <a:t>WPF </a:t>
            </a:r>
            <a:r>
              <a:rPr lang="ru-RU" b="0" dirty="0">
                <a:solidFill>
                  <a:schemeClr val="bg1"/>
                </a:solidFill>
              </a:rPr>
              <a:t>є </a:t>
            </a:r>
            <a:r>
              <a:rPr lang="ru-RU" b="0" dirty="0" err="1">
                <a:solidFill>
                  <a:schemeClr val="bg1"/>
                </a:solidFill>
              </a:rPr>
              <a:t>досить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показовою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технологією</a:t>
            </a:r>
            <a:r>
              <a:rPr lang="ru-RU" b="0" dirty="0">
                <a:solidFill>
                  <a:schemeClr val="bg1"/>
                </a:solidFill>
              </a:rPr>
              <a:t>, яка </a:t>
            </a:r>
            <a:r>
              <a:rPr lang="ru-RU" b="0" dirty="0" err="1">
                <a:solidFill>
                  <a:schemeClr val="bg1"/>
                </a:solidFill>
              </a:rPr>
              <a:t>розкриває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можливості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даного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патерну</a:t>
            </a:r>
            <a:r>
              <a:rPr lang="ru-RU" b="0" dirty="0">
                <a:solidFill>
                  <a:schemeClr val="bg1"/>
                </a:solidFill>
              </a:rPr>
              <a:t>.</a:t>
            </a:r>
            <a:endParaRPr lang="en-US" b="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9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7A24-3861-E397-5442-365F43A1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16" y="224287"/>
            <a:ext cx="10904651" cy="1688189"/>
          </a:xfrm>
        </p:spPr>
        <p:txBody>
          <a:bodyPr/>
          <a:lstStyle/>
          <a:p>
            <a:r>
              <a:rPr lang="en-US" sz="2800" b="0" dirty="0"/>
              <a:t>MVVM </a:t>
            </a:r>
            <a:r>
              <a:rPr lang="ru-RU" sz="2800" b="0" dirty="0" err="1"/>
              <a:t>складається</a:t>
            </a:r>
            <a:r>
              <a:rPr lang="ru-RU" sz="2800" b="0" dirty="0"/>
              <a:t> з </a:t>
            </a:r>
            <a:r>
              <a:rPr lang="ru-RU" sz="2800" b="0" dirty="0" err="1"/>
              <a:t>трьох</a:t>
            </a:r>
            <a:r>
              <a:rPr lang="ru-RU" sz="2800" b="0" dirty="0"/>
              <a:t> </a:t>
            </a:r>
            <a:r>
              <a:rPr lang="ru-RU" sz="2800" b="0" dirty="0" err="1"/>
              <a:t>компонентів</a:t>
            </a:r>
            <a:r>
              <a:rPr lang="ru-RU" sz="2800" b="0" dirty="0"/>
              <a:t>: </a:t>
            </a:r>
            <a:br>
              <a:rPr lang="en-US" sz="2800" b="0" dirty="0"/>
            </a:br>
            <a:r>
              <a:rPr lang="en-US" sz="2800" b="0" dirty="0"/>
              <a:t>- </a:t>
            </a:r>
            <a:r>
              <a:rPr lang="ru-RU" sz="2800" b="0" dirty="0" err="1"/>
              <a:t>моделі</a:t>
            </a:r>
            <a:r>
              <a:rPr lang="ru-RU" sz="2800" b="0" dirty="0"/>
              <a:t> (</a:t>
            </a:r>
            <a:r>
              <a:rPr lang="en-US" sz="2800" b="0" dirty="0"/>
              <a:t>Model)</a:t>
            </a:r>
            <a:br>
              <a:rPr lang="en-US" sz="2800" b="0" dirty="0"/>
            </a:br>
            <a:r>
              <a:rPr lang="en-US" sz="2800" b="0" dirty="0"/>
              <a:t>- </a:t>
            </a:r>
            <a:r>
              <a:rPr lang="ru-RU" sz="2800" b="0" dirty="0" err="1"/>
              <a:t>моделі</a:t>
            </a:r>
            <a:r>
              <a:rPr lang="ru-RU" sz="2800" b="0" dirty="0"/>
              <a:t> </a:t>
            </a:r>
            <a:r>
              <a:rPr lang="ru-RU" sz="2800" b="0" dirty="0" err="1"/>
              <a:t>уявлення</a:t>
            </a:r>
            <a:r>
              <a:rPr lang="ru-RU" sz="2800" b="0" dirty="0"/>
              <a:t> (</a:t>
            </a:r>
            <a:r>
              <a:rPr lang="en-US" sz="2800" b="0" dirty="0" err="1"/>
              <a:t>ViewModel</a:t>
            </a:r>
            <a:r>
              <a:rPr lang="en-US" sz="2800" b="0" dirty="0"/>
              <a:t>) </a:t>
            </a:r>
            <a:br>
              <a:rPr lang="en-US" sz="2800" b="0" dirty="0"/>
            </a:br>
            <a:r>
              <a:rPr lang="en-US" sz="2800" b="0" dirty="0"/>
              <a:t>-</a:t>
            </a:r>
            <a:r>
              <a:rPr lang="ru-RU" sz="2800" b="0" dirty="0"/>
              <a:t> </a:t>
            </a:r>
            <a:r>
              <a:rPr lang="ru-RU" sz="2800" b="0" dirty="0" err="1"/>
              <a:t>уявлення</a:t>
            </a:r>
            <a:r>
              <a:rPr lang="ru-RU" sz="2800" b="0" dirty="0"/>
              <a:t> (</a:t>
            </a:r>
            <a:r>
              <a:rPr lang="en-US" sz="2800" b="0" dirty="0"/>
              <a:t>View)</a:t>
            </a:r>
          </a:p>
        </p:txBody>
      </p:sp>
      <p:pic>
        <p:nvPicPr>
          <p:cNvPr id="5" name="Picture 4" descr="A grey rectangular sign with black text&#10;&#10;Description automatically generated">
            <a:extLst>
              <a:ext uri="{FF2B5EF4-FFF2-40B4-BE49-F238E27FC236}">
                <a16:creationId xmlns:a16="http://schemas.microsoft.com/office/drawing/2014/main" id="{80C46D8A-C635-60B7-5F12-445AA61A2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66" y="3833669"/>
            <a:ext cx="99250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9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A98A-D31D-8CED-8872-B93EC38B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Model</a:t>
            </a:r>
            <a:b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CD7C1-1A43-7FAF-34C5-E989F71804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b="0" dirty="0">
                <a:solidFill>
                  <a:schemeClr val="bg1"/>
                </a:solidFill>
              </a:rPr>
              <a:t>Модель </a:t>
            </a:r>
            <a:r>
              <a:rPr lang="ru-RU" b="0" dirty="0" err="1">
                <a:solidFill>
                  <a:schemeClr val="bg1"/>
                </a:solidFill>
              </a:rPr>
              <a:t>описує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дані</a:t>
            </a:r>
            <a:r>
              <a:rPr lang="ru-RU" b="0" dirty="0">
                <a:solidFill>
                  <a:schemeClr val="bg1"/>
                </a:solidFill>
              </a:rPr>
              <a:t>, </a:t>
            </a:r>
            <a:r>
              <a:rPr lang="ru-RU" b="0" dirty="0" err="1">
                <a:solidFill>
                  <a:schemeClr val="bg1"/>
                </a:solidFill>
              </a:rPr>
              <a:t>що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використовуються</a:t>
            </a:r>
            <a:r>
              <a:rPr lang="ru-RU" b="0" dirty="0">
                <a:solidFill>
                  <a:schemeClr val="bg1"/>
                </a:solidFill>
              </a:rPr>
              <a:t> в </a:t>
            </a:r>
            <a:r>
              <a:rPr lang="ru-RU" b="0" dirty="0" err="1">
                <a:solidFill>
                  <a:schemeClr val="bg1"/>
                </a:solidFill>
              </a:rPr>
              <a:t>додатку</a:t>
            </a:r>
            <a:r>
              <a:rPr lang="ru-RU" b="0" dirty="0">
                <a:solidFill>
                  <a:schemeClr val="bg1"/>
                </a:solidFill>
              </a:rPr>
              <a:t>. </a:t>
            </a:r>
            <a:br>
              <a:rPr lang="en-US" b="0" dirty="0">
                <a:solidFill>
                  <a:schemeClr val="bg1"/>
                </a:solidFill>
              </a:rPr>
            </a:br>
            <a:r>
              <a:rPr lang="ru-RU" b="0" dirty="0" err="1">
                <a:solidFill>
                  <a:schemeClr val="bg1"/>
                </a:solidFill>
              </a:rPr>
              <a:t>Моделі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можуть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містити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логіку</a:t>
            </a:r>
            <a:r>
              <a:rPr lang="ru-RU" b="0" dirty="0">
                <a:solidFill>
                  <a:schemeClr val="bg1"/>
                </a:solidFill>
              </a:rPr>
              <a:t>, </a:t>
            </a:r>
            <a:r>
              <a:rPr lang="ru-RU" b="0" dirty="0" err="1">
                <a:solidFill>
                  <a:schemeClr val="bg1"/>
                </a:solidFill>
              </a:rPr>
              <a:t>безпосередньо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пов'язану</a:t>
            </a:r>
            <a:r>
              <a:rPr lang="ru-RU" b="0" dirty="0">
                <a:solidFill>
                  <a:schemeClr val="bg1"/>
                </a:solidFill>
              </a:rPr>
              <a:t> з </a:t>
            </a:r>
            <a:r>
              <a:rPr lang="ru-RU" b="0" dirty="0" err="1">
                <a:solidFill>
                  <a:schemeClr val="bg1"/>
                </a:solidFill>
              </a:rPr>
              <a:t>цими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даними</a:t>
            </a:r>
            <a:r>
              <a:rPr lang="ru-RU" b="0" dirty="0">
                <a:solidFill>
                  <a:schemeClr val="bg1"/>
                </a:solidFill>
              </a:rPr>
              <a:t>, </a:t>
            </a:r>
            <a:r>
              <a:rPr lang="ru-RU" b="0" dirty="0" err="1">
                <a:solidFill>
                  <a:schemeClr val="bg1"/>
                </a:solidFill>
              </a:rPr>
              <a:t>наприклад</a:t>
            </a:r>
            <a:r>
              <a:rPr lang="ru-RU" b="0" dirty="0">
                <a:solidFill>
                  <a:schemeClr val="bg1"/>
                </a:solidFill>
              </a:rPr>
              <a:t>, </a:t>
            </a:r>
            <a:r>
              <a:rPr lang="ru-RU" b="0" dirty="0" err="1">
                <a:solidFill>
                  <a:schemeClr val="bg1"/>
                </a:solidFill>
              </a:rPr>
              <a:t>логіку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валідації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властивостей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моделі</a:t>
            </a:r>
            <a:r>
              <a:rPr lang="ru-RU" b="0" dirty="0">
                <a:solidFill>
                  <a:schemeClr val="bg1"/>
                </a:solidFill>
              </a:rPr>
              <a:t>. </a:t>
            </a:r>
            <a:br>
              <a:rPr lang="en-US" b="0" dirty="0">
                <a:solidFill>
                  <a:schemeClr val="bg1"/>
                </a:solidFill>
              </a:rPr>
            </a:br>
            <a:r>
              <a:rPr lang="ru-RU" b="0" dirty="0">
                <a:solidFill>
                  <a:schemeClr val="bg1"/>
                </a:solidFill>
              </a:rPr>
              <a:t>У той же час модель не повинна </a:t>
            </a:r>
            <a:r>
              <a:rPr lang="ru-RU" b="0" dirty="0" err="1">
                <a:solidFill>
                  <a:schemeClr val="bg1"/>
                </a:solidFill>
              </a:rPr>
              <a:t>містити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жодної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логіки</a:t>
            </a:r>
            <a:r>
              <a:rPr lang="ru-RU" b="0" dirty="0">
                <a:solidFill>
                  <a:schemeClr val="bg1"/>
                </a:solidFill>
              </a:rPr>
              <a:t>, </a:t>
            </a:r>
            <a:r>
              <a:rPr lang="ru-RU" b="0" dirty="0" err="1">
                <a:solidFill>
                  <a:schemeClr val="bg1"/>
                </a:solidFill>
              </a:rPr>
              <a:t>пов'язаної</a:t>
            </a:r>
            <a:r>
              <a:rPr lang="ru-RU" b="0" dirty="0">
                <a:solidFill>
                  <a:schemeClr val="bg1"/>
                </a:solidFill>
              </a:rPr>
              <a:t> з </a:t>
            </a:r>
            <a:r>
              <a:rPr lang="ru-RU" b="0" dirty="0" err="1">
                <a:solidFill>
                  <a:schemeClr val="bg1"/>
                </a:solidFill>
              </a:rPr>
              <a:t>відображенням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даних</a:t>
            </a:r>
            <a:r>
              <a:rPr lang="ru-RU" b="0" dirty="0">
                <a:solidFill>
                  <a:schemeClr val="bg1"/>
                </a:solidFill>
              </a:rPr>
              <a:t> та </a:t>
            </a:r>
            <a:r>
              <a:rPr lang="ru-RU" b="0" dirty="0" err="1">
                <a:solidFill>
                  <a:schemeClr val="bg1"/>
                </a:solidFill>
              </a:rPr>
              <a:t>взаємодією</a:t>
            </a:r>
            <a:r>
              <a:rPr lang="ru-RU" b="0" dirty="0">
                <a:solidFill>
                  <a:schemeClr val="bg1"/>
                </a:solidFill>
              </a:rPr>
              <a:t> з </a:t>
            </a:r>
            <a:r>
              <a:rPr lang="ru-RU" b="0" dirty="0" err="1">
                <a:solidFill>
                  <a:schemeClr val="bg1"/>
                </a:solidFill>
              </a:rPr>
              <a:t>візуальними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елементами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керування</a:t>
            </a:r>
            <a:r>
              <a:rPr lang="ru-RU" b="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b="0" dirty="0" err="1">
                <a:solidFill>
                  <a:schemeClr val="bg1"/>
                </a:solidFill>
              </a:rPr>
              <a:t>Нерідко</a:t>
            </a:r>
            <a:r>
              <a:rPr lang="ru-RU" b="0" dirty="0">
                <a:solidFill>
                  <a:schemeClr val="bg1"/>
                </a:solidFill>
              </a:rPr>
              <a:t> модель </a:t>
            </a:r>
            <a:r>
              <a:rPr lang="ru-RU" b="0" dirty="0" err="1">
                <a:solidFill>
                  <a:schemeClr val="bg1"/>
                </a:solidFill>
              </a:rPr>
              <a:t>реалізує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інтерфейси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en-US" b="0" dirty="0" err="1">
                <a:solidFill>
                  <a:schemeClr val="bg1"/>
                </a:solidFill>
              </a:rPr>
              <a:t>INotifyPropertyChanged</a:t>
            </a:r>
            <a:r>
              <a:rPr lang="en-US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або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en-US" b="0" dirty="0" err="1">
                <a:solidFill>
                  <a:schemeClr val="bg1"/>
                </a:solidFill>
              </a:rPr>
              <a:t>INotifyCollectionChanged</a:t>
            </a:r>
            <a:r>
              <a:rPr lang="en-US" b="0" dirty="0">
                <a:solidFill>
                  <a:schemeClr val="bg1"/>
                </a:solidFill>
              </a:rPr>
              <a:t>, </a:t>
            </a:r>
            <a:r>
              <a:rPr lang="ru-RU" b="0" dirty="0" err="1">
                <a:solidFill>
                  <a:schemeClr val="bg1"/>
                </a:solidFill>
              </a:rPr>
              <a:t>які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дозволяють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повідомляти</a:t>
            </a:r>
            <a:r>
              <a:rPr lang="ru-RU" b="0" dirty="0">
                <a:solidFill>
                  <a:schemeClr val="bg1"/>
                </a:solidFill>
              </a:rPr>
              <a:t> систему про </a:t>
            </a:r>
            <a:r>
              <a:rPr lang="ru-RU" b="0" dirty="0" err="1">
                <a:solidFill>
                  <a:schemeClr val="bg1"/>
                </a:solidFill>
              </a:rPr>
              <a:t>зміни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властивостей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моделі</a:t>
            </a:r>
            <a:r>
              <a:rPr lang="ru-RU" b="0" dirty="0">
                <a:solidFill>
                  <a:schemeClr val="bg1"/>
                </a:solidFill>
              </a:rPr>
              <a:t>. </a:t>
            </a:r>
            <a:br>
              <a:rPr lang="en-US" b="0" dirty="0">
                <a:solidFill>
                  <a:schemeClr val="bg1"/>
                </a:solidFill>
              </a:rPr>
            </a:br>
            <a:r>
              <a:rPr lang="ru-RU" b="0" dirty="0" err="1">
                <a:solidFill>
                  <a:schemeClr val="bg1"/>
                </a:solidFill>
              </a:rPr>
              <a:t>Завдяки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цьому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полегшується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прив'язка</a:t>
            </a:r>
            <a:r>
              <a:rPr lang="ru-RU" b="0" dirty="0">
                <a:solidFill>
                  <a:schemeClr val="bg1"/>
                </a:solidFill>
              </a:rPr>
              <a:t> до </a:t>
            </a:r>
            <a:r>
              <a:rPr lang="ru-RU" b="0" dirty="0" err="1">
                <a:solidFill>
                  <a:schemeClr val="bg1"/>
                </a:solidFill>
              </a:rPr>
              <a:t>подання</a:t>
            </a:r>
            <a:r>
              <a:rPr lang="ru-RU" b="0" dirty="0">
                <a:solidFill>
                  <a:schemeClr val="bg1"/>
                </a:solidFill>
              </a:rPr>
              <a:t>, </a:t>
            </a:r>
            <a:r>
              <a:rPr lang="ru-RU" b="0" dirty="0" err="1">
                <a:solidFill>
                  <a:schemeClr val="bg1"/>
                </a:solidFill>
              </a:rPr>
              <a:t>хоча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знову</a:t>
            </a:r>
            <a:r>
              <a:rPr lang="ru-RU" b="0" dirty="0">
                <a:solidFill>
                  <a:schemeClr val="bg1"/>
                </a:solidFill>
              </a:rPr>
              <a:t> ж таки пряма </a:t>
            </a:r>
            <a:r>
              <a:rPr lang="ru-RU" b="0" dirty="0" err="1">
                <a:solidFill>
                  <a:schemeClr val="bg1"/>
                </a:solidFill>
              </a:rPr>
              <a:t>взаємодія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між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моделлю</a:t>
            </a:r>
            <a:r>
              <a:rPr lang="ru-RU" b="0" dirty="0">
                <a:solidFill>
                  <a:schemeClr val="bg1"/>
                </a:solidFill>
              </a:rPr>
              <a:t> і </a:t>
            </a:r>
            <a:r>
              <a:rPr lang="ru-RU" b="0" dirty="0" err="1">
                <a:solidFill>
                  <a:schemeClr val="bg1"/>
                </a:solidFill>
              </a:rPr>
              <a:t>уявленням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відсутня</a:t>
            </a:r>
            <a:r>
              <a:rPr lang="ru-RU" b="0" dirty="0">
                <a:solidFill>
                  <a:schemeClr val="bg1"/>
                </a:solidFill>
              </a:rPr>
              <a:t>.</a:t>
            </a:r>
            <a:endParaRPr lang="en-US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82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A376-1C92-87DF-55E9-D69B5B18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View</a:t>
            </a:r>
            <a:b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6DB3D-B591-FE8F-E7C8-040A93DCD7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6787747" cy="4265531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0" dirty="0">
                <a:solidFill>
                  <a:schemeClr val="bg1"/>
                </a:solidFill>
              </a:rPr>
              <a:t>View </a:t>
            </a:r>
            <a:r>
              <a:rPr lang="ru-RU" b="0" dirty="0" err="1">
                <a:solidFill>
                  <a:schemeClr val="bg1"/>
                </a:solidFill>
              </a:rPr>
              <a:t>або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уявлення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визначає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візуальний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інтерфейс</a:t>
            </a:r>
            <a:r>
              <a:rPr lang="ru-RU" b="0" dirty="0">
                <a:solidFill>
                  <a:schemeClr val="bg1"/>
                </a:solidFill>
              </a:rPr>
              <a:t>, через </a:t>
            </a:r>
            <a:r>
              <a:rPr lang="ru-RU" b="0" dirty="0" err="1">
                <a:solidFill>
                  <a:schemeClr val="bg1"/>
                </a:solidFill>
              </a:rPr>
              <a:t>який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користувач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взаємодіє</a:t>
            </a:r>
            <a:r>
              <a:rPr lang="ru-RU" b="0" dirty="0">
                <a:solidFill>
                  <a:schemeClr val="bg1"/>
                </a:solidFill>
              </a:rPr>
              <a:t> з </a:t>
            </a:r>
            <a:r>
              <a:rPr lang="ru-RU" b="0" dirty="0" err="1">
                <a:solidFill>
                  <a:schemeClr val="bg1"/>
                </a:solidFill>
              </a:rPr>
              <a:t>програмою</a:t>
            </a:r>
            <a:r>
              <a:rPr lang="ru-RU" b="0" dirty="0">
                <a:solidFill>
                  <a:schemeClr val="bg1"/>
                </a:solidFill>
              </a:rPr>
              <a:t>. </a:t>
            </a:r>
            <a:br>
              <a:rPr lang="en-US" b="0" dirty="0">
                <a:solidFill>
                  <a:schemeClr val="bg1"/>
                </a:solidFill>
              </a:rPr>
            </a:br>
            <a:r>
              <a:rPr lang="ru-RU" b="0" dirty="0" err="1">
                <a:solidFill>
                  <a:schemeClr val="bg1"/>
                </a:solidFill>
              </a:rPr>
              <a:t>Стосовно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en-US" b="0" dirty="0">
                <a:solidFill>
                  <a:schemeClr val="bg1"/>
                </a:solidFill>
              </a:rPr>
              <a:t>WPF </a:t>
            </a:r>
            <a:r>
              <a:rPr lang="ru-RU" b="0" dirty="0" err="1">
                <a:solidFill>
                  <a:schemeClr val="bg1"/>
                </a:solidFill>
              </a:rPr>
              <a:t>уявлення</a:t>
            </a:r>
            <a:r>
              <a:rPr lang="ru-RU" b="0" dirty="0">
                <a:solidFill>
                  <a:schemeClr val="bg1"/>
                </a:solidFill>
              </a:rPr>
              <a:t> - </a:t>
            </a:r>
            <a:r>
              <a:rPr lang="ru-RU" b="0" dirty="0" err="1">
                <a:solidFill>
                  <a:schemeClr val="bg1"/>
                </a:solidFill>
              </a:rPr>
              <a:t>це</a:t>
            </a:r>
            <a:r>
              <a:rPr lang="ru-RU" b="0" dirty="0">
                <a:solidFill>
                  <a:schemeClr val="bg1"/>
                </a:solidFill>
              </a:rPr>
              <a:t> код </a:t>
            </a:r>
            <a:r>
              <a:rPr lang="en-US" b="0" dirty="0" err="1">
                <a:solidFill>
                  <a:schemeClr val="bg1"/>
                </a:solidFill>
              </a:rPr>
              <a:t>xaml</a:t>
            </a:r>
            <a:r>
              <a:rPr lang="en-US" b="0" dirty="0">
                <a:solidFill>
                  <a:schemeClr val="bg1"/>
                </a:solidFill>
              </a:rPr>
              <a:t>, </a:t>
            </a:r>
            <a:r>
              <a:rPr lang="ru-RU" b="0" dirty="0" err="1">
                <a:solidFill>
                  <a:schemeClr val="bg1"/>
                </a:solidFill>
              </a:rPr>
              <a:t>який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визначає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інтерфейс</a:t>
            </a:r>
            <a:r>
              <a:rPr lang="ru-RU" b="0" dirty="0">
                <a:solidFill>
                  <a:schemeClr val="bg1"/>
                </a:solidFill>
              </a:rPr>
              <a:t> у </a:t>
            </a:r>
            <a:r>
              <a:rPr lang="ru-RU" b="0" dirty="0" err="1">
                <a:solidFill>
                  <a:schemeClr val="bg1"/>
                </a:solidFill>
              </a:rPr>
              <a:t>вигляді</a:t>
            </a:r>
            <a:r>
              <a:rPr lang="ru-RU" b="0" dirty="0">
                <a:solidFill>
                  <a:schemeClr val="bg1"/>
                </a:solidFill>
              </a:rPr>
              <a:t> кнопок, </a:t>
            </a:r>
            <a:r>
              <a:rPr lang="ru-RU" b="0" dirty="0" err="1">
                <a:solidFill>
                  <a:schemeClr val="bg1"/>
                </a:solidFill>
              </a:rPr>
              <a:t>текстових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полів</a:t>
            </a:r>
            <a:r>
              <a:rPr lang="ru-RU" b="0" dirty="0">
                <a:solidFill>
                  <a:schemeClr val="bg1"/>
                </a:solidFill>
              </a:rPr>
              <a:t> та </a:t>
            </a:r>
            <a:r>
              <a:rPr lang="ru-RU" b="0" dirty="0" err="1">
                <a:solidFill>
                  <a:schemeClr val="bg1"/>
                </a:solidFill>
              </a:rPr>
              <a:t>інших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візуальних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елементів</a:t>
            </a:r>
            <a:r>
              <a:rPr lang="ru-RU" b="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b="0" dirty="0" err="1">
                <a:solidFill>
                  <a:schemeClr val="bg1"/>
                </a:solidFill>
              </a:rPr>
              <a:t>Хоча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вікно</a:t>
            </a:r>
            <a:r>
              <a:rPr lang="ru-RU" b="0" dirty="0">
                <a:solidFill>
                  <a:schemeClr val="bg1"/>
                </a:solidFill>
              </a:rPr>
              <a:t> (</a:t>
            </a:r>
            <a:r>
              <a:rPr lang="ru-RU" b="0" dirty="0" err="1">
                <a:solidFill>
                  <a:schemeClr val="bg1"/>
                </a:solidFill>
              </a:rPr>
              <a:t>клас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en-US" b="0" dirty="0">
                <a:solidFill>
                  <a:schemeClr val="bg1"/>
                </a:solidFill>
              </a:rPr>
              <a:t>Window) </a:t>
            </a:r>
            <a:r>
              <a:rPr lang="ru-RU" b="0" dirty="0">
                <a:solidFill>
                  <a:schemeClr val="bg1"/>
                </a:solidFill>
              </a:rPr>
              <a:t>у </a:t>
            </a:r>
            <a:r>
              <a:rPr lang="en-US" b="0" dirty="0">
                <a:solidFill>
                  <a:schemeClr val="bg1"/>
                </a:solidFill>
              </a:rPr>
              <a:t>WPF </a:t>
            </a:r>
            <a:r>
              <a:rPr lang="ru-RU" b="0" dirty="0" err="1">
                <a:solidFill>
                  <a:schemeClr val="bg1"/>
                </a:solidFill>
              </a:rPr>
              <a:t>може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містити</a:t>
            </a:r>
            <a:r>
              <a:rPr lang="ru-RU" b="0" dirty="0">
                <a:solidFill>
                  <a:schemeClr val="bg1"/>
                </a:solidFill>
              </a:rPr>
              <a:t> як </a:t>
            </a:r>
            <a:r>
              <a:rPr lang="ru-RU" b="0" dirty="0" err="1">
                <a:solidFill>
                  <a:schemeClr val="bg1"/>
                </a:solidFill>
              </a:rPr>
              <a:t>інтерфейс</a:t>
            </a:r>
            <a:r>
              <a:rPr lang="ru-RU" b="0" dirty="0">
                <a:solidFill>
                  <a:schemeClr val="bg1"/>
                </a:solidFill>
              </a:rPr>
              <a:t> у </a:t>
            </a:r>
            <a:r>
              <a:rPr lang="en-US" b="0" dirty="0" err="1">
                <a:solidFill>
                  <a:schemeClr val="bg1"/>
                </a:solidFill>
              </a:rPr>
              <a:t>xaml</a:t>
            </a:r>
            <a:r>
              <a:rPr lang="en-US" b="0" dirty="0">
                <a:solidFill>
                  <a:schemeClr val="bg1"/>
                </a:solidFill>
              </a:rPr>
              <a:t>, </a:t>
            </a:r>
            <a:r>
              <a:rPr lang="ru-RU" b="0" dirty="0">
                <a:solidFill>
                  <a:schemeClr val="bg1"/>
                </a:solidFill>
              </a:rPr>
              <a:t>так і </a:t>
            </a:r>
            <a:r>
              <a:rPr lang="ru-RU" b="0" dirty="0" err="1">
                <a:solidFill>
                  <a:schemeClr val="bg1"/>
                </a:solidFill>
              </a:rPr>
              <a:t>прив'язаний</a:t>
            </a:r>
            <a:r>
              <a:rPr lang="ru-RU" b="0" dirty="0">
                <a:solidFill>
                  <a:schemeClr val="bg1"/>
                </a:solidFill>
              </a:rPr>
              <a:t> до </a:t>
            </a:r>
            <a:r>
              <a:rPr lang="ru-RU" b="0" dirty="0" err="1">
                <a:solidFill>
                  <a:schemeClr val="bg1"/>
                </a:solidFill>
              </a:rPr>
              <a:t>нього</a:t>
            </a:r>
            <a:r>
              <a:rPr lang="ru-RU" b="0" dirty="0">
                <a:solidFill>
                  <a:schemeClr val="bg1"/>
                </a:solidFill>
              </a:rPr>
              <a:t> код </a:t>
            </a:r>
            <a:r>
              <a:rPr lang="en-US" b="0" dirty="0">
                <a:solidFill>
                  <a:schemeClr val="bg1"/>
                </a:solidFill>
              </a:rPr>
              <a:t>C#, </a:t>
            </a:r>
            <a:r>
              <a:rPr lang="ru-RU" b="0" dirty="0" err="1">
                <a:solidFill>
                  <a:schemeClr val="bg1"/>
                </a:solidFill>
              </a:rPr>
              <a:t>проте</a:t>
            </a:r>
            <a:r>
              <a:rPr lang="ru-RU" b="0" dirty="0">
                <a:solidFill>
                  <a:schemeClr val="bg1"/>
                </a:solidFill>
              </a:rPr>
              <a:t> в </a:t>
            </a:r>
            <a:r>
              <a:rPr lang="ru-RU" b="0" dirty="0" err="1">
                <a:solidFill>
                  <a:schemeClr val="bg1"/>
                </a:solidFill>
              </a:rPr>
              <a:t>ідеалі</a:t>
            </a:r>
            <a:r>
              <a:rPr lang="ru-RU" b="0" dirty="0">
                <a:solidFill>
                  <a:schemeClr val="bg1"/>
                </a:solidFill>
              </a:rPr>
              <a:t> код </a:t>
            </a:r>
            <a:r>
              <a:rPr lang="en-US" b="0" dirty="0">
                <a:solidFill>
                  <a:schemeClr val="bg1"/>
                </a:solidFill>
              </a:rPr>
              <a:t>C# </a:t>
            </a:r>
            <a:r>
              <a:rPr lang="ru-RU" b="0" dirty="0">
                <a:solidFill>
                  <a:schemeClr val="bg1"/>
                </a:solidFill>
              </a:rPr>
              <a:t>не повинен </a:t>
            </a:r>
            <a:r>
              <a:rPr lang="ru-RU" b="0" dirty="0" err="1">
                <a:solidFill>
                  <a:schemeClr val="bg1"/>
                </a:solidFill>
              </a:rPr>
              <a:t>містити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якоїсь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логіки</a:t>
            </a:r>
            <a:r>
              <a:rPr lang="ru-RU" b="0" dirty="0">
                <a:solidFill>
                  <a:schemeClr val="bg1"/>
                </a:solidFill>
              </a:rPr>
              <a:t>, </a:t>
            </a:r>
            <a:r>
              <a:rPr lang="ru-RU" b="0" dirty="0" err="1">
                <a:solidFill>
                  <a:schemeClr val="bg1"/>
                </a:solidFill>
              </a:rPr>
              <a:t>крім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хіба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що</a:t>
            </a:r>
            <a:r>
              <a:rPr lang="ru-RU" b="0" dirty="0">
                <a:solidFill>
                  <a:schemeClr val="bg1"/>
                </a:solidFill>
              </a:rPr>
              <a:t> конструктора, </a:t>
            </a:r>
            <a:r>
              <a:rPr lang="ru-RU" b="0" dirty="0" err="1">
                <a:solidFill>
                  <a:schemeClr val="bg1"/>
                </a:solidFill>
              </a:rPr>
              <a:t>який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викликає</a:t>
            </a:r>
            <a:r>
              <a:rPr lang="ru-RU" b="0" dirty="0">
                <a:solidFill>
                  <a:schemeClr val="bg1"/>
                </a:solidFill>
              </a:rPr>
              <a:t> метод </a:t>
            </a:r>
            <a:r>
              <a:rPr lang="en-US" b="0" dirty="0" err="1">
                <a:solidFill>
                  <a:schemeClr val="bg1"/>
                </a:solidFill>
              </a:rPr>
              <a:t>InitializeComponent</a:t>
            </a:r>
            <a:r>
              <a:rPr lang="en-US" b="0" dirty="0">
                <a:solidFill>
                  <a:schemeClr val="bg1"/>
                </a:solidFill>
              </a:rPr>
              <a:t> </a:t>
            </a:r>
            <a:r>
              <a:rPr lang="ru-RU" b="0" dirty="0">
                <a:solidFill>
                  <a:schemeClr val="bg1"/>
                </a:solidFill>
              </a:rPr>
              <a:t>і </a:t>
            </a:r>
            <a:r>
              <a:rPr lang="ru-RU" b="0" dirty="0" err="1">
                <a:solidFill>
                  <a:schemeClr val="bg1"/>
                </a:solidFill>
              </a:rPr>
              <a:t>виконує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початкову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ініціалізацію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вікна</a:t>
            </a:r>
            <a:r>
              <a:rPr lang="ru-RU" b="0" dirty="0">
                <a:solidFill>
                  <a:schemeClr val="bg1"/>
                </a:solidFill>
              </a:rPr>
              <a:t>. </a:t>
            </a:r>
            <a:br>
              <a:rPr lang="en-US" b="0" dirty="0">
                <a:solidFill>
                  <a:schemeClr val="bg1"/>
                </a:solidFill>
              </a:rPr>
            </a:br>
            <a:r>
              <a:rPr lang="ru-RU" b="0" dirty="0">
                <a:solidFill>
                  <a:schemeClr val="bg1"/>
                </a:solidFill>
              </a:rPr>
              <a:t>Вся </a:t>
            </a:r>
            <a:r>
              <a:rPr lang="ru-RU" b="0" dirty="0" err="1">
                <a:solidFill>
                  <a:schemeClr val="bg1"/>
                </a:solidFill>
              </a:rPr>
              <a:t>основна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логіка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програми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виноситься</a:t>
            </a:r>
            <a:r>
              <a:rPr lang="ru-RU" b="0" dirty="0">
                <a:solidFill>
                  <a:schemeClr val="bg1"/>
                </a:solidFill>
              </a:rPr>
              <a:t> в компонент </a:t>
            </a:r>
            <a:r>
              <a:rPr lang="en-US" b="0" dirty="0" err="1">
                <a:solidFill>
                  <a:schemeClr val="bg1"/>
                </a:solidFill>
              </a:rPr>
              <a:t>ViewModel</a:t>
            </a:r>
            <a:r>
              <a:rPr lang="en-US" b="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b="0" dirty="0">
                <a:solidFill>
                  <a:schemeClr val="bg1"/>
                </a:solidFill>
              </a:rPr>
              <a:t>Але коли в </a:t>
            </a:r>
            <a:r>
              <a:rPr lang="ru-RU" b="0" dirty="0" err="1">
                <a:solidFill>
                  <a:schemeClr val="bg1"/>
                </a:solidFill>
              </a:rPr>
              <a:t>файлі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пов'язаного</a:t>
            </a:r>
            <a:r>
              <a:rPr lang="ru-RU" b="0" dirty="0">
                <a:solidFill>
                  <a:schemeClr val="bg1"/>
                </a:solidFill>
              </a:rPr>
              <a:t> коду все </a:t>
            </a:r>
            <a:r>
              <a:rPr lang="ru-RU" b="0" dirty="0" err="1">
                <a:solidFill>
                  <a:schemeClr val="bg1"/>
                </a:solidFill>
              </a:rPr>
              <a:t>може</a:t>
            </a:r>
            <a:r>
              <a:rPr lang="ru-RU" b="0" dirty="0">
                <a:solidFill>
                  <a:schemeClr val="bg1"/>
                </a:solidFill>
              </a:rPr>
              <a:t> бути </a:t>
            </a:r>
            <a:r>
              <a:rPr lang="ru-RU" b="0" dirty="0" err="1">
                <a:solidFill>
                  <a:schemeClr val="bg1"/>
                </a:solidFill>
              </a:rPr>
              <a:t>певна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логіка</a:t>
            </a:r>
            <a:r>
              <a:rPr lang="ru-RU" b="0" dirty="0">
                <a:solidFill>
                  <a:schemeClr val="bg1"/>
                </a:solidFill>
              </a:rPr>
              <a:t>, яку складно </a:t>
            </a:r>
            <a:r>
              <a:rPr lang="ru-RU" b="0" dirty="0" err="1">
                <a:solidFill>
                  <a:schemeClr val="bg1"/>
                </a:solidFill>
              </a:rPr>
              <a:t>продати</a:t>
            </a:r>
            <a:r>
              <a:rPr lang="ru-RU" b="0" dirty="0">
                <a:solidFill>
                  <a:schemeClr val="bg1"/>
                </a:solidFill>
              </a:rPr>
              <a:t> в рамках </a:t>
            </a:r>
            <a:r>
              <a:rPr lang="ru-RU" b="0" dirty="0" err="1">
                <a:solidFill>
                  <a:schemeClr val="bg1"/>
                </a:solidFill>
              </a:rPr>
              <a:t>патерну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en-US" b="0" dirty="0">
                <a:solidFill>
                  <a:schemeClr val="bg1"/>
                </a:solidFill>
              </a:rPr>
              <a:t>MVVM </a:t>
            </a:r>
            <a:r>
              <a:rPr lang="ru-RU" b="0" dirty="0">
                <a:solidFill>
                  <a:schemeClr val="bg1"/>
                </a:solidFill>
              </a:rPr>
              <a:t>в </a:t>
            </a:r>
            <a:r>
              <a:rPr lang="en-US" b="0" dirty="0" err="1">
                <a:solidFill>
                  <a:schemeClr val="bg1"/>
                </a:solidFill>
              </a:rPr>
              <a:t>ViewModel</a:t>
            </a:r>
            <a:r>
              <a:rPr lang="en-US" b="0" dirty="0">
                <a:solidFill>
                  <a:schemeClr val="bg1"/>
                </a:solidFill>
              </a:rPr>
              <a:t>.</a:t>
            </a:r>
            <a:endParaRPr lang="ru-RU" b="0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b="0" dirty="0" err="1">
                <a:solidFill>
                  <a:schemeClr val="bg1"/>
                </a:solidFill>
              </a:rPr>
              <a:t>Уявлення</a:t>
            </a:r>
            <a:r>
              <a:rPr lang="ru-RU" b="0" dirty="0">
                <a:solidFill>
                  <a:schemeClr val="bg1"/>
                </a:solidFill>
              </a:rPr>
              <a:t> не </a:t>
            </a:r>
            <a:r>
              <a:rPr lang="ru-RU" b="0" dirty="0" err="1">
                <a:solidFill>
                  <a:schemeClr val="bg1"/>
                </a:solidFill>
              </a:rPr>
              <a:t>обробляє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події</a:t>
            </a:r>
            <a:r>
              <a:rPr lang="ru-RU" b="0" dirty="0">
                <a:solidFill>
                  <a:schemeClr val="bg1"/>
                </a:solidFill>
              </a:rPr>
              <a:t> за </a:t>
            </a:r>
            <a:r>
              <a:rPr lang="ru-RU" b="0" dirty="0" err="1">
                <a:solidFill>
                  <a:schemeClr val="bg1"/>
                </a:solidFill>
              </a:rPr>
              <a:t>рідкісним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винятком</a:t>
            </a:r>
            <a:r>
              <a:rPr lang="ru-RU" b="0" dirty="0">
                <a:solidFill>
                  <a:schemeClr val="bg1"/>
                </a:solidFill>
              </a:rPr>
              <a:t>, а </a:t>
            </a:r>
            <a:r>
              <a:rPr lang="ru-RU" b="0" dirty="0" err="1">
                <a:solidFill>
                  <a:schemeClr val="bg1"/>
                </a:solidFill>
              </a:rPr>
              <a:t>виконує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дії</a:t>
            </a:r>
            <a:r>
              <a:rPr lang="ru-RU" b="0" dirty="0">
                <a:solidFill>
                  <a:schemeClr val="bg1"/>
                </a:solidFill>
              </a:rPr>
              <a:t> в основному за </a:t>
            </a:r>
            <a:r>
              <a:rPr lang="ru-RU" b="0" dirty="0" err="1">
                <a:solidFill>
                  <a:schemeClr val="bg1"/>
                </a:solidFill>
              </a:rPr>
              <a:t>допомогою</a:t>
            </a:r>
            <a:r>
              <a:rPr lang="ru-RU" b="0" dirty="0">
                <a:solidFill>
                  <a:schemeClr val="bg1"/>
                </a:solidFill>
              </a:rPr>
              <a:t> команд.</a:t>
            </a:r>
            <a:endParaRPr lang="en-US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58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22E4-5E7C-225A-1DE7-6F5CC632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ViewModel</a:t>
            </a:r>
            <a:b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21679-6018-B89C-AC9C-47E4B17012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6787747" cy="438651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0" dirty="0" err="1">
                <a:solidFill>
                  <a:schemeClr val="bg1"/>
                </a:solidFill>
              </a:rPr>
              <a:t>ViewModel</a:t>
            </a:r>
            <a:r>
              <a:rPr lang="en-US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або</a:t>
            </a:r>
            <a:r>
              <a:rPr lang="ru-RU" b="0" dirty="0">
                <a:solidFill>
                  <a:schemeClr val="bg1"/>
                </a:solidFill>
              </a:rPr>
              <a:t> модель </a:t>
            </a:r>
            <a:r>
              <a:rPr lang="ru-RU" b="0" dirty="0" err="1">
                <a:solidFill>
                  <a:schemeClr val="bg1"/>
                </a:solidFill>
              </a:rPr>
              <a:t>уявлення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пов'язує</a:t>
            </a:r>
            <a:r>
              <a:rPr lang="ru-RU" b="0" dirty="0">
                <a:solidFill>
                  <a:schemeClr val="bg1"/>
                </a:solidFill>
              </a:rPr>
              <a:t> модель і </a:t>
            </a:r>
            <a:r>
              <a:rPr lang="ru-RU" b="0" dirty="0" err="1">
                <a:solidFill>
                  <a:schemeClr val="bg1"/>
                </a:solidFill>
              </a:rPr>
              <a:t>подання</a:t>
            </a:r>
            <a:r>
              <a:rPr lang="ru-RU" b="0" dirty="0">
                <a:solidFill>
                  <a:schemeClr val="bg1"/>
                </a:solidFill>
              </a:rPr>
              <a:t> через </a:t>
            </a:r>
            <a:r>
              <a:rPr lang="ru-RU" b="0" dirty="0" err="1">
                <a:solidFill>
                  <a:schemeClr val="bg1"/>
                </a:solidFill>
              </a:rPr>
              <a:t>механізм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прив'язування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даних</a:t>
            </a:r>
            <a:r>
              <a:rPr lang="ru-RU" b="0" dirty="0">
                <a:solidFill>
                  <a:schemeClr val="bg1"/>
                </a:solidFill>
              </a:rPr>
              <a:t>. </a:t>
            </a:r>
            <a:r>
              <a:rPr lang="ru-RU" b="0" dirty="0" err="1">
                <a:solidFill>
                  <a:schemeClr val="bg1"/>
                </a:solidFill>
              </a:rPr>
              <a:t>Якщо</a:t>
            </a:r>
            <a:r>
              <a:rPr lang="ru-RU" b="0" dirty="0">
                <a:solidFill>
                  <a:schemeClr val="bg1"/>
                </a:solidFill>
              </a:rPr>
              <a:t> в </a:t>
            </a:r>
            <a:r>
              <a:rPr lang="ru-RU" b="0" dirty="0" err="1">
                <a:solidFill>
                  <a:schemeClr val="bg1"/>
                </a:solidFill>
              </a:rPr>
              <a:t>моделі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змінюються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значення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властивостей</a:t>
            </a:r>
            <a:r>
              <a:rPr lang="ru-RU" b="0" dirty="0">
                <a:solidFill>
                  <a:schemeClr val="bg1"/>
                </a:solidFill>
              </a:rPr>
              <a:t>, при </a:t>
            </a:r>
            <a:r>
              <a:rPr lang="ru-RU" b="0" dirty="0" err="1">
                <a:solidFill>
                  <a:schemeClr val="bg1"/>
                </a:solidFill>
              </a:rPr>
              <a:t>реалізації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моделлю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інтерфейсу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en-US" b="0" dirty="0" err="1">
                <a:solidFill>
                  <a:schemeClr val="bg1"/>
                </a:solidFill>
              </a:rPr>
              <a:t>INotifyPropertyChanged</a:t>
            </a:r>
            <a:r>
              <a:rPr lang="en-US" b="0" dirty="0">
                <a:solidFill>
                  <a:schemeClr val="bg1"/>
                </a:solidFill>
              </a:rPr>
              <a:t> </a:t>
            </a:r>
            <a:r>
              <a:rPr lang="ru-RU" b="0" dirty="0">
                <a:solidFill>
                  <a:schemeClr val="bg1"/>
                </a:solidFill>
              </a:rPr>
              <a:t>автоматично </a:t>
            </a:r>
            <a:r>
              <a:rPr lang="ru-RU" b="0" dirty="0" err="1">
                <a:solidFill>
                  <a:schemeClr val="bg1"/>
                </a:solidFill>
              </a:rPr>
              <a:t>йде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зміна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даних</a:t>
            </a:r>
            <a:r>
              <a:rPr lang="ru-RU" b="0" dirty="0">
                <a:solidFill>
                  <a:schemeClr val="bg1"/>
                </a:solidFill>
              </a:rPr>
              <a:t>, </a:t>
            </a:r>
            <a:r>
              <a:rPr lang="ru-RU" b="0" dirty="0" err="1">
                <a:solidFill>
                  <a:schemeClr val="bg1"/>
                </a:solidFill>
              </a:rPr>
              <a:t>що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відображаються</a:t>
            </a:r>
            <a:r>
              <a:rPr lang="ru-RU" b="0" dirty="0">
                <a:solidFill>
                  <a:schemeClr val="bg1"/>
                </a:solidFill>
              </a:rPr>
              <a:t> в </a:t>
            </a:r>
            <a:r>
              <a:rPr lang="ru-RU" b="0" dirty="0" err="1">
                <a:solidFill>
                  <a:schemeClr val="bg1"/>
                </a:solidFill>
              </a:rPr>
              <a:t>поданні</a:t>
            </a:r>
            <a:r>
              <a:rPr lang="ru-RU" b="0" dirty="0">
                <a:solidFill>
                  <a:schemeClr val="bg1"/>
                </a:solidFill>
              </a:rPr>
              <a:t>, </a:t>
            </a:r>
            <a:r>
              <a:rPr lang="ru-RU" b="0" dirty="0" err="1">
                <a:solidFill>
                  <a:schemeClr val="bg1"/>
                </a:solidFill>
              </a:rPr>
              <a:t>хоча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безпосередньо</a:t>
            </a:r>
            <a:r>
              <a:rPr lang="ru-RU" b="0" dirty="0">
                <a:solidFill>
                  <a:schemeClr val="bg1"/>
                </a:solidFill>
              </a:rPr>
              <a:t> модель і </a:t>
            </a:r>
            <a:r>
              <a:rPr lang="ru-RU" b="0" dirty="0" err="1">
                <a:solidFill>
                  <a:schemeClr val="bg1"/>
                </a:solidFill>
              </a:rPr>
              <a:t>уявлення</a:t>
            </a:r>
            <a:r>
              <a:rPr lang="ru-RU" b="0" dirty="0">
                <a:solidFill>
                  <a:schemeClr val="bg1"/>
                </a:solidFill>
              </a:rPr>
              <a:t> не </a:t>
            </a:r>
            <a:r>
              <a:rPr lang="ru-RU" b="0" dirty="0" err="1">
                <a:solidFill>
                  <a:schemeClr val="bg1"/>
                </a:solidFill>
              </a:rPr>
              <a:t>пов'язані</a:t>
            </a:r>
            <a:r>
              <a:rPr lang="ru-RU" b="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0" dirty="0" err="1">
                <a:solidFill>
                  <a:schemeClr val="bg1"/>
                </a:solidFill>
              </a:rPr>
              <a:t>ViewModel</a:t>
            </a:r>
            <a:r>
              <a:rPr lang="en-US" b="0" dirty="0">
                <a:solidFill>
                  <a:schemeClr val="bg1"/>
                </a:solidFill>
              </a:rPr>
              <a:t> </a:t>
            </a:r>
            <a:r>
              <a:rPr lang="ru-RU" b="0" dirty="0">
                <a:solidFill>
                  <a:schemeClr val="bg1"/>
                </a:solidFill>
              </a:rPr>
              <a:t>також </a:t>
            </a:r>
            <a:r>
              <a:rPr lang="ru-RU" b="0" dirty="0" err="1">
                <a:solidFill>
                  <a:schemeClr val="bg1"/>
                </a:solidFill>
              </a:rPr>
              <a:t>містить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логіку</a:t>
            </a:r>
            <a:r>
              <a:rPr lang="ru-RU" b="0" dirty="0">
                <a:solidFill>
                  <a:schemeClr val="bg1"/>
                </a:solidFill>
              </a:rPr>
              <a:t> з </a:t>
            </a:r>
            <a:r>
              <a:rPr lang="ru-RU" b="0" dirty="0" err="1">
                <a:solidFill>
                  <a:schemeClr val="bg1"/>
                </a:solidFill>
              </a:rPr>
              <a:t>отримання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даних</a:t>
            </a:r>
            <a:r>
              <a:rPr lang="ru-RU" b="0" dirty="0">
                <a:solidFill>
                  <a:schemeClr val="bg1"/>
                </a:solidFill>
              </a:rPr>
              <a:t> з </a:t>
            </a:r>
            <a:r>
              <a:rPr lang="ru-RU" b="0" dirty="0" err="1">
                <a:solidFill>
                  <a:schemeClr val="bg1"/>
                </a:solidFill>
              </a:rPr>
              <a:t>моделі</a:t>
            </a:r>
            <a:r>
              <a:rPr lang="ru-RU" b="0" dirty="0">
                <a:solidFill>
                  <a:schemeClr val="bg1"/>
                </a:solidFill>
              </a:rPr>
              <a:t>, </a:t>
            </a:r>
            <a:r>
              <a:rPr lang="ru-RU" b="0" dirty="0" err="1">
                <a:solidFill>
                  <a:schemeClr val="bg1"/>
                </a:solidFill>
              </a:rPr>
              <a:t>які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потім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передаються</a:t>
            </a:r>
            <a:r>
              <a:rPr lang="ru-RU" b="0" dirty="0">
                <a:solidFill>
                  <a:schemeClr val="bg1"/>
                </a:solidFill>
              </a:rPr>
              <a:t> у </a:t>
            </a:r>
            <a:r>
              <a:rPr lang="ru-RU" b="0" dirty="0" err="1">
                <a:solidFill>
                  <a:schemeClr val="bg1"/>
                </a:solidFill>
              </a:rPr>
              <a:t>виставу</a:t>
            </a:r>
            <a:r>
              <a:rPr lang="ru-RU" b="0" dirty="0">
                <a:solidFill>
                  <a:schemeClr val="bg1"/>
                </a:solidFill>
              </a:rPr>
              <a:t>. І також </a:t>
            </a:r>
            <a:r>
              <a:rPr lang="en-US" b="0" dirty="0" err="1">
                <a:solidFill>
                  <a:schemeClr val="bg1"/>
                </a:solidFill>
              </a:rPr>
              <a:t>VewModel</a:t>
            </a:r>
            <a:r>
              <a:rPr lang="en-US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визначає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логіку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щодо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оновлення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даних</a:t>
            </a:r>
            <a:r>
              <a:rPr lang="ru-RU" b="0" dirty="0">
                <a:solidFill>
                  <a:schemeClr val="bg1"/>
                </a:solidFill>
              </a:rPr>
              <a:t> у </a:t>
            </a:r>
            <a:r>
              <a:rPr lang="ru-RU" b="0" dirty="0" err="1">
                <a:solidFill>
                  <a:schemeClr val="bg1"/>
                </a:solidFill>
              </a:rPr>
              <a:t>моделі</a:t>
            </a:r>
            <a:r>
              <a:rPr lang="ru-RU" b="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b="0" dirty="0" err="1">
                <a:solidFill>
                  <a:schemeClr val="bg1"/>
                </a:solidFill>
              </a:rPr>
              <a:t>Оскільки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елементи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уявлення</a:t>
            </a:r>
            <a:r>
              <a:rPr lang="ru-RU" b="0" dirty="0">
                <a:solidFill>
                  <a:schemeClr val="bg1"/>
                </a:solidFill>
              </a:rPr>
              <a:t>, </a:t>
            </a:r>
            <a:r>
              <a:rPr lang="ru-RU" b="0" dirty="0" err="1">
                <a:solidFill>
                  <a:schemeClr val="bg1"/>
                </a:solidFill>
              </a:rPr>
              <a:t>тобто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візуальні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компоненти</a:t>
            </a:r>
            <a:r>
              <a:rPr lang="ru-RU" b="0" dirty="0">
                <a:solidFill>
                  <a:schemeClr val="bg1"/>
                </a:solidFill>
              </a:rPr>
              <a:t> типу кнопок, не </a:t>
            </a:r>
            <a:r>
              <a:rPr lang="ru-RU" b="0" dirty="0" err="1">
                <a:solidFill>
                  <a:schemeClr val="bg1"/>
                </a:solidFill>
              </a:rPr>
              <a:t>використовую</a:t>
            </a:r>
            <a:endParaRPr lang="ru-RU" b="0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b="0" dirty="0" err="1">
                <a:solidFill>
                  <a:schemeClr val="bg1"/>
                </a:solidFill>
              </a:rPr>
              <a:t>Наприклад</a:t>
            </a:r>
            <a:r>
              <a:rPr lang="ru-RU" b="0" dirty="0">
                <a:solidFill>
                  <a:schemeClr val="bg1"/>
                </a:solidFill>
              </a:rPr>
              <a:t>, </a:t>
            </a:r>
            <a:r>
              <a:rPr lang="ru-RU" b="0" dirty="0" err="1">
                <a:solidFill>
                  <a:schemeClr val="bg1"/>
                </a:solidFill>
              </a:rPr>
              <a:t>користувач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бажає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зберегти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введені</a:t>
            </a:r>
            <a:r>
              <a:rPr lang="ru-RU" b="0" dirty="0">
                <a:solidFill>
                  <a:schemeClr val="bg1"/>
                </a:solidFill>
              </a:rPr>
              <a:t> в </a:t>
            </a:r>
            <a:r>
              <a:rPr lang="ru-RU" b="0" dirty="0" err="1">
                <a:solidFill>
                  <a:schemeClr val="bg1"/>
                </a:solidFill>
              </a:rPr>
              <a:t>текстове</a:t>
            </a:r>
            <a:r>
              <a:rPr lang="ru-RU" b="0" dirty="0">
                <a:solidFill>
                  <a:schemeClr val="bg1"/>
                </a:solidFill>
              </a:rPr>
              <a:t> поле </a:t>
            </a:r>
            <a:r>
              <a:rPr lang="ru-RU" b="0" dirty="0" err="1">
                <a:solidFill>
                  <a:schemeClr val="bg1"/>
                </a:solidFill>
              </a:rPr>
              <a:t>дані</a:t>
            </a:r>
            <a:r>
              <a:rPr lang="ru-RU" b="0" dirty="0">
                <a:solidFill>
                  <a:schemeClr val="bg1"/>
                </a:solidFill>
              </a:rPr>
              <a:t>. </a:t>
            </a:r>
            <a:r>
              <a:rPr lang="ru-RU" b="0" dirty="0" err="1">
                <a:solidFill>
                  <a:schemeClr val="bg1"/>
                </a:solidFill>
              </a:rPr>
              <a:t>Він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натискає</a:t>
            </a:r>
            <a:r>
              <a:rPr lang="ru-RU" b="0" dirty="0">
                <a:solidFill>
                  <a:schemeClr val="bg1"/>
                </a:solidFill>
              </a:rPr>
              <a:t> кнопку і </a:t>
            </a:r>
            <a:r>
              <a:rPr lang="ru-RU" b="0" dirty="0" err="1">
                <a:solidFill>
                  <a:schemeClr val="bg1"/>
                </a:solidFill>
              </a:rPr>
              <a:t>тим</a:t>
            </a:r>
            <a:r>
              <a:rPr lang="ru-RU" b="0" dirty="0">
                <a:solidFill>
                  <a:schemeClr val="bg1"/>
                </a:solidFill>
              </a:rPr>
              <a:t> самим </a:t>
            </a:r>
            <a:r>
              <a:rPr lang="ru-RU" b="0" dirty="0" err="1">
                <a:solidFill>
                  <a:schemeClr val="bg1"/>
                </a:solidFill>
              </a:rPr>
              <a:t>відправляє</a:t>
            </a:r>
            <a:r>
              <a:rPr lang="ru-RU" b="0" dirty="0">
                <a:solidFill>
                  <a:schemeClr val="bg1"/>
                </a:solidFill>
              </a:rPr>
              <a:t> команду в </a:t>
            </a:r>
            <a:r>
              <a:rPr lang="en-US" b="0" dirty="0" err="1">
                <a:solidFill>
                  <a:schemeClr val="bg1"/>
                </a:solidFill>
              </a:rPr>
              <a:t>ViewModel</a:t>
            </a:r>
            <a:r>
              <a:rPr lang="en-US" b="0" dirty="0">
                <a:solidFill>
                  <a:schemeClr val="bg1"/>
                </a:solidFill>
              </a:rPr>
              <a:t>. </a:t>
            </a:r>
            <a:r>
              <a:rPr lang="ru-RU" b="0" dirty="0">
                <a:solidFill>
                  <a:schemeClr val="bg1"/>
                </a:solidFill>
              </a:rPr>
              <a:t>А </a:t>
            </a:r>
            <a:r>
              <a:rPr lang="en-US" b="0" dirty="0" err="1">
                <a:solidFill>
                  <a:schemeClr val="bg1"/>
                </a:solidFill>
              </a:rPr>
              <a:t>ViewModel</a:t>
            </a:r>
            <a:r>
              <a:rPr lang="en-US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вже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отримує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передані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дані</a:t>
            </a:r>
            <a:r>
              <a:rPr lang="ru-RU" b="0" dirty="0">
                <a:solidFill>
                  <a:schemeClr val="bg1"/>
                </a:solidFill>
              </a:rPr>
              <a:t> і </a:t>
            </a:r>
            <a:r>
              <a:rPr lang="ru-RU" b="0" dirty="0" err="1">
                <a:solidFill>
                  <a:schemeClr val="bg1"/>
                </a:solidFill>
              </a:rPr>
              <a:t>відповідно</a:t>
            </a:r>
            <a:r>
              <a:rPr lang="ru-RU" b="0" dirty="0">
                <a:solidFill>
                  <a:schemeClr val="bg1"/>
                </a:solidFill>
              </a:rPr>
              <a:t> до них </a:t>
            </a:r>
            <a:r>
              <a:rPr lang="ru-RU" b="0" dirty="0" err="1">
                <a:solidFill>
                  <a:schemeClr val="bg1"/>
                </a:solidFill>
              </a:rPr>
              <a:t>оновлює</a:t>
            </a:r>
            <a:r>
              <a:rPr lang="ru-RU" b="0" dirty="0">
                <a:solidFill>
                  <a:schemeClr val="bg1"/>
                </a:solidFill>
              </a:rPr>
              <a:t> модель.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b="0" dirty="0" err="1">
                <a:solidFill>
                  <a:schemeClr val="bg1"/>
                </a:solidFill>
              </a:rPr>
              <a:t>Підсумком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застосування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патерну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en-US" b="0" dirty="0">
                <a:solidFill>
                  <a:schemeClr val="bg1"/>
                </a:solidFill>
              </a:rPr>
              <a:t>MVVM </a:t>
            </a:r>
            <a:r>
              <a:rPr lang="ru-RU" b="0" dirty="0">
                <a:solidFill>
                  <a:schemeClr val="bg1"/>
                </a:solidFill>
              </a:rPr>
              <a:t>є </a:t>
            </a:r>
            <a:r>
              <a:rPr lang="ru-RU" b="0" dirty="0" err="1">
                <a:solidFill>
                  <a:schemeClr val="bg1"/>
                </a:solidFill>
              </a:rPr>
              <a:t>функціональний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поділ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програми</a:t>
            </a:r>
            <a:r>
              <a:rPr lang="ru-RU" b="0" dirty="0">
                <a:solidFill>
                  <a:schemeClr val="bg1"/>
                </a:solidFill>
              </a:rPr>
              <a:t> на три </a:t>
            </a:r>
            <a:r>
              <a:rPr lang="ru-RU" b="0" dirty="0" err="1">
                <a:solidFill>
                  <a:schemeClr val="bg1"/>
                </a:solidFill>
              </a:rPr>
              <a:t>компоненти</a:t>
            </a:r>
            <a:r>
              <a:rPr lang="ru-RU" b="0" dirty="0">
                <a:solidFill>
                  <a:schemeClr val="bg1"/>
                </a:solidFill>
              </a:rPr>
              <a:t>, </a:t>
            </a:r>
            <a:r>
              <a:rPr lang="ru-RU" b="0" dirty="0" err="1">
                <a:solidFill>
                  <a:schemeClr val="bg1"/>
                </a:solidFill>
              </a:rPr>
              <a:t>які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простіше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розробляти</a:t>
            </a:r>
            <a:r>
              <a:rPr lang="ru-RU" b="0" dirty="0">
                <a:solidFill>
                  <a:schemeClr val="bg1"/>
                </a:solidFill>
              </a:rPr>
              <a:t> та </a:t>
            </a:r>
            <a:r>
              <a:rPr lang="ru-RU" b="0" dirty="0" err="1">
                <a:solidFill>
                  <a:schemeClr val="bg1"/>
                </a:solidFill>
              </a:rPr>
              <a:t>тестувати</a:t>
            </a:r>
            <a:r>
              <a:rPr lang="ru-RU" b="0" dirty="0">
                <a:solidFill>
                  <a:schemeClr val="bg1"/>
                </a:solidFill>
              </a:rPr>
              <a:t>, а також </a:t>
            </a:r>
            <a:r>
              <a:rPr lang="ru-RU" b="0" dirty="0" err="1">
                <a:solidFill>
                  <a:schemeClr val="bg1"/>
                </a:solidFill>
              </a:rPr>
              <a:t>надалі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модифікувати</a:t>
            </a:r>
            <a:r>
              <a:rPr lang="ru-RU" b="0" dirty="0">
                <a:solidFill>
                  <a:schemeClr val="bg1"/>
                </a:solidFill>
              </a:rPr>
              <a:t> та </a:t>
            </a:r>
            <a:r>
              <a:rPr lang="ru-RU" b="0" dirty="0" err="1">
                <a:solidFill>
                  <a:schemeClr val="bg1"/>
                </a:solidFill>
              </a:rPr>
              <a:t>підтримувати</a:t>
            </a:r>
            <a:r>
              <a:rPr lang="ru-RU" b="0" dirty="0">
                <a:solidFill>
                  <a:schemeClr val="bg1"/>
                </a:solidFill>
              </a:rPr>
              <a:t>. </a:t>
            </a:r>
            <a:r>
              <a:rPr lang="ru-RU" b="0" dirty="0" err="1">
                <a:solidFill>
                  <a:schemeClr val="bg1"/>
                </a:solidFill>
              </a:rPr>
              <a:t>ть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події</a:t>
            </a:r>
            <a:r>
              <a:rPr lang="ru-RU" b="0" dirty="0">
                <a:solidFill>
                  <a:schemeClr val="bg1"/>
                </a:solidFill>
              </a:rPr>
              <a:t>, </a:t>
            </a:r>
            <a:r>
              <a:rPr lang="ru-RU" b="0" dirty="0" err="1">
                <a:solidFill>
                  <a:schemeClr val="bg1"/>
                </a:solidFill>
              </a:rPr>
              <a:t>уявлення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взаємодіє</a:t>
            </a:r>
            <a:r>
              <a:rPr lang="ru-RU" b="0" dirty="0">
                <a:solidFill>
                  <a:schemeClr val="bg1"/>
                </a:solidFill>
              </a:rPr>
              <a:t> з </a:t>
            </a:r>
            <a:r>
              <a:rPr lang="en-US" b="0" dirty="0" err="1">
                <a:solidFill>
                  <a:schemeClr val="bg1"/>
                </a:solidFill>
              </a:rPr>
              <a:t>ViewModel</a:t>
            </a:r>
            <a:r>
              <a:rPr lang="en-US" b="0" dirty="0">
                <a:solidFill>
                  <a:schemeClr val="bg1"/>
                </a:solidFill>
              </a:rPr>
              <a:t> </a:t>
            </a:r>
            <a:r>
              <a:rPr lang="ru-RU" b="0" dirty="0">
                <a:solidFill>
                  <a:schemeClr val="bg1"/>
                </a:solidFill>
              </a:rPr>
              <a:t>за </a:t>
            </a:r>
            <a:r>
              <a:rPr lang="ru-RU" b="0" dirty="0" err="1">
                <a:solidFill>
                  <a:schemeClr val="bg1"/>
                </a:solidFill>
              </a:rPr>
              <a:t>допомогою</a:t>
            </a:r>
            <a:r>
              <a:rPr lang="ru-RU" b="0" dirty="0">
                <a:solidFill>
                  <a:schemeClr val="bg1"/>
                </a:solidFill>
              </a:rPr>
              <a:t> команд.</a:t>
            </a:r>
            <a:endParaRPr lang="en-US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33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C5EA-C704-0F2A-9AE4-746DD2E84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638355"/>
            <a:ext cx="8791180" cy="609887"/>
          </a:xfrm>
        </p:spPr>
        <p:txBody>
          <a:bodyPr/>
          <a:lstStyle/>
          <a:p>
            <a:r>
              <a:rPr lang="ru-RU" dirty="0" err="1"/>
              <a:t>Відмінності</a:t>
            </a:r>
            <a:r>
              <a:rPr lang="ru-RU" dirty="0"/>
              <a:t> </a:t>
            </a:r>
            <a:r>
              <a:rPr lang="en-US" dirty="0"/>
              <a:t>MVC &amp; MVVM &amp; MVP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8CF6B-980F-EAE0-81D5-43FC26B7252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 err="1">
                <a:solidFill>
                  <a:schemeClr val="bg1"/>
                </a:solidFill>
              </a:rPr>
              <a:t>Найбільш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поширені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ru-RU" b="0" dirty="0" err="1">
                <a:solidFill>
                  <a:schemeClr val="bg1"/>
                </a:solidFill>
              </a:rPr>
              <a:t>види</a:t>
            </a:r>
            <a:r>
              <a:rPr lang="ru-RU" b="0" dirty="0">
                <a:solidFill>
                  <a:schemeClr val="bg1"/>
                </a:solidFill>
              </a:rPr>
              <a:t> </a:t>
            </a:r>
            <a:r>
              <a:rPr lang="en-US" b="0" dirty="0">
                <a:solidFill>
                  <a:schemeClr val="bg1"/>
                </a:solidFill>
              </a:rPr>
              <a:t>MVC-</a:t>
            </a:r>
            <a:r>
              <a:rPr lang="ru-RU" b="0" dirty="0" err="1">
                <a:solidFill>
                  <a:schemeClr val="bg1"/>
                </a:solidFill>
              </a:rPr>
              <a:t>патерну</a:t>
            </a:r>
            <a:r>
              <a:rPr lang="ru-RU" b="0" dirty="0">
                <a:solidFill>
                  <a:schemeClr val="bg1"/>
                </a:solidFill>
              </a:rPr>
              <a:t>, </a:t>
            </a:r>
            <a:r>
              <a:rPr lang="ru-RU" b="0" dirty="0" err="1">
                <a:solidFill>
                  <a:schemeClr val="bg1"/>
                </a:solidFill>
              </a:rPr>
              <a:t>це</a:t>
            </a:r>
            <a:r>
              <a:rPr lang="ru-RU" b="0" dirty="0">
                <a:solidFill>
                  <a:schemeClr val="bg1"/>
                </a:solidFill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>
                <a:solidFill>
                  <a:schemeClr val="bg1"/>
                </a:solidFill>
              </a:rPr>
              <a:t>Model-View-Controller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>
                <a:solidFill>
                  <a:schemeClr val="bg1"/>
                </a:solidFill>
              </a:rPr>
              <a:t>Model-View-Presenter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>
                <a:solidFill>
                  <a:schemeClr val="bg1"/>
                </a:solidFill>
              </a:rPr>
              <a:t>Model-View-View Model</a:t>
            </a:r>
          </a:p>
        </p:txBody>
      </p:sp>
    </p:spTree>
    <p:extLst>
      <p:ext uri="{BB962C8B-B14F-4D97-AF65-F5344CB8AC3E}">
        <p14:creationId xmlns:p14="http://schemas.microsoft.com/office/powerpoint/2010/main" val="1237742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C99FC6-1DC6-B597-9080-E99213DB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i="0" dirty="0">
                <a:effectLst/>
                <a:latin typeface="Fira Sans" panose="020B0503050000020004" pitchFamily="34" charset="0"/>
              </a:rPr>
              <a:t>Model-View-Presenter</a:t>
            </a:r>
            <a:endParaRPr lang="en-US" sz="2400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8504566D-EB67-B3AC-181E-2A7D9420B13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sz="1200" b="0" i="0" dirty="0">
                <a:effectLst/>
                <a:latin typeface="-apple-system"/>
              </a:rPr>
              <a:t>Данный подход позволяет создавать абстракцию представления. Для этого необходимо выделить интерфейс представления с определенным набором свойств и методов. </a:t>
            </a:r>
            <a:r>
              <a:rPr lang="ru-RU" sz="1200" b="0" i="0" dirty="0" err="1">
                <a:effectLst/>
                <a:latin typeface="-apple-system"/>
              </a:rPr>
              <a:t>Презентер</a:t>
            </a:r>
            <a:r>
              <a:rPr lang="ru-RU" sz="1200" b="0" i="0" dirty="0">
                <a:effectLst/>
                <a:latin typeface="-apple-system"/>
              </a:rPr>
              <a:t>, в свою очередь, получает ссылку на реализацию интерфейса, подписывается на события представления и по запросу изменяет модель.</a:t>
            </a:r>
            <a:br>
              <a:rPr lang="ru-RU" sz="1200" dirty="0"/>
            </a:br>
            <a:br>
              <a:rPr lang="ru-RU" sz="1200" dirty="0"/>
            </a:br>
            <a:r>
              <a:rPr lang="ru-RU" sz="1200" b="1" i="0" dirty="0">
                <a:effectLst/>
                <a:latin typeface="-apple-system"/>
              </a:rPr>
              <a:t>Признаки </a:t>
            </a:r>
            <a:r>
              <a:rPr lang="ru-RU" sz="1200" b="1" i="0" dirty="0" err="1">
                <a:effectLst/>
                <a:latin typeface="-apple-system"/>
              </a:rPr>
              <a:t>презентера</a:t>
            </a:r>
            <a:r>
              <a:rPr lang="ru-RU" sz="1200" b="1" i="0" dirty="0">
                <a:effectLst/>
                <a:latin typeface="-apple-system"/>
              </a:rPr>
              <a:t>:</a:t>
            </a:r>
            <a:br>
              <a:rPr lang="ru-RU" sz="1200" dirty="0"/>
            </a:br>
            <a:r>
              <a:rPr lang="ru-RU" sz="1200" b="0" i="0" dirty="0">
                <a:effectLst/>
                <a:latin typeface="-apple-system"/>
              </a:rPr>
              <a:t>Двухсторонняя коммуникация с представлением;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0" dirty="0">
                <a:effectLst/>
                <a:latin typeface="-apple-system"/>
              </a:rPr>
              <a:t>Представление взаимодействует напрямую с </a:t>
            </a:r>
            <a:r>
              <a:rPr lang="ru-RU" sz="1200" b="0" i="0" dirty="0" err="1">
                <a:effectLst/>
                <a:latin typeface="-apple-system"/>
              </a:rPr>
              <a:t>презентером</a:t>
            </a:r>
            <a:r>
              <a:rPr lang="ru-RU" sz="1200" b="0" i="0" dirty="0">
                <a:effectLst/>
                <a:latin typeface="-apple-system"/>
              </a:rPr>
              <a:t>, путем вызова соответствующих функций или событий экземпляра </a:t>
            </a:r>
            <a:r>
              <a:rPr lang="ru-RU" sz="1200" b="0" i="0" dirty="0" err="1">
                <a:effectLst/>
                <a:latin typeface="-apple-system"/>
              </a:rPr>
              <a:t>презентера</a:t>
            </a:r>
            <a:r>
              <a:rPr lang="ru-RU" sz="1200" b="0" i="0" dirty="0">
                <a:effectLst/>
                <a:latin typeface="-apple-system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0" dirty="0" err="1">
                <a:effectLst/>
                <a:latin typeface="-apple-system"/>
              </a:rPr>
              <a:t>Презентер</a:t>
            </a:r>
            <a:r>
              <a:rPr lang="ru-RU" sz="1200" b="0" i="0" dirty="0">
                <a:effectLst/>
                <a:latin typeface="-apple-system"/>
              </a:rPr>
              <a:t> взаимодействует с View путем использования специального интерфейса, реализованного представлением;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1" dirty="0">
                <a:effectLst/>
                <a:latin typeface="-apple-system"/>
              </a:rPr>
              <a:t>Один экземпляр </a:t>
            </a:r>
            <a:r>
              <a:rPr lang="ru-RU" sz="1200" b="0" i="1" dirty="0" err="1">
                <a:effectLst/>
                <a:latin typeface="-apple-system"/>
              </a:rPr>
              <a:t>презентера</a:t>
            </a:r>
            <a:r>
              <a:rPr lang="ru-RU" sz="1200" b="0" i="1" dirty="0">
                <a:effectLst/>
                <a:latin typeface="-apple-system"/>
              </a:rPr>
              <a:t> связан с одним отображением.</a:t>
            </a:r>
            <a:br>
              <a:rPr lang="ru-RU" sz="1200" dirty="0"/>
            </a:br>
            <a:br>
              <a:rPr lang="ru-RU" sz="1200" dirty="0"/>
            </a:br>
            <a:r>
              <a:rPr lang="ru-RU" sz="1200" b="1" i="0" dirty="0">
                <a:effectLst/>
                <a:latin typeface="-apple-system"/>
              </a:rPr>
              <a:t>Реализация:</a:t>
            </a:r>
            <a:br>
              <a:rPr lang="ru-RU" sz="1200" dirty="0"/>
            </a:br>
            <a:r>
              <a:rPr lang="ru-RU" sz="1200" b="0" i="0" dirty="0">
                <a:effectLst/>
                <a:latin typeface="-apple-system"/>
              </a:rPr>
              <a:t>Каждое представление должно реализовывать соответствующий интерфейс. Интерфейс представления определяет набор функций и событий, необходимых для взаимодействия с пользователем (например, </a:t>
            </a:r>
            <a:r>
              <a:rPr lang="ru-RU" sz="1200" b="1" i="0" dirty="0" err="1">
                <a:effectLst/>
                <a:latin typeface="-apple-system"/>
              </a:rPr>
              <a:t>IView</a:t>
            </a:r>
            <a:r>
              <a:rPr lang="ru-RU" sz="1200" b="0" i="0" dirty="0" err="1">
                <a:effectLst/>
                <a:latin typeface="-apple-system"/>
              </a:rPr>
              <a:t>.ShowErrorMessage</a:t>
            </a:r>
            <a:r>
              <a:rPr lang="ru-RU" sz="1200" b="0" i="0" dirty="0">
                <a:effectLst/>
                <a:latin typeface="-apple-system"/>
              </a:rPr>
              <a:t>(</a:t>
            </a:r>
            <a:r>
              <a:rPr lang="ru-RU" sz="1200" b="0" i="0" dirty="0" err="1">
                <a:effectLst/>
                <a:latin typeface="-apple-system"/>
              </a:rPr>
              <a:t>string</a:t>
            </a:r>
            <a:r>
              <a:rPr lang="ru-RU" sz="1200" b="0" i="0" dirty="0">
                <a:effectLst/>
                <a:latin typeface="-apple-system"/>
              </a:rPr>
              <a:t> </a:t>
            </a:r>
            <a:r>
              <a:rPr lang="ru-RU" sz="1200" b="0" i="0" dirty="0" err="1">
                <a:effectLst/>
                <a:latin typeface="-apple-system"/>
              </a:rPr>
              <a:t>msg</a:t>
            </a:r>
            <a:r>
              <a:rPr lang="ru-RU" sz="1200" b="0" i="0" dirty="0">
                <a:effectLst/>
                <a:latin typeface="-apple-system"/>
              </a:rPr>
              <a:t>)). </a:t>
            </a:r>
            <a:r>
              <a:rPr lang="ru-RU" sz="1200" b="0" i="0" dirty="0" err="1">
                <a:effectLst/>
                <a:latin typeface="-apple-system"/>
              </a:rPr>
              <a:t>Презентер</a:t>
            </a:r>
            <a:r>
              <a:rPr lang="ru-RU" sz="1200" b="0" i="0" dirty="0">
                <a:effectLst/>
                <a:latin typeface="-apple-system"/>
              </a:rPr>
              <a:t> должен иметь ссылку на реализацию соответствующего интерфейса, которую обычно передают в конструкторе.</a:t>
            </a:r>
            <a:br>
              <a:rPr lang="ru-RU" sz="1200" dirty="0"/>
            </a:br>
            <a:r>
              <a:rPr lang="ru-RU" sz="1200" b="0" i="0" dirty="0">
                <a:effectLst/>
                <a:latin typeface="-apple-system"/>
              </a:rPr>
              <a:t>Логика представления должна иметь ссылку на экземпляр </a:t>
            </a:r>
            <a:r>
              <a:rPr lang="ru-RU" sz="1200" b="0" i="0" dirty="0" err="1">
                <a:effectLst/>
                <a:latin typeface="-apple-system"/>
              </a:rPr>
              <a:t>презентера</a:t>
            </a:r>
            <a:r>
              <a:rPr lang="ru-RU" sz="1200" b="0" i="0" dirty="0">
                <a:effectLst/>
                <a:latin typeface="-apple-system"/>
              </a:rPr>
              <a:t>. Все события представления передаются для обработки в </a:t>
            </a:r>
            <a:r>
              <a:rPr lang="ru-RU" sz="1200" b="0" i="0" dirty="0" err="1">
                <a:effectLst/>
                <a:latin typeface="-apple-system"/>
              </a:rPr>
              <a:t>презентер</a:t>
            </a:r>
            <a:r>
              <a:rPr lang="ru-RU" sz="1200" b="0" i="0" dirty="0">
                <a:effectLst/>
                <a:latin typeface="-apple-system"/>
              </a:rPr>
              <a:t> и практически никогда не обрабатываются логикой представления (в т.ч. создания других представлений).</a:t>
            </a:r>
            <a:br>
              <a:rPr lang="ru-RU" sz="1200" dirty="0"/>
            </a:br>
            <a:br>
              <a:rPr lang="ru-RU" sz="1200" dirty="0"/>
            </a:br>
            <a:r>
              <a:rPr lang="ru-RU" sz="1200" b="0" i="0" dirty="0">
                <a:effectLst/>
                <a:latin typeface="-apple-system"/>
              </a:rPr>
              <a:t>Пример использования:</a:t>
            </a:r>
            <a:r>
              <a:rPr lang="ru-RU" sz="1200" b="1" i="0" dirty="0">
                <a:effectLst/>
                <a:latin typeface="-apple-system"/>
              </a:rPr>
              <a:t> Windows </a:t>
            </a:r>
            <a:r>
              <a:rPr lang="ru-RU" sz="1200" b="1" i="0" dirty="0" err="1">
                <a:effectLst/>
                <a:latin typeface="-apple-system"/>
              </a:rPr>
              <a:t>Forms</a:t>
            </a:r>
            <a:r>
              <a:rPr lang="ru-RU" sz="1200" b="1" i="0" dirty="0">
                <a:effectLst/>
                <a:latin typeface="-apple-system"/>
              </a:rPr>
              <a:t>.</a:t>
            </a:r>
            <a:endParaRPr lang="en-US" sz="1200" dirty="0"/>
          </a:p>
        </p:txBody>
      </p:sp>
      <p:pic>
        <p:nvPicPr>
          <p:cNvPr id="7" name="Picture 6" descr="A diagram of a model">
            <a:extLst>
              <a:ext uri="{FF2B5EF4-FFF2-40B4-BE49-F238E27FC236}">
                <a16:creationId xmlns:a16="http://schemas.microsoft.com/office/drawing/2014/main" id="{C8429A5C-6BDB-CC95-3194-86838DEED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236" y="202400"/>
            <a:ext cx="2505425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7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4CD-01C2-BB90-F75B-0B1525A1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i="0" dirty="0">
                <a:effectLst/>
                <a:latin typeface="Fira Sans" panose="020B0503050000020004" pitchFamily="34" charset="0"/>
              </a:rPr>
              <a:t>Model-View-View Model</a:t>
            </a:r>
            <a:endParaRPr lang="en-US" sz="3200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815F65B-9715-E04E-805C-C018FBD938FB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sz="1200" b="0" i="0" dirty="0">
                <a:effectLst/>
                <a:latin typeface="-apple-system"/>
              </a:rPr>
              <a:t>Данный подход позволяет связывать элементы представления со свойствами и событиями View-модели. Можно утверждать, что каждый слой этого паттерна не знает о существовании другого слоя.</a:t>
            </a:r>
            <a:br>
              <a:rPr lang="ru-RU" sz="1200" dirty="0"/>
            </a:br>
            <a:br>
              <a:rPr lang="ru-RU" sz="1200" dirty="0"/>
            </a:br>
            <a:r>
              <a:rPr lang="ru-RU" sz="1200" b="1" i="0" dirty="0">
                <a:effectLst/>
                <a:latin typeface="-apple-system"/>
              </a:rPr>
              <a:t>Признаки View-модели:</a:t>
            </a:r>
            <a:br>
              <a:rPr lang="ru-RU" sz="1200" dirty="0"/>
            </a:br>
            <a:r>
              <a:rPr lang="ru-RU" sz="1200" b="0" i="0" dirty="0">
                <a:effectLst/>
                <a:latin typeface="-apple-system"/>
              </a:rPr>
              <a:t>Двухсторонняя коммуникация с представлением;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0" dirty="0">
                <a:effectLst/>
                <a:latin typeface="-apple-system"/>
              </a:rPr>
              <a:t>View-модель — это абстракция представления. Обычно означает, что свойства представления совпадают со свойствами View-модели / модели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0" dirty="0">
                <a:effectLst/>
                <a:latin typeface="-apple-system"/>
              </a:rPr>
              <a:t>View-модель не имеет ссылки на интерфейс представления (</a:t>
            </a:r>
            <a:r>
              <a:rPr lang="ru-RU" sz="1200" b="0" i="0" dirty="0" err="1">
                <a:effectLst/>
                <a:latin typeface="-apple-system"/>
              </a:rPr>
              <a:t>IView</a:t>
            </a:r>
            <a:r>
              <a:rPr lang="ru-RU" sz="1200" b="0" i="0" dirty="0">
                <a:effectLst/>
                <a:latin typeface="-apple-system"/>
              </a:rPr>
              <a:t>). Изменение состояния View-модели автоматически изменяет представление и наоборот, поскольку используется механизм связывания данных (</a:t>
            </a:r>
            <a:r>
              <a:rPr lang="ru-RU" sz="1200" b="0" i="0" dirty="0" err="1">
                <a:effectLst/>
                <a:latin typeface="-apple-system"/>
              </a:rPr>
              <a:t>Bindings</a:t>
            </a:r>
            <a:r>
              <a:rPr lang="ru-RU" sz="1200" b="0" i="0" dirty="0">
                <a:effectLst/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1" dirty="0">
                <a:effectLst/>
                <a:latin typeface="-apple-system"/>
              </a:rPr>
              <a:t>Один экземпляр View-модели связан с одним отображением.</a:t>
            </a:r>
            <a:br>
              <a:rPr lang="ru-RU" sz="1200" dirty="0"/>
            </a:br>
            <a:br>
              <a:rPr lang="ru-RU" sz="1200" dirty="0"/>
            </a:br>
            <a:r>
              <a:rPr lang="ru-RU" sz="1200" b="1" i="0" dirty="0">
                <a:effectLst/>
                <a:latin typeface="-apple-system"/>
              </a:rPr>
              <a:t>Реализация:</a:t>
            </a:r>
            <a:br>
              <a:rPr lang="ru-RU" sz="1200" dirty="0"/>
            </a:br>
            <a:r>
              <a:rPr lang="ru-RU" sz="1200" b="0" i="0" dirty="0">
                <a:effectLst/>
                <a:latin typeface="-apple-system"/>
              </a:rPr>
              <a:t>При использовании этого паттерна, представление не реализует соответствующий интерфейс (</a:t>
            </a:r>
            <a:r>
              <a:rPr lang="ru-RU" sz="1200" b="0" i="0" dirty="0" err="1">
                <a:effectLst/>
                <a:latin typeface="-apple-system"/>
              </a:rPr>
              <a:t>IView</a:t>
            </a:r>
            <a:r>
              <a:rPr lang="ru-RU" sz="1200" b="0" i="0" dirty="0">
                <a:effectLst/>
                <a:latin typeface="-apple-system"/>
              </a:rPr>
              <a:t>).</a:t>
            </a:r>
            <a:br>
              <a:rPr lang="ru-RU" sz="1200" dirty="0"/>
            </a:br>
            <a:r>
              <a:rPr lang="ru-RU" sz="1200" b="0" i="0" dirty="0">
                <a:effectLst/>
                <a:latin typeface="-apple-system"/>
              </a:rPr>
              <a:t>Представление должно иметь ссылку на источник данных (</a:t>
            </a:r>
            <a:r>
              <a:rPr lang="ru-RU" sz="1200" b="0" i="0" dirty="0" err="1">
                <a:effectLst/>
                <a:latin typeface="-apple-system"/>
              </a:rPr>
              <a:t>DataContex</a:t>
            </a:r>
            <a:r>
              <a:rPr lang="ru-RU" sz="1200" b="0" i="0" dirty="0">
                <a:effectLst/>
                <a:latin typeface="-apple-system"/>
              </a:rPr>
              <a:t>), которым в данном случае является View-модель. Элементы представления связаны (</a:t>
            </a:r>
            <a:r>
              <a:rPr lang="ru-RU" sz="1200" b="0" i="0" dirty="0" err="1">
                <a:effectLst/>
                <a:latin typeface="-apple-system"/>
              </a:rPr>
              <a:t>Bind</a:t>
            </a:r>
            <a:r>
              <a:rPr lang="ru-RU" sz="1200" b="0" i="0" dirty="0">
                <a:effectLst/>
                <a:latin typeface="-apple-system"/>
              </a:rPr>
              <a:t>) с соответствующими свойствами и событиями View-модели.</a:t>
            </a:r>
            <a:br>
              <a:rPr lang="ru-RU" sz="1200" dirty="0"/>
            </a:br>
            <a:r>
              <a:rPr lang="ru-RU" sz="1200" b="0" i="0" dirty="0">
                <a:effectLst/>
                <a:latin typeface="-apple-system"/>
              </a:rPr>
              <a:t>В свою очередь, View-модель реализует специальный интерфейс, который используется для автоматического обновления элементов представления. Примером такого интерфейса в WPF может быть </a:t>
            </a:r>
            <a:r>
              <a:rPr lang="ru-RU" sz="1200" b="0" i="0" dirty="0" err="1">
                <a:effectLst/>
                <a:latin typeface="-apple-system"/>
              </a:rPr>
              <a:t>INotifyPropertyChanged</a:t>
            </a:r>
            <a:r>
              <a:rPr lang="ru-RU" sz="1200" b="0" i="0" dirty="0">
                <a:effectLst/>
                <a:latin typeface="-apple-system"/>
              </a:rPr>
              <a:t>.</a:t>
            </a:r>
            <a:br>
              <a:rPr lang="ru-RU" sz="1200" dirty="0"/>
            </a:br>
            <a:br>
              <a:rPr lang="ru-RU" sz="1200" dirty="0"/>
            </a:br>
            <a:r>
              <a:rPr lang="ru-RU" sz="1200" b="0" i="0" dirty="0">
                <a:effectLst/>
                <a:latin typeface="-apple-system"/>
              </a:rPr>
              <a:t>Пример использования: </a:t>
            </a:r>
            <a:r>
              <a:rPr lang="ru-RU" sz="1200" b="1" i="0" dirty="0">
                <a:effectLst/>
                <a:latin typeface="-apple-system"/>
              </a:rPr>
              <a:t>WPF</a:t>
            </a:r>
            <a:endParaRPr lang="en-US" sz="1200" dirty="0"/>
          </a:p>
        </p:txBody>
      </p:sp>
      <p:pic>
        <p:nvPicPr>
          <p:cNvPr id="5" name="Picture 4" descr="A diagram of a model&#10;&#10;Description automatically generated">
            <a:extLst>
              <a:ext uri="{FF2B5EF4-FFF2-40B4-BE49-F238E27FC236}">
                <a16:creationId xmlns:a16="http://schemas.microsoft.com/office/drawing/2014/main" id="{5089B531-EC1D-BCAB-66DA-330F2B35A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676" y="202400"/>
            <a:ext cx="5774484" cy="222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0266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{84E76F7E-14B8-4984-B773-F1636B7374C7}tf78853419_win32</Template>
  <TotalTime>23</TotalTime>
  <Words>1173</Words>
  <Application>Microsoft Office PowerPoint</Application>
  <PresentationFormat>Widescreen</PresentationFormat>
  <Paragraphs>50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Calibri</vt:lpstr>
      <vt:lpstr>Fira Sans</vt:lpstr>
      <vt:lpstr>Franklin Gothic Book</vt:lpstr>
      <vt:lpstr>Franklin Gothic Demi</vt:lpstr>
      <vt:lpstr>Custom</vt:lpstr>
      <vt:lpstr>MVVM Pattern</vt:lpstr>
      <vt:lpstr>MVVM (Model-View-ViewModel)</vt:lpstr>
      <vt:lpstr>MVVM складається з трьох компонентів:  - моделі (Model) - моделі уявлення (ViewModel)  - уявлення (View)</vt:lpstr>
      <vt:lpstr>Model </vt:lpstr>
      <vt:lpstr>View </vt:lpstr>
      <vt:lpstr>ViewModel </vt:lpstr>
      <vt:lpstr>Відмінності MVC &amp; MVVM &amp; MVP</vt:lpstr>
      <vt:lpstr>Model-View-Presenter</vt:lpstr>
      <vt:lpstr>Model-View-View Model</vt:lpstr>
      <vt:lpstr>Model-View-Controller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MVVM Pattern</dc:title>
  <dc:creator>Shchebetovskyi, Dmitriy</dc:creator>
  <cp:lastModifiedBy>Shchebetovskyi, Dmitriy</cp:lastModifiedBy>
  <cp:revision>29</cp:revision>
  <dcterms:created xsi:type="dcterms:W3CDTF">2024-05-22T12:33:55Z</dcterms:created>
  <dcterms:modified xsi:type="dcterms:W3CDTF">2024-05-22T12:57:46Z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e3f2a5e4-10d8-4dfe-8082-7352c27520cb_Enabled">
    <vt:lpwstr>true</vt:lpwstr>
  </property>
  <property fmtid="{D5CDD505-2E9C-101B-9397-08002B2CF9AE}" pid="4" name="MSIP_Label_e3f2a5e4-10d8-4dfe-8082-7352c27520cb_SetDate">
    <vt:lpwstr>2024-05-22T12:34:16Z</vt:lpwstr>
  </property>
  <property fmtid="{D5CDD505-2E9C-101B-9397-08002B2CF9AE}" pid="5" name="MSIP_Label_e3f2a5e4-10d8-4dfe-8082-7352c27520cb_Method">
    <vt:lpwstr>Standard</vt:lpwstr>
  </property>
  <property fmtid="{D5CDD505-2E9C-101B-9397-08002B2CF9AE}" pid="6" name="MSIP_Label_e3f2a5e4-10d8-4dfe-8082-7352c27520cb_Name">
    <vt:lpwstr>_Official</vt:lpwstr>
  </property>
  <property fmtid="{D5CDD505-2E9C-101B-9397-08002B2CF9AE}" pid="7" name="MSIP_Label_e3f2a5e4-10d8-4dfe-8082-7352c27520cb_SiteId">
    <vt:lpwstr>2864f69d-77c3-4fbe-bbc0-97502052391a</vt:lpwstr>
  </property>
  <property fmtid="{D5CDD505-2E9C-101B-9397-08002B2CF9AE}" pid="8" name="MSIP_Label_e3f2a5e4-10d8-4dfe-8082-7352c27520cb_ActionId">
    <vt:lpwstr>fa131443-84a6-41b2-b9ed-10c43e95eaed</vt:lpwstr>
  </property>
  <property fmtid="{D5CDD505-2E9C-101B-9397-08002B2CF9AE}" pid="9" name="MSIP_Label_e3f2a5e4-10d8-4dfe-8082-7352c27520cb_ContentBits">
    <vt:lpwstr>1</vt:lpwstr>
  </property>
  <property fmtid="{D5CDD505-2E9C-101B-9397-08002B2CF9AE}" pid="10" name="ClassificationContentMarkingHeaderLocations">
    <vt:lpwstr>Custom:4</vt:lpwstr>
  </property>
  <property fmtid="{D5CDD505-2E9C-101B-9397-08002B2CF9AE}" pid="11" name="ClassificationContentMarkingHeaderText">
    <vt:lpwstr>[OFFICIAL]</vt:lpwstr>
  </property>
</Properties>
</file>