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DE17-F18C-63F7-CCC2-C1468D1E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CFDE-0C47-9F5A-A138-E8AC3819F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C2A7-DE45-2F0C-5CB0-1E949F54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6230C-DA19-E1AB-F6DB-87EEB96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ADFB-EEC2-E8B3-4C27-3F0A37ED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B1E0-EDBE-44B0-F2EF-77F580EB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2E2B9-3327-A911-38B9-145DD48B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03402-71EE-06D2-43FD-767C0C18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E280-5670-6913-1465-DF11E5CF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B1D2-776D-8725-7223-08515114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A74ED-C753-F9F0-40A2-D4CCD6E54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431A9-AC2A-5BF4-A5B4-64CD12AD8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F033-C8EE-DB23-9A84-DDA0BDEB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60A9-350E-6B85-DC00-380FC902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E9BDA-AFD7-9916-D84C-0EF6C244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0CB4-D6F9-0DAA-B181-6C15E8CD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E71E0-0344-7F83-8775-4FFC9A47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334B-3819-D875-6447-CC97E31B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B8E5-2216-138B-2556-1BF5620D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7C29-F2C6-EDE0-6D6A-04BA2455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7CEF-45A3-A9AF-2F31-CCB1894F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07C4E-F5E1-D370-16CE-003FBBDE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8250-C38A-2428-3B6A-19C8A6FD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9E2D-B1F9-F016-DB78-0883E4A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2787-3DD0-8C9A-698B-BBE42A1E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2E2F-F42F-EDC3-2461-13C99C63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800A-68FF-98D9-9783-96E12BAA0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5F1B-4249-B436-EE74-15EDE2351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33ECA-7E8B-3C2F-3F68-968A128B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184B3-452A-07CE-EBEA-178D9C13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7E613-AC6B-0F27-957E-ACFB1A6B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DC07-FFE6-FB2B-46CB-092857DB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0C487-6BC8-D488-35E5-914BD852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19244-D087-50F6-BA6B-8D99FA7A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1B67C-D270-A3FB-1136-F3223D973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F5F44-C129-6E06-34EC-68CEA9831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2D2D3-7CA9-1618-3D2A-7BD0E3FD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370B4-9D19-AD5D-81BC-BC2AFD42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1C939-C778-8C67-7DB6-B4551657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7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B2DB-EB96-173A-9847-298E4E9B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49DD-7C77-7AE3-A9CE-3EDC9D9D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00A48-EAA8-C3C0-6E84-7FBE8E4F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8C061-56BA-9F9A-1137-1BDD5646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75C43-B19E-75CC-D610-EE0B8760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FE63E-99A9-3CB1-9DEA-2BF6708E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E9C33-C88D-402C-DB0F-E37E6200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33F4-D3BD-3611-CD7D-01DA1EA5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D95F-ADE0-78F6-1147-73D5265A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0B82-D866-E655-A635-3851F98F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80FA-5F57-C995-7ED9-65F348A8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846D-3E56-C996-255E-59EF529D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8FFC7-8906-8F6F-0218-26C6E3F9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950F-6FAF-5BD9-B000-27910865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F1DD0-889A-7DC8-C438-B70AB2CA5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926D-AF15-8F6A-D112-1E99010A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9C7F6-95DD-28C4-9F25-8A0450B9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9242-4329-4EBC-96E7-EDA5F0B7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07ED-1A78-BA61-DB6A-CD724161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D816A-A1A3-21A7-9AD9-07FFD14F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D5EB3-C492-05BC-E865-D38AEC99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F998-CFD4-02CB-5C7A-1FAD96325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34817-C41B-4A34-A6D8-17486A981B9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31B72-EB6F-CDFE-C82C-8B4F01B6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C2C56-A7FD-56A4-B1E4-315EB0D2E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56E36-74FD-481D-AB85-BD0687F18D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D2549-5C18-21C1-FB0D-40DEAD24E30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85484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D%D0%BE%D1%80%D0%BC%D0%B0%D0%BB%D1%8C%D0%BD%D0%B0%D1%8F_%D1%84%D0%BE%D1%80%D0%BC%D0%B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R0tenur/visualization/releases/tag/v0.9.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beaver.com/docs/dbeaver/Database-Structure-Diagrams/" TargetMode="External"/><Relationship Id="rId2" Type="http://schemas.openxmlformats.org/officeDocument/2006/relationships/hyperlink" Target="https://www.quackit.com/sql_server/mac/connect_to_sql_server_with_dbeaver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982D4A-EBD6-3279-B98A-E35BBA0CE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35" y="92364"/>
            <a:ext cx="12016509" cy="6765636"/>
          </a:xfrm>
        </p:spPr>
        <p:txBody>
          <a:bodyPr/>
          <a:lstStyle/>
          <a:p>
            <a:r>
              <a:rPr lang="ru-RU" b="1" dirty="0" err="1"/>
              <a:t>Реляційні</a:t>
            </a:r>
            <a:r>
              <a:rPr lang="ru-RU" b="1" dirty="0"/>
              <a:t> </a:t>
            </a:r>
            <a:r>
              <a:rPr lang="ru-RU" b="1" dirty="0" err="1"/>
              <a:t>бази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endParaRPr lang="ru-RU" b="1" dirty="0"/>
          </a:p>
          <a:p>
            <a:pPr marL="342900" indent="-342900" algn="l">
              <a:buFontTx/>
              <a:buChar char="-"/>
            </a:pPr>
            <a:r>
              <a:rPr lang="ru-RU" dirty="0"/>
              <a:t>В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реляційної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лежить</a:t>
            </a:r>
            <a:r>
              <a:rPr lang="ru-RU" dirty="0"/>
              <a:t> </a:t>
            </a:r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відношення</a:t>
            </a:r>
            <a:r>
              <a:rPr lang="ru-RU" dirty="0"/>
              <a:t> (</a:t>
            </a:r>
            <a:r>
              <a:rPr lang="ru-RU" dirty="0" err="1"/>
              <a:t>relation</a:t>
            </a:r>
            <a:r>
              <a:rPr lang="ru-RU" dirty="0"/>
              <a:t>)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ru-RU" dirty="0" err="1"/>
              <a:t>Об'єкти</a:t>
            </a:r>
            <a:r>
              <a:rPr lang="ru-RU" dirty="0"/>
              <a:t> в БД </a:t>
            </a:r>
            <a:r>
              <a:rPr lang="ru-RU" dirty="0" err="1"/>
              <a:t>зберігаються</a:t>
            </a:r>
            <a:r>
              <a:rPr lang="ru-RU" dirty="0"/>
              <a:t> як </a:t>
            </a:r>
            <a:r>
              <a:rPr lang="ru-RU" dirty="0" err="1"/>
              <a:t>таблиць</a:t>
            </a:r>
            <a:r>
              <a:rPr lang="ru-RU" dirty="0"/>
              <a:t>, у </a:t>
            </a:r>
            <a:r>
              <a:rPr lang="ru-RU" dirty="0" err="1"/>
              <a:t>яких</a:t>
            </a:r>
            <a:r>
              <a:rPr lang="ru-RU" dirty="0"/>
              <a:t> рядки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а </a:t>
            </a:r>
            <a:r>
              <a:rPr lang="ru-RU" dirty="0" err="1"/>
              <a:t>стовпці</a:t>
            </a:r>
            <a:r>
              <a:rPr lang="ru-RU" dirty="0"/>
              <a:t> – характеристики (</a:t>
            </a:r>
            <a:r>
              <a:rPr lang="ru-RU" dirty="0" err="1"/>
              <a:t>властивості</a:t>
            </a:r>
            <a:r>
              <a:rPr lang="ru-RU" dirty="0"/>
              <a:t>)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ru-RU" dirty="0"/>
              <a:t>Рядки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записами</a:t>
            </a:r>
            <a:r>
              <a:rPr lang="ru-RU" dirty="0"/>
              <a:t>, а </a:t>
            </a:r>
            <a:r>
              <a:rPr lang="ru-RU" dirty="0" err="1"/>
              <a:t>стовпці</a:t>
            </a:r>
            <a:r>
              <a:rPr lang="ru-RU" dirty="0"/>
              <a:t> – полями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ru-RU" b="1" dirty="0" err="1"/>
              <a:t>Первинний</a:t>
            </a:r>
            <a:r>
              <a:rPr lang="ru-RU" b="1" dirty="0"/>
              <a:t> ключ </a:t>
            </a:r>
            <a:r>
              <a:rPr lang="ru-RU" dirty="0"/>
              <a:t>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однозначно </a:t>
            </a:r>
            <a:r>
              <a:rPr lang="ru-RU" dirty="0" err="1"/>
              <a:t>ідентифікують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en-US" dirty="0"/>
              <a:t>. </a:t>
            </a:r>
            <a:r>
              <a:rPr lang="ru-RU" dirty="0" err="1"/>
              <a:t>Тобто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існувати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 з </a:t>
            </a:r>
            <a:r>
              <a:rPr lang="ru-RU" dirty="0" err="1"/>
              <a:t>однаковим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ru-RU" dirty="0" err="1"/>
              <a:t>Реляційна</a:t>
            </a:r>
            <a:r>
              <a:rPr lang="ru-RU" dirty="0"/>
              <a:t> модель </a:t>
            </a:r>
            <a:r>
              <a:rPr lang="ru-RU" dirty="0" err="1"/>
              <a:t>була</a:t>
            </a:r>
            <a:r>
              <a:rPr lang="ru-RU" dirty="0"/>
              <a:t> введена </a:t>
            </a:r>
            <a:r>
              <a:rPr lang="ru-RU" dirty="0" err="1"/>
              <a:t>співробітником</a:t>
            </a:r>
            <a:r>
              <a:rPr lang="ru-RU" dirty="0"/>
              <a:t> </a:t>
            </a:r>
            <a:r>
              <a:rPr lang="ru-RU" dirty="0" err="1"/>
              <a:t>корпорації</a:t>
            </a:r>
            <a:r>
              <a:rPr lang="ru-RU" dirty="0"/>
              <a:t> IBM Коддом</a:t>
            </a:r>
            <a:br>
              <a:rPr lang="en-US" dirty="0"/>
            </a:br>
            <a:r>
              <a:rPr lang="ru-RU" dirty="0"/>
              <a:t>Кодд описав </a:t>
            </a:r>
            <a:r>
              <a:rPr lang="ru-RU" dirty="0" err="1"/>
              <a:t>дванадцять</a:t>
            </a:r>
            <a:r>
              <a:rPr lang="ru-RU" dirty="0"/>
              <a:t> правил,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відповідати</a:t>
            </a:r>
            <a:r>
              <a:rPr lang="ru-RU" dirty="0"/>
              <a:t> </a:t>
            </a:r>
            <a:r>
              <a:rPr lang="ru-RU" dirty="0" err="1"/>
              <a:t>реляційна</a:t>
            </a:r>
            <a:r>
              <a:rPr lang="ru-RU" dirty="0"/>
              <a:t> БД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ru-RU" b="1" dirty="0" err="1"/>
              <a:t>Зовнішнім</a:t>
            </a:r>
            <a:r>
              <a:rPr lang="ru-RU" b="1" dirty="0"/>
              <a:t> </a:t>
            </a:r>
            <a:r>
              <a:rPr lang="ru-RU" b="1" dirty="0" err="1"/>
              <a:t>ключем</a:t>
            </a:r>
            <a:r>
              <a:rPr lang="ru-RU" b="1" dirty="0"/>
              <a:t> </a:t>
            </a:r>
            <a:r>
              <a:rPr lang="ru-RU" dirty="0" err="1"/>
              <a:t>називається</a:t>
            </a:r>
            <a:r>
              <a:rPr lang="ru-RU" dirty="0"/>
              <a:t> поле </a:t>
            </a:r>
            <a:r>
              <a:rPr lang="ru-RU" dirty="0" err="1"/>
              <a:t>підлеглої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, де </a:t>
            </a:r>
            <a:r>
              <a:rPr lang="ru-RU" dirty="0" err="1"/>
              <a:t>зберігаються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 </a:t>
            </a:r>
            <a:r>
              <a:rPr lang="ru-RU" dirty="0" err="1"/>
              <a:t>головної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endParaRPr lang="ru-RU" dirty="0"/>
          </a:p>
          <a:p>
            <a:pPr marL="342900" indent="-342900" algn="l">
              <a:buFontTx/>
              <a:buChar char="-"/>
            </a:pPr>
            <a:endParaRPr lang="ru-RU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46A5A-D979-4EF0-2790-ED3E4AAA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883" y="4565361"/>
            <a:ext cx="56483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5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4B6-E32E-E9D3-4573-6FA55CD1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8"/>
          </a:xfrm>
        </p:spPr>
        <p:txBody>
          <a:bodyPr>
            <a:normAutofit fontScale="90000"/>
          </a:bodyPr>
          <a:lstStyle/>
          <a:p>
            <a:r>
              <a:rPr lang="ru-RU" dirty="0"/>
              <a:t>		</a:t>
            </a:r>
            <a:r>
              <a:rPr lang="ru-RU" dirty="0" err="1"/>
              <a:t>Нормалізація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4F79-F987-6EDE-7A3C-1A3D58C6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681038"/>
            <a:ext cx="11850624" cy="6176962"/>
          </a:xfrm>
        </p:spPr>
        <p:txBody>
          <a:bodyPr/>
          <a:lstStyle/>
          <a:p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БД складно </a:t>
            </a:r>
            <a:r>
              <a:rPr lang="ru-RU" dirty="0" err="1"/>
              <a:t>одразу</a:t>
            </a:r>
            <a:r>
              <a:rPr lang="ru-RU" dirty="0"/>
              <a:t> </a:t>
            </a:r>
            <a:r>
              <a:rPr lang="ru-RU" dirty="0" err="1"/>
              <a:t>врахувати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нюанси</a:t>
            </a:r>
            <a:r>
              <a:rPr lang="ru-RU" dirty="0"/>
              <a:t> та </a:t>
            </a:r>
            <a:r>
              <a:rPr lang="ru-RU" dirty="0" err="1"/>
              <a:t>одразу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оптимальним</a:t>
            </a:r>
            <a:r>
              <a:rPr lang="ru-RU" dirty="0"/>
              <a:t> чином</a:t>
            </a:r>
          </a:p>
          <a:p>
            <a:r>
              <a:rPr lang="ru-RU" dirty="0" err="1"/>
              <a:t>Оптимальність</a:t>
            </a:r>
            <a:r>
              <a:rPr lang="ru-RU" dirty="0"/>
              <a:t> БД -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надмірності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а також </a:t>
            </a:r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зберігаються</a:t>
            </a:r>
            <a:endParaRPr lang="ru-RU" dirty="0"/>
          </a:p>
          <a:p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коректність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несуперечність</a:t>
            </a:r>
            <a:endParaRPr lang="ru-RU" dirty="0"/>
          </a:p>
          <a:p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порушень</a:t>
            </a:r>
            <a:r>
              <a:rPr lang="ru-RU" dirty="0"/>
              <a:t> </a:t>
            </a:r>
            <a:r>
              <a:rPr lang="ru-RU" dirty="0" err="1"/>
              <a:t>цілісності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існування</a:t>
            </a:r>
            <a:r>
              <a:rPr lang="ru-RU" dirty="0"/>
              <a:t> </a:t>
            </a:r>
            <a:r>
              <a:rPr lang="ru-RU" dirty="0" err="1"/>
              <a:t>дочірніх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 з </a:t>
            </a:r>
            <a:r>
              <a:rPr lang="ru-RU" dirty="0" err="1"/>
              <a:t>батьківськими</a:t>
            </a:r>
            <a:r>
              <a:rPr lang="ru-RU" dirty="0"/>
              <a:t> </a:t>
            </a:r>
            <a:r>
              <a:rPr lang="ru-RU" dirty="0" err="1"/>
              <a:t>записами</a:t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існування</a:t>
            </a:r>
            <a:r>
              <a:rPr lang="ru-RU" dirty="0"/>
              <a:t> </a:t>
            </a:r>
            <a:r>
              <a:rPr lang="ru-RU" dirty="0" err="1"/>
              <a:t>однакових</a:t>
            </a:r>
            <a:r>
              <a:rPr lang="ru-RU" dirty="0"/>
              <a:t> </a:t>
            </a:r>
            <a:r>
              <a:rPr lang="ru-RU" dirty="0" err="1"/>
              <a:t>первинних</a:t>
            </a:r>
            <a:r>
              <a:rPr lang="ru-RU" dirty="0"/>
              <a:t> </a:t>
            </a:r>
            <a:r>
              <a:rPr lang="ru-RU" dirty="0" err="1"/>
              <a:t>ключів</a:t>
            </a:r>
            <a:br>
              <a:rPr lang="ru-RU" dirty="0"/>
            </a:br>
            <a:endParaRPr lang="ru-RU" dirty="0"/>
          </a:p>
          <a:p>
            <a:r>
              <a:rPr lang="ru-RU" dirty="0"/>
              <a:t>Для </a:t>
            </a:r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процедури</a:t>
            </a:r>
            <a:r>
              <a:rPr lang="ru-RU" dirty="0"/>
              <a:t>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неоптимальності</a:t>
            </a:r>
            <a:r>
              <a:rPr lang="ru-RU" dirty="0"/>
              <a:t> БД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нормалізація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05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F6A6-3220-DC5A-3A48-BCC735DC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0"/>
            <a:ext cx="12024360" cy="6793992"/>
          </a:xfrm>
        </p:spPr>
        <p:txBody>
          <a:bodyPr/>
          <a:lstStyle/>
          <a:p>
            <a:r>
              <a:rPr lang="ru-RU" b="1" dirty="0" err="1"/>
              <a:t>Нормалізація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зв'язності</a:t>
            </a:r>
            <a:r>
              <a:rPr lang="ru-RU" dirty="0"/>
              <a:t> і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надмірності</a:t>
            </a:r>
            <a:r>
              <a:rPr lang="ru-RU" dirty="0"/>
              <a:t> в </a:t>
            </a:r>
            <a:r>
              <a:rPr lang="ru-RU" dirty="0" err="1"/>
              <a:t>структурі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приведення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до </a:t>
            </a:r>
            <a:r>
              <a:rPr lang="ru-RU" dirty="0" err="1"/>
              <a:t>вимог</a:t>
            </a:r>
            <a:r>
              <a:rPr lang="ru-RU" dirty="0"/>
              <a:t> </a:t>
            </a:r>
            <a:r>
              <a:rPr lang="ru-RU" dirty="0" err="1"/>
              <a:t>нормальних</a:t>
            </a:r>
            <a:r>
              <a:rPr lang="ru-RU" dirty="0"/>
              <a:t> форм.</a:t>
            </a:r>
          </a:p>
          <a:p>
            <a:r>
              <a:rPr lang="ru-RU" dirty="0" err="1"/>
              <a:t>Важливо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нормалізація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до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.</a:t>
            </a:r>
          </a:p>
          <a:p>
            <a:r>
              <a:rPr lang="ru-RU" dirty="0" err="1"/>
              <a:t>Нормалізувати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 -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нормалізувати</a:t>
            </a:r>
            <a:r>
              <a:rPr lang="ru-RU" dirty="0"/>
              <a:t> </a:t>
            </a:r>
            <a:r>
              <a:rPr lang="ru-RU" dirty="0" err="1"/>
              <a:t>кожну</a:t>
            </a:r>
            <a:r>
              <a:rPr lang="ru-RU" dirty="0"/>
              <a:t> з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endParaRPr lang="ru-RU" dirty="0"/>
          </a:p>
          <a:p>
            <a:r>
              <a:rPr lang="ru-RU" dirty="0" err="1"/>
              <a:t>Нормальні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, до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наводиться </a:t>
            </a:r>
            <a:r>
              <a:rPr lang="ru-RU" dirty="0" err="1"/>
              <a:t>таблиця</a:t>
            </a:r>
            <a:endParaRPr lang="ru-RU" dirty="0"/>
          </a:p>
          <a:p>
            <a:r>
              <a:rPr lang="ru-RU" dirty="0" err="1">
                <a:hlinkClick r:id="rId2"/>
              </a:rPr>
              <a:t>Існує</a:t>
            </a:r>
            <a:r>
              <a:rPr lang="ru-RU" dirty="0">
                <a:hlinkClick r:id="rId2"/>
              </a:rPr>
              <a:t> 6 форм </a:t>
            </a:r>
            <a:r>
              <a:rPr lang="ru-RU" dirty="0" err="1">
                <a:hlinkClick r:id="rId2"/>
              </a:rPr>
              <a:t>нормалізації</a:t>
            </a:r>
            <a:r>
              <a:rPr lang="en-US" dirty="0"/>
              <a:t>, </a:t>
            </a:r>
            <a:r>
              <a:rPr lang="ru-RU" dirty="0" err="1"/>
              <a:t>однак</a:t>
            </a:r>
            <a:r>
              <a:rPr lang="ru-RU" dirty="0"/>
              <a:t> на </a:t>
            </a:r>
            <a:r>
              <a:rPr lang="ru-RU" dirty="0" err="1"/>
              <a:t>практиці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застосовуються</a:t>
            </a:r>
            <a:r>
              <a:rPr lang="ru-RU" dirty="0"/>
              <a:t> три:</a:t>
            </a:r>
            <a:br>
              <a:rPr lang="ru-RU" dirty="0"/>
            </a:br>
            <a:r>
              <a:rPr lang="ru-RU" dirty="0"/>
              <a:t>	- перша нормальна форма (1НФ)</a:t>
            </a:r>
          </a:p>
          <a:p>
            <a:pPr marL="0" indent="0">
              <a:buNone/>
            </a:pPr>
            <a:r>
              <a:rPr lang="ru-RU" dirty="0"/>
              <a:t>	- друга нормальна форма (2НФ)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третя</a:t>
            </a:r>
            <a:r>
              <a:rPr lang="ru-RU" dirty="0"/>
              <a:t> нормальна форма (3НФ)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8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EAEE-4DD6-AF76-C8FD-6B687D4E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1НФ </a:t>
            </a:r>
            <a:r>
              <a:rPr lang="ru-RU" dirty="0" err="1"/>
              <a:t>вимагає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кожне</a:t>
            </a:r>
            <a:r>
              <a:rPr lang="ru-RU" dirty="0"/>
              <a:t> поле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неподільним</a:t>
            </a:r>
            <a:endParaRPr lang="ru-RU" dirty="0"/>
          </a:p>
          <a:p>
            <a:r>
              <a:rPr lang="ru-RU" dirty="0" err="1"/>
              <a:t>Вимога</a:t>
            </a:r>
            <a:r>
              <a:rPr lang="ru-RU" dirty="0"/>
              <a:t> </a:t>
            </a:r>
            <a:r>
              <a:rPr lang="ru-RU" dirty="0" err="1"/>
              <a:t>неподільності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поля не повинно </a:t>
            </a:r>
            <a:r>
              <a:rPr lang="ru-RU" dirty="0" err="1"/>
              <a:t>ділитися</a:t>
            </a:r>
            <a:r>
              <a:rPr lang="ru-RU" dirty="0"/>
              <a:t> на </a:t>
            </a:r>
            <a:r>
              <a:rPr lang="ru-RU" dirty="0" err="1"/>
              <a:t>дрібніші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точки </a:t>
            </a:r>
            <a:r>
              <a:rPr lang="ru-RU" dirty="0" err="1"/>
              <a:t>зору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</a:t>
            </a:r>
            <a:r>
              <a:rPr lang="ru-RU" dirty="0" err="1"/>
              <a:t>предметної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</a:t>
            </a:r>
            <a:r>
              <a:rPr lang="ru-RU" dirty="0" err="1"/>
              <a:t>неподільності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1НФ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повторюваних</a:t>
            </a:r>
            <a:r>
              <a:rPr lang="ru-RU" dirty="0"/>
              <a:t> </a:t>
            </a:r>
            <a:r>
              <a:rPr lang="ru-RU" dirty="0" err="1"/>
              <a:t>груп</a:t>
            </a:r>
            <a:r>
              <a:rPr lang="ru-RU" dirty="0"/>
              <a:t> </a:t>
            </a:r>
            <a:r>
              <a:rPr lang="ru-RU" dirty="0" err="1"/>
              <a:t>полів</a:t>
            </a:r>
            <a:endParaRPr lang="ru-RU" dirty="0"/>
          </a:p>
          <a:p>
            <a:pPr>
              <a:buFontTx/>
              <a:buChar char="-"/>
            </a:pPr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ru-RU" dirty="0" err="1"/>
              <a:t>повторюваних</a:t>
            </a:r>
            <a:r>
              <a:rPr lang="ru-RU" dirty="0"/>
              <a:t> </a:t>
            </a:r>
            <a:r>
              <a:rPr lang="ru-RU" dirty="0" err="1"/>
              <a:t>груп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(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)</a:t>
            </a:r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При </a:t>
            </a:r>
            <a:r>
              <a:rPr lang="ru-RU" dirty="0" err="1"/>
              <a:t>необхідності</a:t>
            </a:r>
            <a:r>
              <a:rPr lang="ru-RU" dirty="0"/>
              <a:t> </a:t>
            </a:r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структуру </a:t>
            </a:r>
            <a:r>
              <a:rPr lang="ru-RU" dirty="0" err="1"/>
              <a:t>таблиці</a:t>
            </a:r>
            <a:endParaRPr lang="ru-RU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86877EED-6938-6F6B-BA3A-BD09BE0F3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3" y="1723039"/>
            <a:ext cx="5807475" cy="1568802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46B1B69-A1CC-552A-597F-82D4B7493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3" y="4446243"/>
            <a:ext cx="5679703" cy="14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EC99-3838-97FD-0C1C-D473D0BC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008"/>
            <a:ext cx="12192000" cy="67939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	</a:t>
            </a:r>
            <a:r>
              <a:rPr lang="ru-RU" dirty="0" err="1"/>
              <a:t>Таблиця</a:t>
            </a:r>
            <a:r>
              <a:rPr lang="ru-RU" dirty="0"/>
              <a:t> повинна </a:t>
            </a:r>
            <a:r>
              <a:rPr lang="ru-RU" dirty="0" err="1"/>
              <a:t>збільшуватися</a:t>
            </a:r>
            <a:r>
              <a:rPr lang="ru-RU" dirty="0"/>
              <a:t> в </a:t>
            </a:r>
            <a:r>
              <a:rPr lang="ru-RU" dirty="0" err="1"/>
              <a:t>висоту</a:t>
            </a:r>
            <a:r>
              <a:rPr lang="ru-RU" dirty="0"/>
              <a:t>, а не в ширину!</a:t>
            </a:r>
          </a:p>
          <a:p>
            <a:pPr marL="0" indent="0">
              <a:buNone/>
            </a:pPr>
            <a:r>
              <a:rPr lang="ru-RU" dirty="0"/>
              <a:t>				</a:t>
            </a:r>
            <a:r>
              <a:rPr lang="ru-RU" dirty="0" err="1"/>
              <a:t>Приведення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до 1НФ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E442BD-3C91-FBA7-8588-E154DABB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06" y="1367190"/>
            <a:ext cx="4734587" cy="49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9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A828-FEF5-7E85-6EC8-357A4A39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0"/>
            <a:ext cx="12118848" cy="6793992"/>
          </a:xfrm>
        </p:spPr>
        <p:txBody>
          <a:bodyPr/>
          <a:lstStyle/>
          <a:p>
            <a:r>
              <a:rPr lang="ru-RU" dirty="0"/>
              <a:t>2НФ </a:t>
            </a:r>
            <a:r>
              <a:rPr lang="ru-RU" dirty="0" err="1"/>
              <a:t>вимагає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поля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залежали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</a:t>
            </a:r>
          </a:p>
          <a:p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первинний</a:t>
            </a:r>
            <a:r>
              <a:rPr lang="ru-RU" dirty="0"/>
              <a:t> ключ однозначно </a:t>
            </a:r>
            <a:r>
              <a:rPr lang="ru-RU" dirty="0" err="1"/>
              <a:t>визначав</a:t>
            </a:r>
            <a:r>
              <a:rPr lang="ru-RU" dirty="0"/>
              <a:t> би </a:t>
            </a:r>
            <a:r>
              <a:rPr lang="ru-RU" dirty="0" err="1"/>
              <a:t>запис</a:t>
            </a:r>
            <a:r>
              <a:rPr lang="ru-RU" dirty="0"/>
              <a:t> і не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надмірним</a:t>
            </a:r>
            <a:endParaRPr lang="ru-RU" dirty="0"/>
          </a:p>
          <a:p>
            <a:r>
              <a:rPr lang="ru-RU" dirty="0" err="1"/>
              <a:t>Ті</a:t>
            </a:r>
            <a:r>
              <a:rPr lang="ru-RU" dirty="0"/>
              <a:t> поля,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залежать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 </a:t>
            </a:r>
            <a:r>
              <a:rPr lang="ru-RU" dirty="0" err="1"/>
              <a:t>або</a:t>
            </a:r>
            <a:r>
              <a:rPr lang="ru-RU" dirty="0"/>
              <a:t> не </a:t>
            </a:r>
            <a:r>
              <a:rPr lang="ru-RU" dirty="0" err="1"/>
              <a:t>залежать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, </a:t>
            </a:r>
            <a:r>
              <a:rPr lang="ru-RU" dirty="0" err="1"/>
              <a:t>мають</a:t>
            </a:r>
            <a:r>
              <a:rPr lang="ru-RU" dirty="0"/>
              <a:t> бути </a:t>
            </a:r>
            <a:r>
              <a:rPr lang="ru-RU" dirty="0" err="1"/>
              <a:t>виділені</a:t>
            </a:r>
            <a:r>
              <a:rPr lang="ru-RU" dirty="0"/>
              <a:t> в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endParaRPr lang="ru-RU" dirty="0"/>
          </a:p>
          <a:p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поля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			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2НФ</a:t>
            </a:r>
            <a:endParaRPr lang="en-US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49F79328-4FE8-7EA4-CA03-0B16CA00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22" y="3759435"/>
            <a:ext cx="6735670" cy="2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8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2EF1-9DBD-D3E2-1E37-2B2AD03E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008"/>
            <a:ext cx="12192000" cy="67208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			</a:t>
            </a:r>
            <a:r>
              <a:rPr lang="ru-RU" dirty="0" err="1"/>
              <a:t>Приведення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до 2НФ</a:t>
            </a:r>
            <a:endParaRPr lang="en-US" dirty="0"/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E781CEF5-41DD-95BA-6C1B-DFDE271A6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3" y="974850"/>
            <a:ext cx="3911734" cy="1885822"/>
          </a:xfrm>
          <a:prstGeom prst="rect">
            <a:avLst/>
          </a:prstGeom>
        </p:spPr>
      </p:pic>
      <p:pic>
        <p:nvPicPr>
          <p:cNvPr id="5" name="Рисунок 8">
            <a:extLst>
              <a:ext uri="{FF2B5EF4-FFF2-40B4-BE49-F238E27FC236}">
                <a16:creationId xmlns:a16="http://schemas.microsoft.com/office/drawing/2014/main" id="{A76F865B-AF03-21CA-6B75-B62CA422A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3" y="3251360"/>
            <a:ext cx="5162318" cy="3142800"/>
          </a:xfrm>
          <a:prstGeom prst="rect">
            <a:avLst/>
          </a:prstGeom>
        </p:spPr>
      </p:pic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522AB704-F8F1-52DA-C0CC-BD88D2F20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24" y="1261038"/>
            <a:ext cx="5315724" cy="38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1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8572-37B3-A0F4-73BB-B7BB4B09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152"/>
            <a:ext cx="12097512" cy="666597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3НФ </a:t>
            </a:r>
            <a:r>
              <a:rPr lang="ru-RU" dirty="0" err="1"/>
              <a:t>вимагає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ru-RU" dirty="0"/>
              <a:t> не </a:t>
            </a:r>
            <a:r>
              <a:rPr lang="ru-RU" dirty="0" err="1"/>
              <a:t>було</a:t>
            </a:r>
            <a:r>
              <a:rPr lang="ru-RU" dirty="0"/>
              <a:t> не </a:t>
            </a:r>
            <a:r>
              <a:rPr lang="ru-RU" dirty="0" err="1"/>
              <a:t>ключового</a:t>
            </a:r>
            <a:r>
              <a:rPr lang="ru-RU" dirty="0"/>
              <a:t> поля,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залежало б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не </a:t>
            </a:r>
            <a:r>
              <a:rPr lang="ru-RU" dirty="0" err="1"/>
              <a:t>ключового</a:t>
            </a:r>
            <a:r>
              <a:rPr lang="ru-RU" dirty="0"/>
              <a:t> поля</a:t>
            </a:r>
          </a:p>
          <a:p>
            <a:r>
              <a:rPr lang="ru-RU" dirty="0" err="1"/>
              <a:t>Тобто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ru-RU" dirty="0"/>
              <a:t> не повинно бути </a:t>
            </a:r>
            <a:r>
              <a:rPr lang="ru-RU" dirty="0" err="1"/>
              <a:t>транзитивних</a:t>
            </a:r>
            <a:r>
              <a:rPr lang="ru-RU" dirty="0"/>
              <a:t> </a:t>
            </a:r>
            <a:r>
              <a:rPr lang="ru-RU" dirty="0" err="1"/>
              <a:t>залежностей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не </a:t>
            </a:r>
            <a:r>
              <a:rPr lang="ru-RU" dirty="0" err="1"/>
              <a:t>ключовими</a:t>
            </a:r>
            <a:r>
              <a:rPr lang="ru-RU" dirty="0"/>
              <a:t> полями</a:t>
            </a:r>
          </a:p>
          <a:p>
            <a:r>
              <a:rPr lang="ru-RU" dirty="0"/>
              <a:t>У </a:t>
            </a:r>
            <a:r>
              <a:rPr lang="ru-RU" dirty="0" err="1"/>
              <a:t>таблиці</a:t>
            </a:r>
            <a:r>
              <a:rPr lang="ru-RU" dirty="0"/>
              <a:t> не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зберігатись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отримані</a:t>
            </a:r>
            <a:r>
              <a:rPr lang="ru-RU" dirty="0"/>
              <a:t> з </a:t>
            </a:r>
            <a:r>
              <a:rPr lang="ru-RU" dirty="0" err="1"/>
              <a:t>інших</a:t>
            </a:r>
            <a:r>
              <a:rPr lang="ru-RU" dirty="0"/>
              <a:t> (не </a:t>
            </a:r>
            <a:r>
              <a:rPr lang="ru-RU" dirty="0" err="1"/>
              <a:t>ключових</a:t>
            </a:r>
            <a:r>
              <a:rPr lang="ru-RU" dirty="0"/>
              <a:t>) </a:t>
            </a:r>
            <a:r>
              <a:rPr lang="ru-RU" dirty="0" err="1"/>
              <a:t>полів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3НФ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 err="1"/>
              <a:t>total_ex_vat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обчислено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 err="1"/>
              <a:t>total_inc_vat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ru-RU" dirty="0" err="1"/>
              <a:t>навпаки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788177EF-EFBE-0F3B-80FB-A0C1B231A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" y="2972636"/>
            <a:ext cx="6896231" cy="27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0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BAD9-3043-DB0B-9FCC-5641FDE8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5976"/>
          </a:xfrm>
        </p:spPr>
        <p:txBody>
          <a:bodyPr>
            <a:normAutofit fontScale="90000"/>
          </a:bodyPr>
          <a:lstStyle/>
          <a:p>
            <a:r>
              <a:rPr lang="ru-RU" dirty="0"/>
              <a:t>		</a:t>
            </a:r>
            <a:r>
              <a:rPr lang="ru-RU" dirty="0" err="1"/>
              <a:t>Нормалізація</a:t>
            </a:r>
            <a:r>
              <a:rPr lang="ru-RU" dirty="0"/>
              <a:t>: за та </a:t>
            </a:r>
            <a:r>
              <a:rPr lang="ru-RU" dirty="0" err="1"/>
              <a:t>проти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57E6-DA24-A262-99CD-68F5A2BC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5976"/>
            <a:ext cx="12115800" cy="6292024"/>
          </a:xfrm>
        </p:spPr>
        <p:txBody>
          <a:bodyPr/>
          <a:lstStyle/>
          <a:p>
            <a:r>
              <a:rPr lang="ru-RU" dirty="0"/>
              <a:t>З одного боку </a:t>
            </a:r>
            <a:r>
              <a:rPr lang="ru-RU" dirty="0" err="1"/>
              <a:t>нормалізація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позбутися</a:t>
            </a:r>
            <a:r>
              <a:rPr lang="ru-RU" dirty="0"/>
              <a:t> </a:t>
            </a:r>
            <a:r>
              <a:rPr lang="ru-RU" dirty="0" err="1"/>
              <a:t>надмірності</a:t>
            </a:r>
            <a:r>
              <a:rPr lang="ru-RU" dirty="0"/>
              <a:t> та </a:t>
            </a:r>
            <a:r>
              <a:rPr lang="ru-RU" dirty="0" err="1"/>
              <a:t>логічної</a:t>
            </a:r>
            <a:r>
              <a:rPr lang="ru-RU" dirty="0"/>
              <a:t> </a:t>
            </a:r>
            <a:r>
              <a:rPr lang="ru-RU" dirty="0" err="1"/>
              <a:t>суперечливості</a:t>
            </a:r>
            <a:endParaRPr lang="ru-RU" dirty="0"/>
          </a:p>
          <a:p>
            <a:r>
              <a:rPr lang="ru-RU" dirty="0" err="1"/>
              <a:t>Нормалізація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швидке</a:t>
            </a:r>
            <a:r>
              <a:rPr lang="ru-RU" dirty="0"/>
              <a:t> </a:t>
            </a:r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прискорює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en-US" dirty="0"/>
              <a:t>, </a:t>
            </a:r>
            <a:r>
              <a:rPr lang="ru-RU" dirty="0" err="1"/>
              <a:t>отже</a:t>
            </a:r>
            <a:r>
              <a:rPr lang="ru-RU" dirty="0"/>
              <a:t>, </a:t>
            </a:r>
            <a:r>
              <a:rPr lang="ru-RU" dirty="0" err="1"/>
              <a:t>підвищує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endParaRPr lang="en-US" dirty="0"/>
          </a:p>
          <a:p>
            <a:r>
              <a:rPr lang="ru-RU" dirty="0"/>
              <a:t>З </a:t>
            </a:r>
            <a:r>
              <a:rPr lang="ru-RU" dirty="0" err="1"/>
              <a:t>іншого</a:t>
            </a:r>
            <a:r>
              <a:rPr lang="ru-RU" dirty="0"/>
              <a:t> боку, </a:t>
            </a:r>
            <a:r>
              <a:rPr lang="ru-RU" dirty="0" err="1"/>
              <a:t>проектувальник</a:t>
            </a:r>
            <a:r>
              <a:rPr lang="ru-RU" dirty="0"/>
              <a:t> не повинен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нормалізацію</a:t>
            </a:r>
            <a:r>
              <a:rPr lang="ru-RU" dirty="0"/>
              <a:t> БД за будь-яку </a:t>
            </a:r>
            <a:r>
              <a:rPr lang="ru-RU" dirty="0" err="1"/>
              <a:t>ціну</a:t>
            </a:r>
            <a:r>
              <a:rPr lang="ru-RU" dirty="0"/>
              <a:t>, формально </a:t>
            </a:r>
            <a:r>
              <a:rPr lang="ru-RU" dirty="0" err="1"/>
              <a:t>дотримуючись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вимог</a:t>
            </a:r>
            <a:endParaRPr lang="en-US" dirty="0"/>
          </a:p>
          <a:p>
            <a:r>
              <a:rPr lang="ru-RU" dirty="0" err="1"/>
              <a:t>Надмірна</a:t>
            </a:r>
            <a:r>
              <a:rPr lang="ru-RU" dirty="0"/>
              <a:t> </a:t>
            </a:r>
            <a:r>
              <a:rPr lang="ru-RU" dirty="0" err="1"/>
              <a:t>нормалізація</a:t>
            </a:r>
            <a:r>
              <a:rPr lang="ru-RU" dirty="0"/>
              <a:t> веде до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«</a:t>
            </a:r>
            <a:r>
              <a:rPr lang="ru-RU" dirty="0" err="1"/>
              <a:t>вузьких</a:t>
            </a:r>
            <a:r>
              <a:rPr lang="ru-RU" dirty="0"/>
              <a:t>» </a:t>
            </a:r>
            <a:r>
              <a:rPr lang="ru-RU" dirty="0" err="1"/>
              <a:t>таблиць</a:t>
            </a:r>
            <a:endParaRPr lang="en-US" dirty="0"/>
          </a:p>
          <a:p>
            <a:r>
              <a:rPr lang="ru-RU" dirty="0"/>
              <a:t>У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йдеться</a:t>
            </a:r>
            <a:r>
              <a:rPr lang="ru-RU" dirty="0"/>
              <a:t> про велику БД,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суттєво</a:t>
            </a:r>
            <a:r>
              <a:rPr lang="ru-RU" dirty="0"/>
              <a:t> </a:t>
            </a:r>
            <a:r>
              <a:rPr lang="ru-RU" dirty="0" err="1"/>
              <a:t>ускладнити</a:t>
            </a:r>
            <a:r>
              <a:rPr lang="ru-RU" dirty="0"/>
              <a:t> </a:t>
            </a:r>
            <a:r>
              <a:rPr lang="ru-RU" dirty="0" err="1"/>
              <a:t>розробку</a:t>
            </a:r>
            <a:endParaRPr lang="en-US" dirty="0"/>
          </a:p>
          <a:p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вплинути</a:t>
            </a:r>
            <a:r>
              <a:rPr lang="ru-RU" dirty="0"/>
              <a:t> на </a:t>
            </a:r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БД та </a:t>
            </a:r>
            <a:r>
              <a:rPr lang="ru-RU" dirty="0" err="1"/>
              <a:t>вилучення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en-US" dirty="0"/>
          </a:p>
          <a:p>
            <a:r>
              <a:rPr lang="ru-RU" dirty="0" err="1"/>
              <a:t>Насамперед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третьої</a:t>
            </a:r>
            <a:r>
              <a:rPr lang="ru-RU" dirty="0"/>
              <a:t> </a:t>
            </a:r>
            <a:r>
              <a:rPr lang="ru-RU" dirty="0" err="1"/>
              <a:t>нормальної</a:t>
            </a:r>
            <a:r>
              <a:rPr lang="ru-RU" dirty="0"/>
              <a:t> </a:t>
            </a:r>
            <a:r>
              <a:rPr lang="ru-RU" dirty="0" err="1"/>
              <a:t>форми</a:t>
            </a:r>
            <a:endParaRPr lang="en-US" dirty="0"/>
          </a:p>
          <a:p>
            <a:r>
              <a:rPr lang="ru-RU" dirty="0"/>
              <a:t>До перших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нормальних</a:t>
            </a:r>
            <a:r>
              <a:rPr lang="ru-RU" dirty="0"/>
              <a:t> форм базу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рекомендується</a:t>
            </a:r>
            <a:r>
              <a:rPr lang="ru-RU" dirty="0"/>
              <a:t> </a:t>
            </a:r>
            <a:r>
              <a:rPr lang="ru-RU" dirty="0" err="1"/>
              <a:t>наводити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267C-530C-2756-A6ED-06F02BC6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70" y="126766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ru-RU" dirty="0"/>
              <a:t>			</a:t>
            </a:r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з'єднань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endParaRPr lang="en-US" dirty="0"/>
          </a:p>
        </p:txBody>
      </p:sp>
      <p:pic>
        <p:nvPicPr>
          <p:cNvPr id="5" name="Picture 4" descr="A green and black circles with black text&#10;&#10;Description automatically generated">
            <a:extLst>
              <a:ext uri="{FF2B5EF4-FFF2-40B4-BE49-F238E27FC236}">
                <a16:creationId xmlns:a16="http://schemas.microsoft.com/office/drawing/2014/main" id="{FD26F3FC-5010-423C-24E6-722FDE56E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7" y="721761"/>
            <a:ext cx="11617233" cy="2475628"/>
          </a:xfrm>
          <a:prstGeom prst="rect">
            <a:avLst/>
          </a:prstGeom>
        </p:spPr>
      </p:pic>
      <p:pic>
        <p:nvPicPr>
          <p:cNvPr id="7" name="Picture 6" descr="A table with green circles and black text">
            <a:extLst>
              <a:ext uri="{FF2B5EF4-FFF2-40B4-BE49-F238E27FC236}">
                <a16:creationId xmlns:a16="http://schemas.microsoft.com/office/drawing/2014/main" id="{D94EA3F5-E01D-093E-2EB1-7C6105D71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41" y="3197389"/>
            <a:ext cx="9187996" cy="35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4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C8FC-32F5-4A11-AB24-41A56DA3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0"/>
            <a:ext cx="10515600" cy="581088"/>
          </a:xfrm>
        </p:spPr>
        <p:txBody>
          <a:bodyPr>
            <a:normAutofit fontScale="90000"/>
          </a:bodyPr>
          <a:lstStyle/>
          <a:p>
            <a:r>
              <a:rPr lang="ru-RU" dirty="0"/>
              <a:t>		</a:t>
            </a:r>
            <a:r>
              <a:rPr lang="ru-RU" dirty="0" err="1"/>
              <a:t>Створення</a:t>
            </a:r>
            <a:r>
              <a:rPr lang="ru-RU" dirty="0"/>
              <a:t> д</a:t>
            </a:r>
            <a:r>
              <a:rPr lang="en-US" dirty="0" err="1"/>
              <a:t>i</a:t>
            </a:r>
            <a:r>
              <a:rPr lang="ru-RU" dirty="0" err="1"/>
              <a:t>аграми</a:t>
            </a:r>
            <a:r>
              <a:rPr lang="ru-RU" dirty="0"/>
              <a:t> БД</a:t>
            </a:r>
            <a:r>
              <a:rPr lang="en-US" dirty="0"/>
              <a:t> (SSMS)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9FAF-B1AD-B292-0C71-678DE957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15800" cy="61769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Зробити</a:t>
            </a:r>
            <a:r>
              <a:rPr lang="ru-RU" dirty="0"/>
              <a:t> як на </a:t>
            </a:r>
            <a:r>
              <a:rPr lang="ru-RU" dirty="0" err="1"/>
              <a:t>зображенн</a:t>
            </a:r>
            <a:r>
              <a:rPr lang="en-US" dirty="0" err="1"/>
              <a:t>i</a:t>
            </a:r>
            <a:r>
              <a:rPr lang="ru-RU" dirty="0"/>
              <a:t>				2. Результат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69E30-9D66-9E54-7019-6FADBAA4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" y="1400671"/>
            <a:ext cx="7170506" cy="3806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BF1B36-253A-8737-07F9-7A9D2D33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178" y="1262126"/>
            <a:ext cx="4515028" cy="52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2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39B2-2186-55B1-7B97-7E83BBE7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19456"/>
            <a:ext cx="11170920" cy="595750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		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			</a:t>
            </a:r>
            <a:r>
              <a:rPr lang="ru-RU" b="1" dirty="0" err="1"/>
              <a:t>Властивості</a:t>
            </a:r>
            <a:r>
              <a:rPr lang="ru-RU" b="1" dirty="0"/>
              <a:t> </a:t>
            </a:r>
            <a:r>
              <a:rPr lang="ru-RU" b="1" dirty="0" err="1"/>
              <a:t>реляційної</a:t>
            </a:r>
            <a:r>
              <a:rPr lang="ru-RU" b="1" dirty="0"/>
              <a:t> </a:t>
            </a:r>
            <a:r>
              <a:rPr lang="ru-RU" b="1" dirty="0" err="1"/>
              <a:t>таблиці</a:t>
            </a:r>
            <a:r>
              <a:rPr lang="en-US" b="1" dirty="0"/>
              <a:t>:</a:t>
            </a:r>
          </a:p>
          <a:p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– один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у </a:t>
            </a:r>
            <a:r>
              <a:rPr lang="ru-RU" dirty="0" err="1"/>
              <a:t>стовпці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однаковий</a:t>
            </a:r>
            <a:r>
              <a:rPr lang="ru-RU" dirty="0"/>
              <a:t> тип</a:t>
            </a:r>
          </a:p>
          <a:p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стовпець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унікальне</a:t>
            </a:r>
            <a:r>
              <a:rPr lang="ru-RU" dirty="0"/>
              <a:t> </a:t>
            </a:r>
            <a:r>
              <a:rPr lang="ru-RU" dirty="0" err="1"/>
              <a:t>ім’я</a:t>
            </a:r>
            <a:endParaRPr lang="ru-RU" dirty="0"/>
          </a:p>
          <a:p>
            <a:r>
              <a:rPr lang="ru-RU" dirty="0" err="1"/>
              <a:t>Однаков</a:t>
            </a:r>
            <a:r>
              <a:rPr lang="en-US" dirty="0" err="1"/>
              <a:t>i</a:t>
            </a:r>
            <a:r>
              <a:rPr lang="ru-RU" dirty="0"/>
              <a:t> рядки в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відсутні</a:t>
            </a:r>
            <a:endParaRPr lang="ru-RU" dirty="0"/>
          </a:p>
          <a:p>
            <a:r>
              <a:rPr lang="ru-RU" dirty="0"/>
              <a:t>Порядок </a:t>
            </a:r>
            <a:r>
              <a:rPr lang="ru-RU" dirty="0" err="1"/>
              <a:t>прямування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і </a:t>
            </a:r>
            <a:r>
              <a:rPr lang="ru-RU" dirty="0" err="1"/>
              <a:t>стовпців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довільним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9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E919-2911-8B69-61BC-7F1FE226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906"/>
            <a:ext cx="11750040" cy="540131"/>
          </a:xfrm>
        </p:spPr>
        <p:txBody>
          <a:bodyPr>
            <a:normAutofit fontScale="90000"/>
          </a:bodyPr>
          <a:lstStyle/>
          <a:p>
            <a:r>
              <a:rPr lang="ru-RU" dirty="0"/>
              <a:t>		</a:t>
            </a:r>
            <a:r>
              <a:rPr lang="ru-RU" dirty="0" err="1"/>
              <a:t>Створення</a:t>
            </a:r>
            <a:r>
              <a:rPr lang="ru-RU" dirty="0"/>
              <a:t> д</a:t>
            </a:r>
            <a:r>
              <a:rPr lang="en-US" dirty="0" err="1"/>
              <a:t>i</a:t>
            </a:r>
            <a:r>
              <a:rPr lang="ru-RU" dirty="0" err="1"/>
              <a:t>аграми</a:t>
            </a:r>
            <a:r>
              <a:rPr lang="ru-RU" dirty="0"/>
              <a:t> БД</a:t>
            </a:r>
            <a:r>
              <a:rPr lang="en-US" dirty="0"/>
              <a:t> (Azure Data Studio)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7543-DBB3-64DB-4486-F01A8CD5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681036"/>
            <a:ext cx="11932920" cy="60360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Завантажити</a:t>
            </a:r>
            <a:r>
              <a:rPr lang="ru-RU" dirty="0"/>
              <a:t> файл </a:t>
            </a:r>
            <a:r>
              <a:rPr lang="en-US" dirty="0"/>
              <a:t>schema-visualization0.9.1.vsix </a:t>
            </a:r>
            <a:r>
              <a:rPr lang="ru-RU" dirty="0"/>
              <a:t>за </a:t>
            </a:r>
            <a:r>
              <a:rPr lang="ru-RU" dirty="0" err="1">
                <a:hlinkClick r:id="rId2"/>
              </a:rPr>
              <a:t>посиланням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зробити</a:t>
            </a:r>
            <a:r>
              <a:rPr lang="ru-RU" dirty="0"/>
              <a:t> все як на </a:t>
            </a:r>
            <a:r>
              <a:rPr lang="ru-RU" dirty="0" err="1"/>
              <a:t>скріншоті</a:t>
            </a:r>
            <a:r>
              <a:rPr lang="ru-RU" dirty="0"/>
              <a:t> 			 -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двічі</a:t>
            </a:r>
            <a:r>
              <a:rPr lang="ru-RU" dirty="0"/>
              <a:t> </a:t>
            </a:r>
            <a:r>
              <a:rPr lang="ru-RU" dirty="0" err="1"/>
              <a:t>клинути</a:t>
            </a:r>
            <a:r>
              <a:rPr lang="ru-RU" dirty="0"/>
              <a:t> по </a:t>
            </a:r>
            <a:r>
              <a:rPr lang="ru-RU" dirty="0" err="1"/>
              <a:t>базі</a:t>
            </a:r>
            <a:r>
              <a:rPr lang="ru-RU" dirty="0"/>
              <a:t> та 								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це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							</a:t>
            </a:r>
          </a:p>
          <a:p>
            <a:pPr lvl="8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18DDE40-DE75-8AF4-650C-0A031659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729407"/>
            <a:ext cx="6422442" cy="465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8D5D7-A262-DAAA-12C5-2880389DE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4" y="1653207"/>
            <a:ext cx="5495925" cy="2330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FBB1D-68DD-0AB6-853C-3A3D3F14C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736" y="4098434"/>
            <a:ext cx="4800600" cy="26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F34F-9167-CD30-D57C-B9A3B10F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27012"/>
            <a:ext cx="10515600" cy="1201738"/>
          </a:xfrm>
        </p:spPr>
        <p:txBody>
          <a:bodyPr>
            <a:normAutofit/>
          </a:bodyPr>
          <a:lstStyle/>
          <a:p>
            <a:r>
              <a:rPr lang="ru-RU" dirty="0"/>
              <a:t>	</a:t>
            </a:r>
            <a:r>
              <a:rPr lang="ru-RU" dirty="0" err="1"/>
              <a:t>Створення</a:t>
            </a:r>
            <a:r>
              <a:rPr lang="ru-RU" dirty="0"/>
              <a:t> д</a:t>
            </a:r>
            <a:r>
              <a:rPr lang="en-US" dirty="0" err="1"/>
              <a:t>i</a:t>
            </a:r>
            <a:r>
              <a:rPr lang="ru-RU" dirty="0" err="1"/>
              <a:t>аграми</a:t>
            </a:r>
            <a:r>
              <a:rPr lang="ru-RU" dirty="0"/>
              <a:t> БД</a:t>
            </a:r>
            <a:r>
              <a:rPr lang="en-US" dirty="0"/>
              <a:t> (</a:t>
            </a:r>
            <a:r>
              <a:rPr lang="en-US" dirty="0" err="1"/>
              <a:t>DBeaver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7D91-E805-45D5-C397-E0533A58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82725"/>
            <a:ext cx="11153776" cy="9556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Як </a:t>
            </a:r>
            <a:r>
              <a:rPr lang="ru-RU" dirty="0" err="1"/>
              <a:t>налаштувати</a:t>
            </a:r>
            <a:r>
              <a:rPr lang="ru-RU" dirty="0"/>
              <a:t> </a:t>
            </a:r>
            <a:r>
              <a:rPr lang="ru-RU" dirty="0" err="1"/>
              <a:t>DBeaver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MSSQL</a:t>
            </a:r>
            <a:r>
              <a:rPr lang="en-US" dirty="0"/>
              <a:t> (</a:t>
            </a:r>
            <a:r>
              <a:rPr lang="ru-RU" dirty="0" err="1">
                <a:hlinkClick r:id="rId2"/>
              </a:rPr>
              <a:t>посилання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err="1"/>
              <a:t>Туторіал</a:t>
            </a:r>
            <a:r>
              <a:rPr lang="ru-RU" dirty="0"/>
              <a:t> як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діаграму</a:t>
            </a:r>
            <a:r>
              <a:rPr lang="ru-RU" dirty="0"/>
              <a:t> (</a:t>
            </a:r>
            <a:r>
              <a:rPr lang="ru-RU" dirty="0" err="1">
                <a:hlinkClick r:id="rId3"/>
              </a:rPr>
              <a:t>посилання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3ECC56-2A9B-CE88-B010-62A94DE3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2533650"/>
            <a:ext cx="7453419" cy="39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5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70B2-30F9-BEA5-12D0-2C5E9218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365125"/>
            <a:ext cx="11987784" cy="1325563"/>
          </a:xfrm>
        </p:spPr>
        <p:txBody>
          <a:bodyPr/>
          <a:lstStyle/>
          <a:p>
            <a:r>
              <a:rPr lang="ru-RU" dirty="0" err="1"/>
              <a:t>Аномалії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з однотабличною базою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FD9F-2C1E-05FA-EA24-1A82166E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Надмірність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повторюються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в полях </a:t>
            </a:r>
            <a:r>
              <a:rPr lang="ru-RU" dirty="0" err="1"/>
              <a:t>Position</a:t>
            </a:r>
            <a:r>
              <a:rPr lang="ru-RU" dirty="0"/>
              <a:t> і </a:t>
            </a:r>
            <a:r>
              <a:rPr lang="ru-RU" dirty="0" err="1"/>
              <a:t>Course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тягне</a:t>
            </a:r>
            <a:r>
              <a:rPr lang="ru-RU" dirty="0"/>
              <a:t> за собою </a:t>
            </a:r>
            <a:r>
              <a:rPr lang="ru-RU" dirty="0" err="1"/>
              <a:t>значні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дискового простору</a:t>
            </a:r>
          </a:p>
          <a:p>
            <a:r>
              <a:rPr lang="ru-RU" b="1" dirty="0" err="1"/>
              <a:t>Аномалія</a:t>
            </a:r>
            <a:r>
              <a:rPr lang="ru-RU" b="1" dirty="0"/>
              <a:t> вставки </a:t>
            </a:r>
            <a:r>
              <a:rPr lang="ru-RU" dirty="0"/>
              <a:t>–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курс,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викладача</a:t>
            </a:r>
            <a:r>
              <a:rPr lang="ru-RU" dirty="0"/>
              <a:t> для </a:t>
            </a:r>
            <a:r>
              <a:rPr lang="ru-RU" dirty="0" err="1"/>
              <a:t>цього</a:t>
            </a:r>
            <a:r>
              <a:rPr lang="ru-RU" dirty="0"/>
              <a:t> курсу</a:t>
            </a:r>
          </a:p>
          <a:p>
            <a:r>
              <a:rPr lang="ru-RU" b="1" dirty="0" err="1"/>
              <a:t>Аномалія</a:t>
            </a:r>
            <a:r>
              <a:rPr lang="ru-RU" b="1" dirty="0"/>
              <a:t> </a:t>
            </a:r>
            <a:r>
              <a:rPr lang="ru-RU" b="1" dirty="0" err="1"/>
              <a:t>оновлення</a:t>
            </a:r>
            <a:r>
              <a:rPr lang="ru-RU" b="1" dirty="0"/>
              <a:t> </a:t>
            </a:r>
            <a:r>
              <a:rPr lang="ru-RU" dirty="0"/>
              <a:t>– за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назви</a:t>
            </a:r>
            <a:r>
              <a:rPr lang="ru-RU" dirty="0"/>
              <a:t> курсу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модифікувати</a:t>
            </a:r>
            <a:r>
              <a:rPr lang="ru-RU" dirty="0"/>
              <a:t> всю </a:t>
            </a:r>
            <a:r>
              <a:rPr lang="ru-RU" dirty="0" err="1"/>
              <a:t>таблицю</a:t>
            </a:r>
            <a:endParaRPr lang="ru-RU" dirty="0"/>
          </a:p>
          <a:p>
            <a:r>
              <a:rPr lang="ru-RU" b="1" dirty="0" err="1"/>
              <a:t>Аномалія</a:t>
            </a:r>
            <a:r>
              <a:rPr lang="ru-RU" b="1" dirty="0"/>
              <a:t> </a:t>
            </a:r>
            <a:r>
              <a:rPr lang="ru-RU" b="1" dirty="0" err="1"/>
              <a:t>видалення</a:t>
            </a:r>
            <a:r>
              <a:rPr lang="ru-RU" b="1" dirty="0"/>
              <a:t> </a:t>
            </a:r>
            <a:r>
              <a:rPr lang="ru-RU" dirty="0"/>
              <a:t>– при </a:t>
            </a:r>
            <a:r>
              <a:rPr lang="ru-RU" dirty="0" err="1"/>
              <a:t>звільненні</a:t>
            </a:r>
            <a:r>
              <a:rPr lang="ru-RU" dirty="0"/>
              <a:t> </a:t>
            </a:r>
            <a:r>
              <a:rPr lang="ru-RU" dirty="0" err="1"/>
              <a:t>викладача</a:t>
            </a:r>
            <a:r>
              <a:rPr lang="ru-RU" dirty="0"/>
              <a:t> </a:t>
            </a:r>
            <a:r>
              <a:rPr lang="ru-RU" dirty="0" err="1"/>
              <a:t>втрачається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про курс,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читав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6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5D5-1CDA-084E-770B-BF64801DA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97993"/>
            <a:ext cx="10515600" cy="185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недоліків</a:t>
            </a:r>
            <a:r>
              <a:rPr lang="ru-RU" dirty="0"/>
              <a:t> </a:t>
            </a:r>
            <a:r>
              <a:rPr lang="ru-RU" dirty="0" err="1"/>
              <a:t>однотабличної</a:t>
            </a:r>
            <a:r>
              <a:rPr lang="ru-RU" dirty="0"/>
              <a:t> БД </a:t>
            </a:r>
            <a:r>
              <a:rPr lang="ru-RU" dirty="0" err="1"/>
              <a:t>необхідно</a:t>
            </a:r>
            <a:r>
              <a:rPr lang="ru-RU" dirty="0"/>
              <a:t> розбити </a:t>
            </a:r>
            <a:r>
              <a:rPr lang="ru-RU" dirty="0" err="1"/>
              <a:t>таблицю</a:t>
            </a:r>
            <a:r>
              <a:rPr lang="ru-RU" dirty="0"/>
              <a:t> на </a:t>
            </a:r>
            <a:r>
              <a:rPr lang="ru-RU" dirty="0" err="1"/>
              <a:t>дві</a:t>
            </a:r>
            <a:r>
              <a:rPr lang="ru-RU" dirty="0"/>
              <a:t> і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володіти</a:t>
            </a:r>
            <a:r>
              <a:rPr lang="ru-RU" dirty="0"/>
              <a:t> </a:t>
            </a:r>
            <a:r>
              <a:rPr lang="ru-RU" dirty="0" err="1"/>
              <a:t>кращими</a:t>
            </a:r>
            <a:r>
              <a:rPr lang="ru-RU" dirty="0"/>
              <a:t> </a:t>
            </a:r>
            <a:r>
              <a:rPr lang="ru-RU" dirty="0" err="1"/>
              <a:t>властивостями</a:t>
            </a:r>
            <a:r>
              <a:rPr lang="ru-RU" dirty="0"/>
              <a:t> при </a:t>
            </a:r>
            <a:r>
              <a:rPr lang="ru-RU" dirty="0" err="1"/>
              <a:t>додаванні</a:t>
            </a:r>
            <a:r>
              <a:rPr lang="ru-RU" dirty="0"/>
              <a:t>, </a:t>
            </a:r>
            <a:r>
              <a:rPr lang="ru-RU" dirty="0" err="1"/>
              <a:t>зміні</a:t>
            </a:r>
            <a:r>
              <a:rPr lang="ru-RU" dirty="0"/>
              <a:t> та </a:t>
            </a:r>
            <a:r>
              <a:rPr lang="ru-RU" dirty="0" err="1"/>
              <a:t>видаленні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			</a:t>
            </a:r>
            <a:r>
              <a:rPr lang="ru-RU" b="1" dirty="0" err="1"/>
              <a:t>Багатотаблична</a:t>
            </a:r>
            <a:r>
              <a:rPr lang="ru-RU" b="1" dirty="0"/>
              <a:t> база </a:t>
            </a:r>
            <a:r>
              <a:rPr lang="ru-RU" b="1" dirty="0" err="1"/>
              <a:t>даних</a:t>
            </a:r>
            <a:endParaRPr lang="ru-RU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8980D261-78A1-6139-6D56-0D51E3AE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2037126"/>
            <a:ext cx="4438650" cy="676275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80F9BDA1-99C7-D7C2-8C37-E3A9777B7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82" y="2037126"/>
            <a:ext cx="2800350" cy="1228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A6F6E2-59AB-48DF-4898-C24F1A3BB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57" y="3556686"/>
            <a:ext cx="4419600" cy="6572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A20F5E-FBFA-5B2D-C0C2-66C040777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80" y="3621988"/>
            <a:ext cx="2486025" cy="809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91A2AC-BBF9-9899-CC07-6AE624353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5057196"/>
            <a:ext cx="4410075" cy="1085850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DF594CEE-9006-F389-9719-E6A7D879F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80" y="4800601"/>
            <a:ext cx="4086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6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0DD4-87F6-7C63-2E56-FA02A541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219456"/>
            <a:ext cx="11887200" cy="231624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декомпозиції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зв'язки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таблицями</a:t>
            </a:r>
            <a:r>
              <a:rPr lang="ru-RU" dirty="0"/>
              <a:t>, </a:t>
            </a:r>
            <a:r>
              <a:rPr lang="ru-RU" dirty="0" err="1"/>
              <a:t>ввівши</a:t>
            </a:r>
            <a:r>
              <a:rPr lang="ru-RU" dirty="0"/>
              <a:t> до </a:t>
            </a:r>
            <a:r>
              <a:rPr lang="ru-RU" dirty="0" err="1"/>
              <a:t>підпорядкованих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поля – </a:t>
            </a:r>
            <a:r>
              <a:rPr lang="ru-RU" dirty="0" err="1"/>
              <a:t>зовнішні</a:t>
            </a:r>
            <a:r>
              <a:rPr lang="ru-RU" dirty="0"/>
              <a:t> </a:t>
            </a:r>
            <a:r>
              <a:rPr lang="ru-RU" dirty="0" err="1"/>
              <a:t>ключі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			</a:t>
            </a:r>
            <a:br>
              <a:rPr lang="ru-RU" b="1" dirty="0"/>
            </a:br>
            <a:r>
              <a:rPr lang="ru-RU" b="1" dirty="0"/>
              <a:t>			</a:t>
            </a:r>
            <a:r>
              <a:rPr lang="ru-RU" sz="2400" b="1" dirty="0" err="1"/>
              <a:t>Визначення</a:t>
            </a:r>
            <a:r>
              <a:rPr lang="ru-RU" sz="2400" b="1" dirty="0"/>
              <a:t> </a:t>
            </a:r>
            <a:r>
              <a:rPr lang="ru-RU" sz="2400" b="1" dirty="0" err="1"/>
              <a:t>зв'язків</a:t>
            </a:r>
            <a:r>
              <a:rPr lang="ru-RU" sz="2400" b="1" dirty="0"/>
              <a:t> </a:t>
            </a:r>
            <a:r>
              <a:rPr lang="ru-RU" sz="2400" b="1" dirty="0" err="1"/>
              <a:t>між</a:t>
            </a:r>
            <a:r>
              <a:rPr lang="ru-RU" sz="2400" b="1" dirty="0"/>
              <a:t> </a:t>
            </a:r>
            <a:r>
              <a:rPr lang="ru-RU" sz="2400" b="1" dirty="0" err="1"/>
              <a:t>таблицями</a:t>
            </a:r>
            <a:endParaRPr lang="ru-RU" sz="2400" b="1" dirty="0"/>
          </a:p>
        </p:txBody>
      </p:sp>
      <p:pic>
        <p:nvPicPr>
          <p:cNvPr id="6" name="Рисунок 1">
            <a:extLst>
              <a:ext uri="{FF2B5EF4-FFF2-40B4-BE49-F238E27FC236}">
                <a16:creationId xmlns:a16="http://schemas.microsoft.com/office/drawing/2014/main" id="{46CF1F84-FF2F-24E7-66EB-DD58BE8A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6" y="3066336"/>
            <a:ext cx="11301975" cy="23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9DE0-B95B-158E-1E3F-B179537A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186626"/>
            <a:ext cx="10515600" cy="494411"/>
          </a:xfrm>
        </p:spPr>
        <p:txBody>
          <a:bodyPr>
            <a:normAutofit fontScale="90000"/>
          </a:bodyPr>
          <a:lstStyle/>
          <a:p>
            <a:r>
              <a:rPr lang="ru-RU" dirty="0"/>
              <a:t>		Типи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таблицями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D14A-FCD9-07E4-436E-93418371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681036"/>
            <a:ext cx="5618528" cy="6103811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Один до одного </a:t>
            </a:r>
            <a:r>
              <a:rPr lang="ru-RU" dirty="0"/>
              <a:t>– кожному </a:t>
            </a:r>
            <a:r>
              <a:rPr lang="ru-RU" dirty="0" err="1"/>
              <a:t>запису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1 </a:t>
            </a:r>
            <a:r>
              <a:rPr lang="ru-RU" dirty="0" err="1"/>
              <a:t>або</a:t>
            </a:r>
            <a:r>
              <a:rPr lang="ru-RU" dirty="0"/>
              <a:t> 0 </a:t>
            </a:r>
            <a:r>
              <a:rPr lang="ru-RU" dirty="0" err="1"/>
              <a:t>записів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(</a:t>
            </a:r>
            <a:r>
              <a:rPr lang="ru-RU" dirty="0" err="1"/>
              <a:t>країна</a:t>
            </a:r>
            <a:r>
              <a:rPr lang="ru-RU" dirty="0"/>
              <a:t> – </a:t>
            </a:r>
            <a:r>
              <a:rPr lang="ru-RU" dirty="0" err="1"/>
              <a:t>столиця</a:t>
            </a:r>
            <a:r>
              <a:rPr lang="ru-RU" dirty="0"/>
              <a:t>)</a:t>
            </a:r>
            <a:endParaRPr lang="ru-RU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Один до </a:t>
            </a:r>
            <a:r>
              <a:rPr lang="ru-RU" b="1" dirty="0" err="1"/>
              <a:t>багатьох</a:t>
            </a:r>
            <a:r>
              <a:rPr lang="ru-RU" b="1" dirty="0"/>
              <a:t> </a:t>
            </a:r>
            <a:r>
              <a:rPr lang="ru-RU" dirty="0"/>
              <a:t>–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0, 1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(континент – </a:t>
            </a:r>
            <a:r>
              <a:rPr lang="ru-RU" dirty="0" err="1"/>
              <a:t>країни</a:t>
            </a:r>
            <a:r>
              <a:rPr lang="ru-RU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/>
              <a:t>Багато</a:t>
            </a:r>
            <a:r>
              <a:rPr lang="ru-RU" b="1" dirty="0"/>
              <a:t> </a:t>
            </a:r>
            <a:r>
              <a:rPr lang="ru-RU" b="1" dirty="0" err="1"/>
              <a:t>хто</a:t>
            </a:r>
            <a:r>
              <a:rPr lang="ru-RU" b="1" dirty="0"/>
              <a:t> до </a:t>
            </a:r>
            <a:r>
              <a:rPr lang="ru-RU" b="1" dirty="0" err="1"/>
              <a:t>багатьох</a:t>
            </a:r>
            <a:r>
              <a:rPr lang="ru-RU" b="1" dirty="0"/>
              <a:t> </a:t>
            </a:r>
            <a:r>
              <a:rPr lang="ru-RU" dirty="0"/>
              <a:t>–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з </a:t>
            </a:r>
            <a:r>
              <a:rPr lang="ru-RU" dirty="0" err="1"/>
              <a:t>першої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0, 1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 у </a:t>
            </a:r>
            <a:r>
              <a:rPr lang="ru-RU" dirty="0" err="1"/>
              <a:t>другій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та </a:t>
            </a:r>
            <a:r>
              <a:rPr lang="ru-RU" dirty="0" err="1"/>
              <a:t>навпаки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реалізується</a:t>
            </a:r>
            <a:r>
              <a:rPr lang="ru-RU" dirty="0"/>
              <a:t> через </a:t>
            </a:r>
            <a:r>
              <a:rPr lang="ru-RU" dirty="0" err="1"/>
              <a:t>допоміжну</a:t>
            </a:r>
            <a:r>
              <a:rPr lang="ru-RU" dirty="0"/>
              <a:t> </a:t>
            </a:r>
            <a:r>
              <a:rPr lang="ru-RU" dirty="0" err="1"/>
              <a:t>таблицю</a:t>
            </a:r>
            <a:r>
              <a:rPr lang="ru-RU" dirty="0"/>
              <a:t> (</a:t>
            </a:r>
            <a:r>
              <a:rPr lang="ru-RU" dirty="0" err="1"/>
              <a:t>мови</a:t>
            </a:r>
            <a:r>
              <a:rPr lang="ru-RU" dirty="0"/>
              <a:t> – </a:t>
            </a:r>
            <a:r>
              <a:rPr lang="ru-RU" dirty="0" err="1"/>
              <a:t>континенти</a:t>
            </a:r>
            <a:r>
              <a:rPr lang="ru-RU" dirty="0"/>
              <a:t>, </a:t>
            </a:r>
            <a:r>
              <a:rPr lang="ru-RU" dirty="0" err="1"/>
              <a:t>предмети</a:t>
            </a:r>
            <a:r>
              <a:rPr lang="ru-RU" dirty="0"/>
              <a:t> – </a:t>
            </a:r>
            <a:r>
              <a:rPr lang="ru-RU" dirty="0" err="1"/>
              <a:t>викладачі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13E34A-FC0A-DDC3-2233-B3905E6C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20" y="681035"/>
            <a:ext cx="6140736" cy="14510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2959A26-7B8F-8138-9343-85329B9CE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19" y="1907273"/>
            <a:ext cx="6039425" cy="2430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606EF6F-57AC-6ABC-22DE-7FE63CEFE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18" y="3817648"/>
            <a:ext cx="6140736" cy="30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E55C-3AAF-3A51-6832-A8938BB4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" y="73152"/>
            <a:ext cx="11996928" cy="6656832"/>
          </a:xfrm>
        </p:spPr>
        <p:txBody>
          <a:bodyPr/>
          <a:lstStyle/>
          <a:p>
            <a:r>
              <a:rPr lang="ru-RU" dirty="0" err="1"/>
              <a:t>Крім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ru-RU" dirty="0"/>
              <a:t> та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таблицями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відноситься</a:t>
            </a:r>
            <a:r>
              <a:rPr lang="ru-RU" dirty="0"/>
              <a:t> до </a:t>
            </a:r>
            <a:r>
              <a:rPr lang="ru-RU" dirty="0" err="1"/>
              <a:t>правильності</a:t>
            </a:r>
            <a:r>
              <a:rPr lang="ru-RU" dirty="0"/>
              <a:t> та </a:t>
            </a:r>
            <a:r>
              <a:rPr lang="ru-RU" dirty="0" err="1"/>
              <a:t>повноти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міститься</a:t>
            </a:r>
            <a:r>
              <a:rPr lang="ru-RU" dirty="0"/>
              <a:t> в </a:t>
            </a:r>
            <a:r>
              <a:rPr lang="ru-RU" dirty="0" err="1"/>
              <a:t>базі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r>
              <a:rPr lang="ru-RU" dirty="0"/>
              <a:t>При </a:t>
            </a:r>
            <a:r>
              <a:rPr lang="ru-RU" dirty="0" err="1"/>
              <a:t>зміні</a:t>
            </a:r>
            <a:r>
              <a:rPr lang="ru-RU" dirty="0"/>
              <a:t> </a:t>
            </a:r>
            <a:r>
              <a:rPr lang="ru-RU" dirty="0" err="1"/>
              <a:t>вмісту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r>
              <a:rPr lang="ru-RU" dirty="0"/>
              <a:t> </a:t>
            </a:r>
            <a:r>
              <a:rPr lang="en-US" dirty="0"/>
              <a:t>INSERT, DELETE </a:t>
            </a:r>
            <a:r>
              <a:rPr lang="ru-RU" dirty="0"/>
              <a:t>і </a:t>
            </a:r>
            <a:r>
              <a:rPr lang="en-US" dirty="0"/>
              <a:t>UPDATE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відбутися</a:t>
            </a:r>
            <a:r>
              <a:rPr lang="ru-RU" dirty="0"/>
              <a:t>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цілісності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містяться</a:t>
            </a:r>
            <a:r>
              <a:rPr lang="ru-RU" dirty="0"/>
              <a:t> в </a:t>
            </a:r>
            <a:r>
              <a:rPr lang="ru-RU" dirty="0" err="1"/>
              <a:t>ній</a:t>
            </a:r>
            <a:r>
              <a:rPr lang="ru-RU" dirty="0"/>
              <a:t>.</a:t>
            </a:r>
          </a:p>
          <a:p>
            <a:r>
              <a:rPr lang="ru-RU" dirty="0" err="1"/>
              <a:t>Сучасні</a:t>
            </a:r>
            <a:r>
              <a:rPr lang="ru-RU" dirty="0"/>
              <a:t> СУБД 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розвинені</a:t>
            </a:r>
            <a:r>
              <a:rPr lang="ru-RU" dirty="0"/>
              <a:t> </a:t>
            </a:r>
            <a:r>
              <a:rPr lang="ru-RU" dirty="0" err="1"/>
              <a:t>кошти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стежити</a:t>
            </a:r>
            <a:r>
              <a:rPr lang="ru-RU" dirty="0"/>
              <a:t> за </a:t>
            </a:r>
            <a:r>
              <a:rPr lang="ru-RU" dirty="0" err="1"/>
              <a:t>цілісністю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r>
              <a:rPr lang="ru-RU" dirty="0"/>
              <a:t>При </a:t>
            </a:r>
            <a:r>
              <a:rPr lang="ru-RU" dirty="0" err="1"/>
              <a:t>вставці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таблицю</a:t>
            </a:r>
            <a:r>
              <a:rPr lang="ru-RU" dirty="0"/>
              <a:t> </a:t>
            </a:r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забезпечується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СУБД</a:t>
            </a:r>
          </a:p>
          <a:p>
            <a:r>
              <a:rPr lang="ru-RU" dirty="0"/>
              <a:t>СУБД </a:t>
            </a:r>
            <a:r>
              <a:rPr lang="ru-RU" dirty="0" err="1"/>
              <a:t>стежить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вводяться</a:t>
            </a:r>
            <a:r>
              <a:rPr lang="ru-RU" dirty="0"/>
              <a:t> в поле </a:t>
            </a:r>
            <a:r>
              <a:rPr lang="ru-RU" dirty="0" err="1"/>
              <a:t>зовнішнього</a:t>
            </a:r>
            <a:r>
              <a:rPr lang="ru-RU" dirty="0"/>
              <a:t> ключа </a:t>
            </a:r>
            <a:r>
              <a:rPr lang="ru-RU" dirty="0" err="1"/>
              <a:t>підпорядкованої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, </a:t>
            </a:r>
            <a:r>
              <a:rPr lang="ru-RU" dirty="0" err="1"/>
              <a:t>збігалися</a:t>
            </a:r>
            <a:r>
              <a:rPr lang="ru-RU" dirty="0"/>
              <a:t> з </a:t>
            </a:r>
            <a:r>
              <a:rPr lang="ru-RU" dirty="0" err="1"/>
              <a:t>даними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зберігаються</a:t>
            </a:r>
            <a:r>
              <a:rPr lang="ru-RU" dirty="0"/>
              <a:t> в </a:t>
            </a:r>
            <a:r>
              <a:rPr lang="ru-RU" dirty="0" err="1"/>
              <a:t>первинному</a:t>
            </a:r>
            <a:r>
              <a:rPr lang="ru-RU" dirty="0"/>
              <a:t> </a:t>
            </a:r>
            <a:r>
              <a:rPr lang="ru-RU" dirty="0" err="1"/>
              <a:t>ключі</a:t>
            </a:r>
            <a:r>
              <a:rPr lang="ru-RU" dirty="0"/>
              <a:t> </a:t>
            </a:r>
            <a:r>
              <a:rPr lang="ru-RU" dirty="0" err="1"/>
              <a:t>головної</a:t>
            </a:r>
            <a:r>
              <a:rPr lang="ru-RU" dirty="0"/>
              <a:t> (</a:t>
            </a:r>
            <a:r>
              <a:rPr lang="ru-RU" dirty="0" err="1"/>
              <a:t>батьківської</a:t>
            </a:r>
            <a:r>
              <a:rPr lang="ru-RU" dirty="0"/>
              <a:t>) </a:t>
            </a:r>
            <a:r>
              <a:rPr lang="ru-RU" dirty="0" err="1"/>
              <a:t>таблиці</a:t>
            </a:r>
            <a:r>
              <a:rPr lang="ru-RU" dirty="0"/>
              <a:t>.</a:t>
            </a:r>
          </a:p>
          <a:p>
            <a:r>
              <a:rPr lang="ru-RU" dirty="0"/>
              <a:t>У </a:t>
            </a:r>
            <a:r>
              <a:rPr lang="ru-RU" dirty="0" err="1"/>
              <a:t>сучасних</a:t>
            </a:r>
            <a:r>
              <a:rPr lang="ru-RU" dirty="0"/>
              <a:t> СУБД 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цілісності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при </a:t>
            </a:r>
            <a:r>
              <a:rPr lang="ru-RU" dirty="0" err="1"/>
              <a:t>оновленні</a:t>
            </a:r>
            <a:r>
              <a:rPr lang="ru-RU" dirty="0"/>
              <a:t> та </a:t>
            </a:r>
            <a:r>
              <a:rPr lang="ru-RU" dirty="0" err="1"/>
              <a:t>видаленні</a:t>
            </a:r>
            <a:r>
              <a:rPr lang="ru-RU" dirty="0"/>
              <a:t> </a:t>
            </a:r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/>
              <a:t>чотири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0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713C-AB75-ED2B-3F29-EB151211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96"/>
            <a:ext cx="12088368" cy="6684264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/>
              <a:t>Правило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СУБД </a:t>
            </a:r>
            <a:r>
              <a:rPr lang="ru-RU" dirty="0" err="1"/>
              <a:t>виконує</a:t>
            </a:r>
            <a:r>
              <a:rPr lang="ru-RU" dirty="0"/>
              <a:t>, коли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намагається</a:t>
            </a:r>
            <a:r>
              <a:rPr lang="ru-RU" dirty="0"/>
              <a:t> </a:t>
            </a:r>
            <a:r>
              <a:rPr lang="ru-RU" dirty="0" err="1"/>
              <a:t>видалити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-предка</a:t>
            </a:r>
          </a:p>
          <a:p>
            <a:pPr marL="457200" lvl="1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ACTION - </a:t>
            </a:r>
            <a:r>
              <a:rPr lang="ru-RU" dirty="0" err="1"/>
              <a:t>забороняє</a:t>
            </a:r>
            <a:r>
              <a:rPr lang="ru-RU" dirty="0"/>
              <a:t>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 з </a:t>
            </a:r>
            <a:r>
              <a:rPr lang="ru-RU" dirty="0" err="1"/>
              <a:t>таблиці</a:t>
            </a:r>
            <a:r>
              <a:rPr lang="ru-RU" dirty="0"/>
              <a:t>-предка,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нащадків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CASCADE - </a:t>
            </a:r>
            <a:r>
              <a:rPr lang="ru-RU" dirty="0" err="1"/>
              <a:t>визначає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 </a:t>
            </a:r>
            <a:r>
              <a:rPr lang="ru-RU" dirty="0" err="1"/>
              <a:t>видаленні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-предка </a:t>
            </a:r>
            <a:r>
              <a:rPr lang="ru-RU" dirty="0" err="1"/>
              <a:t>всі</a:t>
            </a:r>
            <a:r>
              <a:rPr lang="ru-RU" dirty="0"/>
              <a:t> записи-</a:t>
            </a:r>
            <a:r>
              <a:rPr lang="ru-RU" dirty="0" err="1"/>
              <a:t>нащадки</a:t>
            </a:r>
            <a:r>
              <a:rPr lang="ru-RU" dirty="0"/>
              <a:t> також автоматично </a:t>
            </a:r>
            <a:r>
              <a:rPr lang="ru-RU" dirty="0" err="1"/>
              <a:t>видаляються</a:t>
            </a:r>
            <a:r>
              <a:rPr lang="ru-RU" dirty="0"/>
              <a:t> з </a:t>
            </a:r>
            <a:r>
              <a:rPr lang="ru-RU" dirty="0" err="1"/>
              <a:t>таблиці-нащадка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SET NULL - </a:t>
            </a:r>
            <a:r>
              <a:rPr lang="ru-RU" dirty="0" err="1"/>
              <a:t>визначає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 </a:t>
            </a:r>
            <a:r>
              <a:rPr lang="ru-RU" dirty="0" err="1"/>
              <a:t>видаленні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-предка </a:t>
            </a:r>
            <a:r>
              <a:rPr lang="ru-RU" dirty="0" err="1"/>
              <a:t>зовнішнім</a:t>
            </a:r>
            <a:r>
              <a:rPr lang="ru-RU" dirty="0"/>
              <a:t> ключам 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записах-нащадках</a:t>
            </a:r>
            <a:r>
              <a:rPr lang="ru-RU" dirty="0"/>
              <a:t> автоматично </a:t>
            </a:r>
            <a:r>
              <a:rPr lang="ru-RU" dirty="0" err="1"/>
              <a:t>надається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NULL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SET DEFAULT - </a:t>
            </a:r>
            <a:r>
              <a:rPr lang="ru-RU" dirty="0" err="1"/>
              <a:t>визначає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 </a:t>
            </a:r>
            <a:r>
              <a:rPr lang="ru-RU" dirty="0" err="1"/>
              <a:t>видаленні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-предка </a:t>
            </a:r>
            <a:r>
              <a:rPr lang="ru-RU" dirty="0" err="1"/>
              <a:t>зовнішнім</a:t>
            </a:r>
            <a:r>
              <a:rPr lang="ru-RU" dirty="0"/>
              <a:t> ключам 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записах-нащадках</a:t>
            </a:r>
            <a:r>
              <a:rPr lang="ru-RU" dirty="0"/>
              <a:t> </a:t>
            </a:r>
            <a:r>
              <a:rPr lang="ru-RU" dirty="0" err="1"/>
              <a:t>надається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за </a:t>
            </a:r>
            <a:r>
              <a:rPr lang="ru-RU" dirty="0" err="1"/>
              <a:t>умовчанням</a:t>
            </a:r>
            <a:r>
              <a:rPr lang="ru-RU" dirty="0"/>
              <a:t> </a:t>
            </a:r>
            <a:r>
              <a:rPr lang="ru-RU" dirty="0" err="1"/>
              <a:t>встановлене</a:t>
            </a:r>
            <a:r>
              <a:rPr lang="ru-RU" dirty="0"/>
              <a:t> для </a:t>
            </a:r>
            <a:r>
              <a:rPr lang="ru-RU" dirty="0" err="1"/>
              <a:t>даного</a:t>
            </a:r>
            <a:r>
              <a:rPr lang="ru-RU" dirty="0"/>
              <a:t> поля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3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482E-78EE-D245-40E3-166F37B7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" y="64008"/>
            <a:ext cx="12060936" cy="6793992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/>
              <a:t>Правило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СУБД </a:t>
            </a:r>
            <a:r>
              <a:rPr lang="ru-RU" dirty="0" err="1"/>
              <a:t>виконує</a:t>
            </a:r>
            <a:r>
              <a:rPr lang="ru-RU" dirty="0"/>
              <a:t>, коли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намагається</a:t>
            </a:r>
            <a:r>
              <a:rPr lang="ru-RU" dirty="0"/>
              <a:t> </a:t>
            </a:r>
            <a:r>
              <a:rPr lang="ru-RU" dirty="0" err="1"/>
              <a:t>оновити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 у </a:t>
            </a:r>
            <a:r>
              <a:rPr lang="ru-RU" dirty="0" err="1"/>
              <a:t>таблиці</a:t>
            </a:r>
            <a:r>
              <a:rPr lang="ru-RU" dirty="0"/>
              <a:t>-предку</a:t>
            </a:r>
          </a:p>
          <a:p>
            <a:pPr marL="457200" lvl="1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NO ACTION - </a:t>
            </a:r>
            <a:r>
              <a:rPr lang="ru-RU" dirty="0" err="1"/>
              <a:t>забороняє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 в </a:t>
            </a:r>
            <a:r>
              <a:rPr lang="ru-RU" dirty="0" err="1"/>
              <a:t>записі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-предка,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нащадки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CASCADE - </a:t>
            </a:r>
            <a:r>
              <a:rPr lang="ru-RU" dirty="0" err="1"/>
              <a:t>визначає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 в </a:t>
            </a:r>
            <a:r>
              <a:rPr lang="ru-RU" dirty="0" err="1"/>
              <a:t>записі</a:t>
            </a:r>
            <a:r>
              <a:rPr lang="ru-RU" dirty="0"/>
              <a:t>-предку </a:t>
            </a:r>
            <a:r>
              <a:rPr lang="ru-RU" dirty="0" err="1"/>
              <a:t>відповідне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зовнішнього</a:t>
            </a:r>
            <a:r>
              <a:rPr lang="ru-RU" dirty="0"/>
              <a:t> ключа в </a:t>
            </a:r>
            <a:r>
              <a:rPr lang="ru-RU" dirty="0" err="1"/>
              <a:t>таблиці-нащадці</a:t>
            </a:r>
            <a:r>
              <a:rPr lang="ru-RU" dirty="0"/>
              <a:t> також автоматично </a:t>
            </a:r>
            <a:r>
              <a:rPr lang="ru-RU" dirty="0" err="1"/>
              <a:t>змінюється</a:t>
            </a:r>
            <a:r>
              <a:rPr lang="ru-RU" dirty="0"/>
              <a:t> 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записах-нащадках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SET NULL - </a:t>
            </a:r>
            <a:r>
              <a:rPr lang="ru-RU" dirty="0" err="1"/>
              <a:t>визначає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 </a:t>
            </a:r>
            <a:r>
              <a:rPr lang="ru-RU" dirty="0" err="1"/>
              <a:t>оновленні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 в </a:t>
            </a:r>
            <a:r>
              <a:rPr lang="ru-RU" dirty="0" err="1"/>
              <a:t>записі</a:t>
            </a:r>
            <a:r>
              <a:rPr lang="ru-RU" dirty="0"/>
              <a:t>-предку </a:t>
            </a:r>
            <a:r>
              <a:rPr lang="ru-RU" dirty="0" err="1"/>
              <a:t>зовнішнім</a:t>
            </a:r>
            <a:r>
              <a:rPr lang="ru-RU" dirty="0"/>
              <a:t> ключам 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записах-нащадках</a:t>
            </a:r>
            <a:r>
              <a:rPr lang="ru-RU" dirty="0"/>
              <a:t> автоматично </a:t>
            </a:r>
            <a:r>
              <a:rPr lang="ru-RU" dirty="0" err="1"/>
              <a:t>надається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NULL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SET DEFAULT - </a:t>
            </a:r>
            <a:r>
              <a:rPr lang="ru-RU" dirty="0" err="1"/>
              <a:t>визначає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з </a:t>
            </a:r>
            <a:r>
              <a:rPr lang="ru-RU" dirty="0" err="1"/>
              <a:t>оновленні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 в записи-предке </a:t>
            </a:r>
            <a:r>
              <a:rPr lang="ru-RU" dirty="0" err="1"/>
              <a:t>зовнішнім</a:t>
            </a:r>
            <a:r>
              <a:rPr lang="ru-RU" dirty="0"/>
              <a:t> ключам </a:t>
            </a:r>
            <a:r>
              <a:rPr lang="ru-RU" dirty="0" err="1"/>
              <a:t>переважають</a:t>
            </a:r>
            <a:r>
              <a:rPr lang="ru-RU" dirty="0"/>
              <a:t> 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записах</a:t>
            </a:r>
            <a:r>
              <a:rPr lang="ru-RU" dirty="0"/>
              <a:t>- </a:t>
            </a:r>
            <a:r>
              <a:rPr lang="ru-RU" dirty="0" err="1"/>
              <a:t>нащадках</a:t>
            </a:r>
            <a:r>
              <a:rPr lang="ru-RU" dirty="0"/>
              <a:t> за </a:t>
            </a:r>
            <a:r>
              <a:rPr lang="ru-RU" dirty="0" err="1"/>
              <a:t>умовчанням</a:t>
            </a:r>
            <a:r>
              <a:rPr lang="ru-RU" dirty="0"/>
              <a:t> </a:t>
            </a:r>
            <a:r>
              <a:rPr lang="ru-RU" dirty="0" err="1"/>
              <a:t>присвоюється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</a:t>
            </a:r>
            <a:r>
              <a:rPr lang="ru-RU" dirty="0" err="1"/>
              <a:t>встановлене</a:t>
            </a:r>
            <a:r>
              <a:rPr lang="ru-RU" dirty="0"/>
              <a:t> </a:t>
            </a:r>
            <a:r>
              <a:rPr lang="ru-RU" dirty="0" err="1"/>
              <a:t>даного</a:t>
            </a:r>
            <a:r>
              <a:rPr lang="ru-RU" dirty="0"/>
              <a:t> поля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2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1287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Аномалії взаємодії з однотабличною базою даних</vt:lpstr>
      <vt:lpstr>PowerPoint Presentation</vt:lpstr>
      <vt:lpstr>PowerPoint Presentation</vt:lpstr>
      <vt:lpstr>  Типи зв'язків між таблицями</vt:lpstr>
      <vt:lpstr>PowerPoint Presentation</vt:lpstr>
      <vt:lpstr>PowerPoint Presentation</vt:lpstr>
      <vt:lpstr>PowerPoint Presentation</vt:lpstr>
      <vt:lpstr>  Нормалізація бази даних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Нормалізація: за та проти</vt:lpstr>
      <vt:lpstr>   Види з'єднань таблиць</vt:lpstr>
      <vt:lpstr>  Створення дiаграми БД (SSMS)</vt:lpstr>
      <vt:lpstr>  Створення дiаграми БД (Azure Data Studio)</vt:lpstr>
      <vt:lpstr> Створення дiаграми БД (DBeaver)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Shchebetovskyi, Dmitriy</dc:creator>
  <cp:lastModifiedBy>Shchebetovskyi, Dmitriy</cp:lastModifiedBy>
  <cp:revision>51</cp:revision>
  <dcterms:created xsi:type="dcterms:W3CDTF">2024-07-08T08:16:04Z</dcterms:created>
  <dcterms:modified xsi:type="dcterms:W3CDTF">2024-07-08T10:24:12Z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2024-07-08T08:36:05Z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34227578-45d3-4ac2-895f-13b9d4bd3021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[OFFICIAL]</vt:lpwstr>
  </property>
</Properties>
</file>