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38"/>
  </p:notesMasterIdLst>
  <p:handoutMasterIdLst>
    <p:handoutMasterId r:id="rId39"/>
  </p:handoutMasterIdLst>
  <p:sldIdLst>
    <p:sldId id="410" r:id="rId5"/>
    <p:sldId id="411" r:id="rId6"/>
    <p:sldId id="412" r:id="rId7"/>
    <p:sldId id="413" r:id="rId8"/>
    <p:sldId id="414" r:id="rId9"/>
    <p:sldId id="415" r:id="rId10"/>
    <p:sldId id="416" r:id="rId11"/>
    <p:sldId id="417" r:id="rId12"/>
    <p:sldId id="418" r:id="rId13"/>
    <p:sldId id="419" r:id="rId14"/>
    <p:sldId id="420" r:id="rId15"/>
    <p:sldId id="421" r:id="rId16"/>
    <p:sldId id="422" r:id="rId17"/>
    <p:sldId id="423" r:id="rId18"/>
    <p:sldId id="424" r:id="rId19"/>
    <p:sldId id="425" r:id="rId20"/>
    <p:sldId id="426" r:id="rId21"/>
    <p:sldId id="427" r:id="rId22"/>
    <p:sldId id="428" r:id="rId23"/>
    <p:sldId id="429" r:id="rId24"/>
    <p:sldId id="430" r:id="rId25"/>
    <p:sldId id="431" r:id="rId26"/>
    <p:sldId id="432" r:id="rId27"/>
    <p:sldId id="433" r:id="rId28"/>
    <p:sldId id="434" r:id="rId29"/>
    <p:sldId id="435" r:id="rId30"/>
    <p:sldId id="436" r:id="rId31"/>
    <p:sldId id="437" r:id="rId32"/>
    <p:sldId id="438" r:id="rId33"/>
    <p:sldId id="439" r:id="rId34"/>
    <p:sldId id="440" r:id="rId35"/>
    <p:sldId id="441" r:id="rId36"/>
    <p:sldId id="44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commentAuthors" Target="commentAuthors.xml"/><Relationship Id="rId45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3/7/2024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3/7/2024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B8CF28-6E14-5DF4-3402-91BBC5C8D3BE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1612563" y="63500"/>
            <a:ext cx="544512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[OFFICIAL]</a:t>
            </a: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9865" y="1000662"/>
            <a:ext cx="9868618" cy="2216989"/>
          </a:xfrm>
        </p:spPr>
        <p:txBody>
          <a:bodyPr/>
          <a:lstStyle/>
          <a:p>
            <a:pPr algn="ctr"/>
            <a:r>
              <a:rPr lang="ru-RU" sz="6000" dirty="0"/>
              <a:t>Платформа Microsoft .NET та </a:t>
            </a:r>
            <a:br>
              <a:rPr lang="ru-RU" sz="6000" dirty="0"/>
            </a:br>
            <a:r>
              <a:rPr lang="ru-RU" sz="6000" dirty="0"/>
              <a:t>мова програмування C#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5F630-B3A7-EE25-2EB0-A582721B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i="0" dirty="0">
                <a:solidFill>
                  <a:srgbClr val="000000"/>
                </a:solidFill>
                <a:effectLst/>
                <a:latin typeface="-apple-system"/>
              </a:rPr>
              <a:t>.NET Framework </a:t>
            </a:r>
            <a:r>
              <a:rPr lang="ru-RU" b="1" i="0" dirty="0">
                <a:solidFill>
                  <a:srgbClr val="000000"/>
                </a:solidFill>
                <a:effectLst/>
                <a:latin typeface="-apple-system"/>
              </a:rPr>
              <a:t>та</a:t>
            </a:r>
            <a:r>
              <a:rPr lang="nl-NL" b="1" i="0" dirty="0">
                <a:solidFill>
                  <a:srgbClr val="000000"/>
                </a:solidFill>
                <a:effectLst/>
                <a:latin typeface="-apple-system"/>
              </a:rPr>
              <a:t> .NET 8</a:t>
            </a:r>
            <a:br>
              <a:rPr lang="nl-NL" b="1" i="0" dirty="0">
                <a:solidFill>
                  <a:srgbClr val="000000"/>
                </a:solidFill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1507-171B-9EF0-44EC-11188A58080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Варто </a:t>
            </a:r>
            <a:r>
              <a:rPr lang="ru-RU" dirty="0" err="1">
                <a:solidFill>
                  <a:schemeClr val="bg1"/>
                </a:solidFill>
              </a:rPr>
              <a:t>зазначити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що</a:t>
            </a:r>
            <a:r>
              <a:rPr lang="ru-RU" dirty="0">
                <a:solidFill>
                  <a:schemeClr val="bg1"/>
                </a:solidFill>
              </a:rPr>
              <a:t> .</a:t>
            </a:r>
            <a:r>
              <a:rPr lang="en-US" dirty="0">
                <a:solidFill>
                  <a:schemeClr val="bg1"/>
                </a:solidFill>
              </a:rPr>
              <a:t>NET </a:t>
            </a:r>
            <a:r>
              <a:rPr lang="ru-RU" dirty="0" err="1">
                <a:solidFill>
                  <a:schemeClr val="bg1"/>
                </a:solidFill>
              </a:rPr>
              <a:t>тривалий</a:t>
            </a:r>
            <a:r>
              <a:rPr lang="ru-RU" dirty="0">
                <a:solidFill>
                  <a:schemeClr val="bg1"/>
                </a:solidFill>
              </a:rPr>
              <a:t> час </a:t>
            </a:r>
            <a:r>
              <a:rPr lang="ru-RU" dirty="0" err="1">
                <a:solidFill>
                  <a:schemeClr val="bg1"/>
                </a:solidFill>
              </a:rPr>
              <a:t>розвивався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переважно</a:t>
            </a:r>
            <a:r>
              <a:rPr lang="ru-RU" dirty="0">
                <a:solidFill>
                  <a:schemeClr val="bg1"/>
                </a:solidFill>
              </a:rPr>
              <a:t> як платформа для </a:t>
            </a:r>
            <a:r>
              <a:rPr lang="en-US" dirty="0">
                <a:solidFill>
                  <a:schemeClr val="bg1"/>
                </a:solidFill>
              </a:rPr>
              <a:t>Windows </a:t>
            </a:r>
            <a:r>
              <a:rPr lang="ru-RU" dirty="0" err="1">
                <a:solidFill>
                  <a:schemeClr val="bg1"/>
                </a:solidFill>
              </a:rPr>
              <a:t>під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назвою</a:t>
            </a:r>
            <a:r>
              <a:rPr lang="ru-RU" dirty="0">
                <a:solidFill>
                  <a:schemeClr val="bg1"/>
                </a:solidFill>
              </a:rPr>
              <a:t> .</a:t>
            </a:r>
            <a:r>
              <a:rPr lang="en-US" dirty="0">
                <a:solidFill>
                  <a:schemeClr val="bg1"/>
                </a:solidFill>
              </a:rPr>
              <a:t>NET Framework. 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У 2019 </a:t>
            </a:r>
            <a:r>
              <a:rPr lang="ru-RU" dirty="0" err="1">
                <a:solidFill>
                  <a:schemeClr val="bg1"/>
                </a:solidFill>
              </a:rPr>
              <a:t>році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вийшла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остання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версія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цієї</a:t>
            </a:r>
            <a:r>
              <a:rPr lang="ru-RU" dirty="0">
                <a:solidFill>
                  <a:schemeClr val="bg1"/>
                </a:solidFill>
              </a:rPr>
              <a:t> платформи - .</a:t>
            </a:r>
            <a:r>
              <a:rPr lang="en-US" dirty="0">
                <a:solidFill>
                  <a:schemeClr val="bg1"/>
                </a:solidFill>
              </a:rPr>
              <a:t>NET Framework 4.8. 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Вона </a:t>
            </a:r>
            <a:r>
              <a:rPr lang="ru-RU" dirty="0" err="1">
                <a:solidFill>
                  <a:schemeClr val="bg1"/>
                </a:solidFill>
              </a:rPr>
              <a:t>більше</a:t>
            </a:r>
            <a:r>
              <a:rPr lang="ru-RU" dirty="0">
                <a:solidFill>
                  <a:schemeClr val="bg1"/>
                </a:solidFill>
              </a:rPr>
              <a:t> не </a:t>
            </a:r>
            <a:r>
              <a:rPr lang="ru-RU" dirty="0" err="1">
                <a:solidFill>
                  <a:schemeClr val="bg1"/>
                </a:solidFill>
              </a:rPr>
              <a:t>розвивається</a:t>
            </a:r>
            <a:r>
              <a:rPr lang="ru-RU" dirty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945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715DD-CB8B-F596-5A15-E35E093BCED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5348" y="2281918"/>
            <a:ext cx="7341943" cy="4196520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dirty="0">
                <a:solidFill>
                  <a:schemeClr val="bg1"/>
                </a:solidFill>
              </a:rPr>
              <a:t>З 2014 року </a:t>
            </a:r>
            <a:r>
              <a:rPr lang="en-US" dirty="0">
                <a:solidFill>
                  <a:schemeClr val="bg1"/>
                </a:solidFill>
              </a:rPr>
              <a:t>Microsoft </a:t>
            </a:r>
            <a:r>
              <a:rPr lang="ru-RU" dirty="0">
                <a:solidFill>
                  <a:schemeClr val="bg1"/>
                </a:solidFill>
              </a:rPr>
              <a:t>став </a:t>
            </a:r>
            <a:r>
              <a:rPr lang="ru-RU" dirty="0" err="1">
                <a:solidFill>
                  <a:schemeClr val="bg1"/>
                </a:solidFill>
              </a:rPr>
              <a:t>розвивати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альтернативну</a:t>
            </a:r>
            <a:r>
              <a:rPr lang="ru-RU" dirty="0">
                <a:solidFill>
                  <a:schemeClr val="bg1"/>
                </a:solidFill>
              </a:rPr>
              <a:t> платформу - .</a:t>
            </a:r>
            <a:r>
              <a:rPr lang="en-US" dirty="0">
                <a:solidFill>
                  <a:schemeClr val="bg1"/>
                </a:solidFill>
              </a:rPr>
              <a:t>NET Core, </a:t>
            </a:r>
            <a:r>
              <a:rPr lang="ru-RU" dirty="0">
                <a:solidFill>
                  <a:schemeClr val="bg1"/>
                </a:solidFill>
              </a:rPr>
              <a:t>яка </a:t>
            </a:r>
            <a:r>
              <a:rPr lang="ru-RU" dirty="0" err="1">
                <a:solidFill>
                  <a:schemeClr val="bg1"/>
                </a:solidFill>
              </a:rPr>
              <a:t>вже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призначалася</a:t>
            </a:r>
            <a:r>
              <a:rPr lang="ru-RU" dirty="0">
                <a:solidFill>
                  <a:schemeClr val="bg1"/>
                </a:solidFill>
              </a:rPr>
              <a:t> для </a:t>
            </a:r>
            <a:r>
              <a:rPr lang="ru-RU" dirty="0" err="1">
                <a:solidFill>
                  <a:schemeClr val="bg1"/>
                </a:solidFill>
              </a:rPr>
              <a:t>різних</a:t>
            </a:r>
            <a:r>
              <a:rPr lang="ru-RU" dirty="0">
                <a:solidFill>
                  <a:schemeClr val="bg1"/>
                </a:solidFill>
              </a:rPr>
              <a:t> платформ і повинна </a:t>
            </a:r>
            <a:r>
              <a:rPr lang="ru-RU" dirty="0" err="1">
                <a:solidFill>
                  <a:schemeClr val="bg1"/>
                </a:solidFill>
              </a:rPr>
              <a:t>була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увібрати</a:t>
            </a:r>
            <a:r>
              <a:rPr lang="ru-RU" dirty="0">
                <a:solidFill>
                  <a:schemeClr val="bg1"/>
                </a:solidFill>
              </a:rPr>
              <a:t> в себе </a:t>
            </a:r>
            <a:r>
              <a:rPr lang="ru-RU" dirty="0" err="1">
                <a:solidFill>
                  <a:schemeClr val="bg1"/>
                </a:solidFill>
              </a:rPr>
              <a:t>всі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можливості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застарілого</a:t>
            </a:r>
            <a:r>
              <a:rPr lang="ru-RU" dirty="0">
                <a:solidFill>
                  <a:schemeClr val="bg1"/>
                </a:solidFill>
              </a:rPr>
              <a:t> .</a:t>
            </a:r>
            <a:r>
              <a:rPr lang="en-US" dirty="0">
                <a:solidFill>
                  <a:schemeClr val="bg1"/>
                </a:solidFill>
              </a:rPr>
              <a:t>NET Framework </a:t>
            </a:r>
            <a:r>
              <a:rPr lang="ru-RU" dirty="0">
                <a:solidFill>
                  <a:schemeClr val="bg1"/>
                </a:solidFill>
              </a:rPr>
              <a:t>і </a:t>
            </a:r>
            <a:r>
              <a:rPr lang="ru-RU" dirty="0" err="1">
                <a:solidFill>
                  <a:schemeClr val="bg1"/>
                </a:solidFill>
              </a:rPr>
              <a:t>додати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нову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функціональність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Потім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Microsoft </a:t>
            </a:r>
            <a:r>
              <a:rPr lang="ru-RU" dirty="0" err="1">
                <a:solidFill>
                  <a:schemeClr val="bg1"/>
                </a:solidFill>
              </a:rPr>
              <a:t>послідовно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випустив</a:t>
            </a:r>
            <a:r>
              <a:rPr lang="ru-RU" dirty="0">
                <a:solidFill>
                  <a:schemeClr val="bg1"/>
                </a:solidFill>
              </a:rPr>
              <a:t> ряд </a:t>
            </a:r>
            <a:r>
              <a:rPr lang="ru-RU" dirty="0" err="1">
                <a:solidFill>
                  <a:schemeClr val="bg1"/>
                </a:solidFill>
              </a:rPr>
              <a:t>версій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цієї</a:t>
            </a:r>
            <a:r>
              <a:rPr lang="ru-RU" dirty="0">
                <a:solidFill>
                  <a:schemeClr val="bg1"/>
                </a:solidFill>
              </a:rPr>
              <a:t> платформи: .</a:t>
            </a:r>
            <a:r>
              <a:rPr lang="en-US" dirty="0">
                <a:solidFill>
                  <a:schemeClr val="bg1"/>
                </a:solidFill>
              </a:rPr>
              <a:t>NET Core 1, .NET Core 2, .NET Core 3, .NET 5. 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ru-RU" dirty="0">
                <a:solidFill>
                  <a:schemeClr val="bg1"/>
                </a:solidFill>
              </a:rPr>
              <a:t>І поточною </a:t>
            </a:r>
            <a:r>
              <a:rPr lang="ru-RU" dirty="0" err="1">
                <a:solidFill>
                  <a:schemeClr val="bg1"/>
                </a:solidFill>
              </a:rPr>
              <a:t>версією</a:t>
            </a:r>
            <a:r>
              <a:rPr lang="ru-RU" dirty="0">
                <a:solidFill>
                  <a:schemeClr val="bg1"/>
                </a:solidFill>
              </a:rPr>
              <a:t> є платформа .</a:t>
            </a:r>
            <a:r>
              <a:rPr lang="en-US" dirty="0">
                <a:solidFill>
                  <a:schemeClr val="bg1"/>
                </a:solidFill>
              </a:rPr>
              <a:t>NET 8</a:t>
            </a:r>
            <a:r>
              <a:rPr lang="ru-RU" dirty="0">
                <a:solidFill>
                  <a:schemeClr val="bg1"/>
                </a:solidFill>
              </a:rPr>
              <a:t>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dirty="0">
                <a:solidFill>
                  <a:schemeClr val="bg1"/>
                </a:solidFill>
              </a:rPr>
              <a:t>Тому </a:t>
            </a:r>
            <a:r>
              <a:rPr lang="ru-RU" dirty="0" err="1">
                <a:solidFill>
                  <a:schemeClr val="bg1"/>
                </a:solidFill>
              </a:rPr>
              <a:t>слід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розрізняти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 .NET Framework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який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переважно</a:t>
            </a:r>
            <a:r>
              <a:rPr lang="ru-RU" dirty="0">
                <a:solidFill>
                  <a:schemeClr val="bg1"/>
                </a:solidFill>
              </a:rPr>
              <a:t> для </a:t>
            </a:r>
            <a:r>
              <a:rPr lang="en-US" dirty="0">
                <a:solidFill>
                  <a:schemeClr val="bg1"/>
                </a:solidFill>
              </a:rPr>
              <a:t>Windows, </a:t>
            </a:r>
            <a:r>
              <a:rPr lang="ru-RU" dirty="0">
                <a:solidFill>
                  <a:schemeClr val="bg1"/>
                </a:solidFill>
              </a:rPr>
              <a:t>і </a:t>
            </a:r>
            <a:r>
              <a:rPr lang="ru-RU" dirty="0" err="1">
                <a:solidFill>
                  <a:schemeClr val="bg1"/>
                </a:solidFill>
              </a:rPr>
              <a:t>кроссплатформенний</a:t>
            </a:r>
            <a:r>
              <a:rPr lang="ru-RU" dirty="0">
                <a:solidFill>
                  <a:schemeClr val="bg1"/>
                </a:solidFill>
              </a:rPr>
              <a:t> .</a:t>
            </a:r>
            <a:r>
              <a:rPr lang="en-US" dirty="0">
                <a:solidFill>
                  <a:schemeClr val="bg1"/>
                </a:solidFill>
              </a:rPr>
              <a:t>NET 8. 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ru-RU" dirty="0">
                <a:solidFill>
                  <a:schemeClr val="bg1"/>
                </a:solidFill>
              </a:rPr>
              <a:t>Актуально на зараз</a:t>
            </a:r>
            <a:r>
              <a:rPr lang="en-US" dirty="0">
                <a:solidFill>
                  <a:schemeClr val="bg1"/>
                </a:solidFill>
              </a:rPr>
              <a:t>: C# 12 </a:t>
            </a:r>
            <a:r>
              <a:rPr lang="ru-RU" dirty="0">
                <a:solidFill>
                  <a:schemeClr val="bg1"/>
                </a:solidFill>
              </a:rPr>
              <a:t>у </a:t>
            </a:r>
            <a:r>
              <a:rPr lang="ru-RU" dirty="0" err="1">
                <a:solidFill>
                  <a:schemeClr val="bg1"/>
                </a:solidFill>
              </a:rPr>
              <a:t>зв'язці</a:t>
            </a:r>
            <a:r>
              <a:rPr lang="ru-RU" dirty="0">
                <a:solidFill>
                  <a:schemeClr val="bg1"/>
                </a:solidFill>
              </a:rPr>
              <a:t> з .</a:t>
            </a:r>
            <a:r>
              <a:rPr lang="en-US" dirty="0">
                <a:solidFill>
                  <a:schemeClr val="bg1"/>
                </a:solidFill>
              </a:rPr>
              <a:t>NET 8.</a:t>
            </a:r>
          </a:p>
        </p:txBody>
      </p:sp>
    </p:spTree>
    <p:extLst>
      <p:ext uri="{BB962C8B-B14F-4D97-AF65-F5344CB8AC3E}">
        <p14:creationId xmlns:p14="http://schemas.microsoft.com/office/powerpoint/2010/main" val="1497614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4716E-D5B9-385B-DF9B-098880DDD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7022765" cy="1593507"/>
          </a:xfrm>
        </p:spPr>
        <p:txBody>
          <a:bodyPr/>
          <a:lstStyle/>
          <a:p>
            <a:r>
              <a:rPr lang="ru-RU" dirty="0" err="1"/>
              <a:t>Керований</a:t>
            </a:r>
            <a:r>
              <a:rPr lang="ru-RU" dirty="0"/>
              <a:t> та </a:t>
            </a:r>
            <a:r>
              <a:rPr lang="ru-RU" dirty="0" err="1"/>
              <a:t>некерований</a:t>
            </a:r>
            <a:r>
              <a:rPr lang="ru-RU" dirty="0"/>
              <a:t> код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125D9-F749-7555-9EB5-DD710D2DAF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59" y="2281918"/>
            <a:ext cx="7367822" cy="42310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err="1">
                <a:solidFill>
                  <a:schemeClr val="bg1"/>
                </a:solidFill>
              </a:rPr>
              <a:t>Нерідко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програму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створену</a:t>
            </a:r>
            <a:r>
              <a:rPr lang="ru-RU" dirty="0">
                <a:solidFill>
                  <a:schemeClr val="bg1"/>
                </a:solidFill>
              </a:rPr>
              <a:t> на </a:t>
            </a:r>
            <a:r>
              <a:rPr lang="en-US" dirty="0">
                <a:solidFill>
                  <a:schemeClr val="bg1"/>
                </a:solidFill>
              </a:rPr>
              <a:t>C#, </a:t>
            </a:r>
            <a:r>
              <a:rPr lang="ru-RU" dirty="0" err="1">
                <a:solidFill>
                  <a:schemeClr val="bg1"/>
                </a:solidFill>
              </a:rPr>
              <a:t>називають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керованим</a:t>
            </a:r>
            <a:r>
              <a:rPr lang="ru-RU" dirty="0">
                <a:solidFill>
                  <a:schemeClr val="bg1"/>
                </a:solidFill>
              </a:rPr>
              <a:t> кодом (</a:t>
            </a:r>
            <a:r>
              <a:rPr lang="en-US" dirty="0">
                <a:solidFill>
                  <a:schemeClr val="bg1"/>
                </a:solidFill>
              </a:rPr>
              <a:t>managed code). </a:t>
            </a:r>
          </a:p>
          <a:p>
            <a:pPr marL="0" indent="0">
              <a:buNone/>
            </a:pPr>
            <a:r>
              <a:rPr lang="ru-RU" dirty="0" err="1">
                <a:solidFill>
                  <a:schemeClr val="bg1"/>
                </a:solidFill>
              </a:rPr>
              <a:t>Що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це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означає</a:t>
            </a:r>
            <a:r>
              <a:rPr lang="ru-RU" dirty="0">
                <a:solidFill>
                  <a:schemeClr val="bg1"/>
                </a:solidFill>
              </a:rPr>
              <a:t>? А </a:t>
            </a:r>
            <a:r>
              <a:rPr lang="ru-RU" dirty="0" err="1">
                <a:solidFill>
                  <a:schemeClr val="bg1"/>
                </a:solidFill>
              </a:rPr>
              <a:t>це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означає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що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ця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програма</a:t>
            </a:r>
            <a:r>
              <a:rPr lang="ru-RU" dirty="0">
                <a:solidFill>
                  <a:schemeClr val="bg1"/>
                </a:solidFill>
              </a:rPr>
              <a:t> створена на </a:t>
            </a:r>
            <a:r>
              <a:rPr lang="ru-RU" dirty="0" err="1">
                <a:solidFill>
                  <a:schemeClr val="bg1"/>
                </a:solidFill>
              </a:rPr>
              <a:t>основі</a:t>
            </a:r>
            <a:r>
              <a:rPr lang="ru-RU" dirty="0">
                <a:solidFill>
                  <a:schemeClr val="bg1"/>
                </a:solidFill>
              </a:rPr>
              <a:t> платформи .</a:t>
            </a:r>
            <a:r>
              <a:rPr lang="en-US" dirty="0">
                <a:solidFill>
                  <a:schemeClr val="bg1"/>
                </a:solidFill>
              </a:rPr>
              <a:t>NET </a:t>
            </a:r>
            <a:r>
              <a:rPr lang="ru-RU" dirty="0">
                <a:solidFill>
                  <a:schemeClr val="bg1"/>
                </a:solidFill>
              </a:rPr>
              <a:t>і тому </a:t>
            </a:r>
            <a:r>
              <a:rPr lang="ru-RU" dirty="0" err="1">
                <a:solidFill>
                  <a:schemeClr val="bg1"/>
                </a:solidFill>
              </a:rPr>
              <a:t>управляється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загальномовним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середовищем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CLR, </a:t>
            </a:r>
            <a:r>
              <a:rPr lang="ru-RU" dirty="0">
                <a:solidFill>
                  <a:schemeClr val="bg1"/>
                </a:solidFill>
              </a:rPr>
              <a:t>яке </a:t>
            </a:r>
            <a:r>
              <a:rPr lang="ru-RU" dirty="0" err="1">
                <a:solidFill>
                  <a:schemeClr val="bg1"/>
                </a:solidFill>
              </a:rPr>
              <a:t>завантажує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програму</a:t>
            </a:r>
            <a:r>
              <a:rPr lang="ru-RU" dirty="0">
                <a:solidFill>
                  <a:schemeClr val="bg1"/>
                </a:solidFill>
              </a:rPr>
              <a:t> і при </a:t>
            </a:r>
            <a:r>
              <a:rPr lang="ru-RU" dirty="0" err="1">
                <a:solidFill>
                  <a:schemeClr val="bg1"/>
                </a:solidFill>
              </a:rPr>
              <a:t>необхідності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очищує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пам'ять</a:t>
            </a:r>
            <a:r>
              <a:rPr lang="ru-RU" dirty="0">
                <a:solidFill>
                  <a:schemeClr val="bg1"/>
                </a:solidFill>
              </a:rPr>
              <a:t>. 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Але є також </a:t>
            </a:r>
            <a:r>
              <a:rPr lang="ru-RU" dirty="0" err="1">
                <a:solidFill>
                  <a:schemeClr val="bg1"/>
                </a:solidFill>
              </a:rPr>
              <a:t>програми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наприклад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створені</a:t>
            </a:r>
            <a:r>
              <a:rPr lang="ru-RU" dirty="0">
                <a:solidFill>
                  <a:schemeClr val="bg1"/>
                </a:solidFill>
              </a:rPr>
              <a:t> мовою С++, </a:t>
            </a:r>
            <a:r>
              <a:rPr lang="ru-RU" dirty="0" err="1">
                <a:solidFill>
                  <a:schemeClr val="bg1"/>
                </a:solidFill>
              </a:rPr>
              <a:t>які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компілюються</a:t>
            </a:r>
            <a:r>
              <a:rPr lang="ru-RU" dirty="0">
                <a:solidFill>
                  <a:schemeClr val="bg1"/>
                </a:solidFill>
              </a:rPr>
              <a:t> над </a:t>
            </a:r>
            <a:r>
              <a:rPr lang="ru-RU" dirty="0" err="1">
                <a:solidFill>
                  <a:schemeClr val="bg1"/>
                </a:solidFill>
              </a:rPr>
              <a:t>загальну</a:t>
            </a:r>
            <a:r>
              <a:rPr lang="ru-RU" dirty="0">
                <a:solidFill>
                  <a:schemeClr val="bg1"/>
                </a:solidFill>
              </a:rPr>
              <a:t> мову </a:t>
            </a:r>
            <a:r>
              <a:rPr lang="en-US" dirty="0">
                <a:solidFill>
                  <a:schemeClr val="bg1"/>
                </a:solidFill>
              </a:rPr>
              <a:t>CIL, </a:t>
            </a:r>
            <a:r>
              <a:rPr lang="ru-RU" dirty="0">
                <a:solidFill>
                  <a:schemeClr val="bg1"/>
                </a:solidFill>
              </a:rPr>
              <a:t>як </a:t>
            </a:r>
            <a:r>
              <a:rPr lang="en-US" dirty="0">
                <a:solidFill>
                  <a:schemeClr val="bg1"/>
                </a:solidFill>
              </a:rPr>
              <a:t>C#, VB.NET </a:t>
            </a:r>
            <a:r>
              <a:rPr lang="ru-RU" dirty="0" err="1">
                <a:solidFill>
                  <a:schemeClr val="bg1"/>
                </a:solidFill>
              </a:rPr>
              <a:t>чи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F#, </a:t>
            </a:r>
            <a:r>
              <a:rPr lang="ru-RU" dirty="0">
                <a:solidFill>
                  <a:schemeClr val="bg1"/>
                </a:solidFill>
              </a:rPr>
              <a:t>а </a:t>
            </a:r>
            <a:r>
              <a:rPr lang="ru-RU" dirty="0" err="1">
                <a:solidFill>
                  <a:schemeClr val="bg1"/>
                </a:solidFill>
              </a:rPr>
              <a:t>звичайний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машинний</a:t>
            </a:r>
            <a:r>
              <a:rPr lang="ru-RU" dirty="0">
                <a:solidFill>
                  <a:schemeClr val="bg1"/>
                </a:solidFill>
              </a:rPr>
              <a:t> код. 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У </a:t>
            </a:r>
            <a:r>
              <a:rPr lang="ru-RU" dirty="0" err="1">
                <a:solidFill>
                  <a:schemeClr val="bg1"/>
                </a:solidFill>
              </a:rPr>
              <a:t>цьому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випадку</a:t>
            </a:r>
            <a:r>
              <a:rPr lang="ru-RU" dirty="0">
                <a:solidFill>
                  <a:schemeClr val="bg1"/>
                </a:solidFill>
              </a:rPr>
              <a:t> .</a:t>
            </a:r>
            <a:r>
              <a:rPr lang="en-US" dirty="0">
                <a:solidFill>
                  <a:schemeClr val="bg1"/>
                </a:solidFill>
              </a:rPr>
              <a:t>NET </a:t>
            </a:r>
            <a:r>
              <a:rPr lang="ru-RU" dirty="0">
                <a:solidFill>
                  <a:schemeClr val="bg1"/>
                </a:solidFill>
              </a:rPr>
              <a:t>не </a:t>
            </a:r>
            <a:r>
              <a:rPr lang="ru-RU" dirty="0" err="1">
                <a:solidFill>
                  <a:schemeClr val="bg1"/>
                </a:solidFill>
              </a:rPr>
              <a:t>керує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програмою</a:t>
            </a:r>
            <a:r>
              <a:rPr lang="ru-RU" dirty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У той же час платформа .NET </a:t>
            </a:r>
            <a:r>
              <a:rPr lang="ru-RU" dirty="0" err="1">
                <a:solidFill>
                  <a:schemeClr val="bg1"/>
                </a:solidFill>
              </a:rPr>
              <a:t>надає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можливості</a:t>
            </a:r>
            <a:r>
              <a:rPr lang="ru-RU" dirty="0">
                <a:solidFill>
                  <a:schemeClr val="bg1"/>
                </a:solidFill>
              </a:rPr>
              <a:t> для </a:t>
            </a:r>
            <a:r>
              <a:rPr lang="ru-RU" dirty="0" err="1">
                <a:solidFill>
                  <a:schemeClr val="bg1"/>
                </a:solidFill>
              </a:rPr>
              <a:t>взаємодії</a:t>
            </a:r>
            <a:r>
              <a:rPr lang="ru-RU" dirty="0">
                <a:solidFill>
                  <a:schemeClr val="bg1"/>
                </a:solidFill>
              </a:rPr>
              <a:t> з </a:t>
            </a:r>
            <a:r>
              <a:rPr lang="ru-RU" dirty="0" err="1">
                <a:solidFill>
                  <a:schemeClr val="bg1"/>
                </a:solidFill>
              </a:rPr>
              <a:t>некерованим</a:t>
            </a:r>
            <a:r>
              <a:rPr lang="ru-RU" dirty="0">
                <a:solidFill>
                  <a:schemeClr val="bg1"/>
                </a:solidFill>
              </a:rPr>
              <a:t> кодом.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084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59866-66D0-86AE-06EA-0F50D46D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anchor="b">
            <a:normAutofit/>
          </a:bodyPr>
          <a:lstStyle/>
          <a:p>
            <a:r>
              <a:rPr lang="en-US" dirty="0"/>
              <a:t>JIT-</a:t>
            </a:r>
            <a:r>
              <a:rPr lang="ru-RU" dirty="0" err="1"/>
              <a:t>компіляція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63274-D294-FDE9-0F0B-4DE6F59D611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490827" cy="35974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100"/>
              <a:t>Код на </a:t>
            </a:r>
            <a:r>
              <a:rPr lang="en-US" sz="1100"/>
              <a:t>C# </a:t>
            </a:r>
            <a:r>
              <a:rPr lang="ru-RU" sz="1100" err="1"/>
              <a:t>компілюється</a:t>
            </a:r>
            <a:r>
              <a:rPr lang="ru-RU" sz="1100"/>
              <a:t> в </a:t>
            </a:r>
            <a:r>
              <a:rPr lang="ru-RU" sz="1100" err="1"/>
              <a:t>додатки</a:t>
            </a:r>
            <a:r>
              <a:rPr lang="ru-RU" sz="1100"/>
              <a:t> </a:t>
            </a:r>
            <a:r>
              <a:rPr lang="ru-RU" sz="1100" err="1"/>
              <a:t>або</a:t>
            </a:r>
            <a:r>
              <a:rPr lang="ru-RU" sz="1100"/>
              <a:t> сборки з </a:t>
            </a:r>
            <a:r>
              <a:rPr lang="ru-RU" sz="1100" err="1"/>
              <a:t>розширеннями</a:t>
            </a:r>
            <a:r>
              <a:rPr lang="ru-RU" sz="1100"/>
              <a:t> </a:t>
            </a:r>
            <a:r>
              <a:rPr lang="en-US" sz="1100"/>
              <a:t>exe </a:t>
            </a:r>
            <a:r>
              <a:rPr lang="ru-RU" sz="1100" err="1"/>
              <a:t>або</a:t>
            </a:r>
            <a:r>
              <a:rPr lang="ru-RU" sz="1100"/>
              <a:t> </a:t>
            </a:r>
            <a:r>
              <a:rPr lang="en-US" sz="1100" err="1"/>
              <a:t>dll</a:t>
            </a:r>
            <a:r>
              <a:rPr lang="en-US" sz="1100"/>
              <a:t> </a:t>
            </a:r>
            <a:r>
              <a:rPr lang="ru-RU" sz="1100"/>
              <a:t>мовою </a:t>
            </a:r>
            <a:r>
              <a:rPr lang="en-US" sz="1100"/>
              <a:t>CIL. </a:t>
            </a:r>
            <a:endParaRPr lang="ru-RU" sz="1100"/>
          </a:p>
          <a:p>
            <a:pPr marL="0" indent="0">
              <a:buNone/>
            </a:pPr>
            <a:r>
              <a:rPr lang="ru-RU" sz="1100" err="1"/>
              <a:t>Далі</a:t>
            </a:r>
            <a:r>
              <a:rPr lang="ru-RU" sz="1100"/>
              <a:t> при запуску на </a:t>
            </a:r>
            <a:r>
              <a:rPr lang="ru-RU" sz="1100" err="1"/>
              <a:t>виконання</a:t>
            </a:r>
            <a:r>
              <a:rPr lang="ru-RU" sz="1100"/>
              <a:t> </a:t>
            </a:r>
            <a:r>
              <a:rPr lang="ru-RU" sz="1100" err="1"/>
              <a:t>подібної</a:t>
            </a:r>
            <a:r>
              <a:rPr lang="ru-RU" sz="1100"/>
              <a:t> </a:t>
            </a:r>
            <a:r>
              <a:rPr lang="ru-RU" sz="1100" err="1"/>
              <a:t>програми</a:t>
            </a:r>
            <a:r>
              <a:rPr lang="ru-RU" sz="1100"/>
              <a:t> </a:t>
            </a:r>
            <a:r>
              <a:rPr lang="ru-RU" sz="1100" err="1"/>
              <a:t>відбувається</a:t>
            </a:r>
            <a:r>
              <a:rPr lang="ru-RU" sz="1100"/>
              <a:t> </a:t>
            </a:r>
            <a:r>
              <a:rPr lang="en-US" sz="1100"/>
              <a:t>JIT-</a:t>
            </a:r>
            <a:r>
              <a:rPr lang="ru-RU" sz="1100" err="1"/>
              <a:t>компіляція</a:t>
            </a:r>
            <a:r>
              <a:rPr lang="ru-RU" sz="1100"/>
              <a:t> (</a:t>
            </a:r>
            <a:r>
              <a:rPr lang="en-US" sz="1100"/>
              <a:t>Just-In-Time) </a:t>
            </a:r>
            <a:r>
              <a:rPr lang="ru-RU" sz="1100"/>
              <a:t>у </a:t>
            </a:r>
            <a:r>
              <a:rPr lang="ru-RU" sz="1100" err="1"/>
              <a:t>машинний</a:t>
            </a:r>
            <a:r>
              <a:rPr lang="ru-RU" sz="1100"/>
              <a:t> код, </a:t>
            </a:r>
            <a:r>
              <a:rPr lang="ru-RU" sz="1100" err="1"/>
              <a:t>який</a:t>
            </a:r>
            <a:r>
              <a:rPr lang="ru-RU" sz="1100"/>
              <a:t> </a:t>
            </a:r>
            <a:r>
              <a:rPr lang="ru-RU" sz="1100" err="1"/>
              <a:t>потім</a:t>
            </a:r>
            <a:r>
              <a:rPr lang="ru-RU" sz="1100"/>
              <a:t> </a:t>
            </a:r>
            <a:r>
              <a:rPr lang="ru-RU" sz="1100" err="1"/>
              <a:t>виконується</a:t>
            </a:r>
            <a:r>
              <a:rPr lang="ru-RU" sz="1100"/>
              <a:t>. </a:t>
            </a:r>
          </a:p>
          <a:p>
            <a:pPr marL="0" indent="0">
              <a:buNone/>
            </a:pPr>
            <a:r>
              <a:rPr lang="ru-RU" sz="1100"/>
              <a:t>При </a:t>
            </a:r>
            <a:r>
              <a:rPr lang="ru-RU" sz="1100" err="1"/>
              <a:t>цьому</a:t>
            </a:r>
            <a:r>
              <a:rPr lang="ru-RU" sz="1100"/>
              <a:t>, </a:t>
            </a:r>
            <a:r>
              <a:rPr lang="ru-RU" sz="1100" err="1"/>
              <a:t>оскільки</a:t>
            </a:r>
            <a:r>
              <a:rPr lang="ru-RU" sz="1100"/>
              <a:t> наша </a:t>
            </a:r>
            <a:r>
              <a:rPr lang="ru-RU" sz="1100" err="1"/>
              <a:t>програма</a:t>
            </a:r>
            <a:r>
              <a:rPr lang="ru-RU" sz="1100"/>
              <a:t> </a:t>
            </a:r>
            <a:r>
              <a:rPr lang="ru-RU" sz="1100" err="1"/>
              <a:t>може</a:t>
            </a:r>
            <a:r>
              <a:rPr lang="ru-RU" sz="1100"/>
              <a:t> бути великою і </a:t>
            </a:r>
            <a:r>
              <a:rPr lang="ru-RU" sz="1100" err="1"/>
              <a:t>містити</a:t>
            </a:r>
            <a:r>
              <a:rPr lang="ru-RU" sz="1100"/>
              <a:t> купу </a:t>
            </a:r>
            <a:r>
              <a:rPr lang="ru-RU" sz="1100" err="1"/>
              <a:t>інструкцій</a:t>
            </a:r>
            <a:r>
              <a:rPr lang="ru-RU" sz="1100"/>
              <a:t>, в даний момент </a:t>
            </a:r>
            <a:r>
              <a:rPr lang="ru-RU" sz="1100" err="1"/>
              <a:t>компілюватиметься</a:t>
            </a:r>
            <a:r>
              <a:rPr lang="ru-RU" sz="1100"/>
              <a:t> </a:t>
            </a:r>
            <a:r>
              <a:rPr lang="ru-RU" sz="1100" err="1"/>
              <a:t>лише</a:t>
            </a:r>
            <a:r>
              <a:rPr lang="ru-RU" sz="1100"/>
              <a:t> та </a:t>
            </a:r>
            <a:r>
              <a:rPr lang="ru-RU" sz="1100" err="1"/>
              <a:t>частина</a:t>
            </a:r>
            <a:r>
              <a:rPr lang="ru-RU" sz="1100"/>
              <a:t> </a:t>
            </a:r>
            <a:r>
              <a:rPr lang="ru-RU" sz="1100" err="1"/>
              <a:t>програми</a:t>
            </a:r>
            <a:r>
              <a:rPr lang="ru-RU" sz="1100"/>
              <a:t>, до </a:t>
            </a:r>
            <a:r>
              <a:rPr lang="ru-RU" sz="1100" err="1"/>
              <a:t>якої</a:t>
            </a:r>
            <a:r>
              <a:rPr lang="ru-RU" sz="1100"/>
              <a:t> </a:t>
            </a:r>
            <a:r>
              <a:rPr lang="ru-RU" sz="1100" err="1"/>
              <a:t>безпосередньо</a:t>
            </a:r>
            <a:r>
              <a:rPr lang="ru-RU" sz="1100"/>
              <a:t> </a:t>
            </a:r>
            <a:r>
              <a:rPr lang="ru-RU" sz="1100" err="1"/>
              <a:t>йде</a:t>
            </a:r>
            <a:r>
              <a:rPr lang="ru-RU" sz="1100"/>
              <a:t> </a:t>
            </a:r>
            <a:r>
              <a:rPr lang="ru-RU" sz="1100" err="1"/>
              <a:t>звернення</a:t>
            </a:r>
            <a:r>
              <a:rPr lang="ru-RU" sz="1100"/>
              <a:t>. </a:t>
            </a:r>
          </a:p>
          <a:p>
            <a:pPr marL="0" indent="0">
              <a:buNone/>
            </a:pPr>
            <a:r>
              <a:rPr lang="ru-RU" sz="1100" err="1"/>
              <a:t>Якщо</a:t>
            </a:r>
            <a:r>
              <a:rPr lang="ru-RU" sz="1100"/>
              <a:t> ми </a:t>
            </a:r>
            <a:r>
              <a:rPr lang="ru-RU" sz="1100" err="1"/>
              <a:t>звернемося</a:t>
            </a:r>
            <a:r>
              <a:rPr lang="ru-RU" sz="1100"/>
              <a:t> до </a:t>
            </a:r>
            <a:r>
              <a:rPr lang="ru-RU" sz="1100" err="1"/>
              <a:t>іншої</a:t>
            </a:r>
            <a:r>
              <a:rPr lang="ru-RU" sz="1100"/>
              <a:t> </a:t>
            </a:r>
            <a:r>
              <a:rPr lang="ru-RU" sz="1100" err="1"/>
              <a:t>частини</a:t>
            </a:r>
            <a:r>
              <a:rPr lang="ru-RU" sz="1100"/>
              <a:t> коду, то вона буде </a:t>
            </a:r>
            <a:r>
              <a:rPr lang="ru-RU" sz="1100" err="1"/>
              <a:t>скомпільована</a:t>
            </a:r>
            <a:r>
              <a:rPr lang="ru-RU" sz="1100"/>
              <a:t> з </a:t>
            </a:r>
            <a:r>
              <a:rPr lang="en-US" sz="1100"/>
              <a:t>CIL </a:t>
            </a:r>
            <a:r>
              <a:rPr lang="ru-RU" sz="1100"/>
              <a:t>до машинного коду. </a:t>
            </a:r>
          </a:p>
          <a:p>
            <a:pPr marL="0" indent="0">
              <a:buNone/>
            </a:pPr>
            <a:r>
              <a:rPr lang="ru-RU" sz="1100"/>
              <a:t>При </a:t>
            </a:r>
            <a:r>
              <a:rPr lang="ru-RU" sz="1100" err="1"/>
              <a:t>цьому</a:t>
            </a:r>
            <a:r>
              <a:rPr lang="ru-RU" sz="1100"/>
              <a:t> </a:t>
            </a:r>
            <a:r>
              <a:rPr lang="ru-RU" sz="1100" err="1"/>
              <a:t>вже</a:t>
            </a:r>
            <a:r>
              <a:rPr lang="ru-RU" sz="1100"/>
              <a:t> </a:t>
            </a:r>
            <a:r>
              <a:rPr lang="ru-RU" sz="1100" err="1"/>
              <a:t>скомпільована</a:t>
            </a:r>
            <a:r>
              <a:rPr lang="ru-RU" sz="1100"/>
              <a:t> </a:t>
            </a:r>
            <a:r>
              <a:rPr lang="ru-RU" sz="1100" err="1"/>
              <a:t>частина</a:t>
            </a:r>
            <a:r>
              <a:rPr lang="ru-RU" sz="1100"/>
              <a:t> </a:t>
            </a:r>
            <a:r>
              <a:rPr lang="ru-RU" sz="1100" err="1"/>
              <a:t>програми</a:t>
            </a:r>
            <a:r>
              <a:rPr lang="ru-RU" sz="1100"/>
              <a:t> </a:t>
            </a:r>
            <a:r>
              <a:rPr lang="ru-RU" sz="1100" err="1"/>
              <a:t>зберігається</a:t>
            </a:r>
            <a:r>
              <a:rPr lang="ru-RU" sz="1100"/>
              <a:t> до </a:t>
            </a:r>
            <a:r>
              <a:rPr lang="ru-RU" sz="1100" err="1"/>
              <a:t>завершення</a:t>
            </a:r>
            <a:r>
              <a:rPr lang="ru-RU" sz="1100"/>
              <a:t> </a:t>
            </a:r>
            <a:r>
              <a:rPr lang="ru-RU" sz="1100" err="1"/>
              <a:t>роботи</a:t>
            </a:r>
            <a:r>
              <a:rPr lang="ru-RU" sz="1100"/>
              <a:t> </a:t>
            </a:r>
            <a:r>
              <a:rPr lang="ru-RU" sz="1100" err="1"/>
              <a:t>програми</a:t>
            </a:r>
            <a:r>
              <a:rPr lang="ru-RU" sz="1100"/>
              <a:t>. </a:t>
            </a:r>
          </a:p>
          <a:p>
            <a:pPr marL="0" indent="0">
              <a:buNone/>
            </a:pPr>
            <a:r>
              <a:rPr lang="ru-RU" sz="1100"/>
              <a:t>У </a:t>
            </a:r>
            <a:r>
              <a:rPr lang="ru-RU" sz="1100" err="1"/>
              <a:t>результаті</a:t>
            </a:r>
            <a:r>
              <a:rPr lang="ru-RU" sz="1100"/>
              <a:t> </a:t>
            </a:r>
            <a:r>
              <a:rPr lang="ru-RU" sz="1100" err="1"/>
              <a:t>це</a:t>
            </a:r>
            <a:r>
              <a:rPr lang="ru-RU" sz="1100"/>
              <a:t> </a:t>
            </a:r>
            <a:r>
              <a:rPr lang="ru-RU" sz="1100" err="1"/>
              <a:t>підвищує</a:t>
            </a:r>
            <a:r>
              <a:rPr lang="ru-RU" sz="1100"/>
              <a:t> </a:t>
            </a:r>
            <a:r>
              <a:rPr lang="ru-RU" sz="1100" err="1"/>
              <a:t>продуктивність</a:t>
            </a:r>
            <a:r>
              <a:rPr lang="ru-RU" sz="1100"/>
              <a:t>.</a:t>
            </a:r>
            <a:endParaRPr lang="en-US" sz="1100"/>
          </a:p>
        </p:txBody>
      </p:sp>
      <p:pic>
        <p:nvPicPr>
          <p:cNvPr id="5" name="Picture 4" descr="A diagram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AE34FC14-F0EF-F2AF-196E-A057EB65D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2" y="1798666"/>
            <a:ext cx="5495634" cy="4781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94154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B6DF2-14DC-1AD8-EB55-E32C353F6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964" y="206825"/>
            <a:ext cx="7385074" cy="1593507"/>
          </a:xfrm>
        </p:spPr>
        <p:txBody>
          <a:bodyPr/>
          <a:lstStyle/>
          <a:p>
            <a:r>
              <a:rPr lang="ru-RU" dirty="0" err="1"/>
              <a:t>Компоненти</a:t>
            </a:r>
            <a:r>
              <a:rPr lang="ru-RU" dirty="0"/>
              <a:t> </a:t>
            </a:r>
            <a:r>
              <a:rPr lang="en-US" dirty="0"/>
              <a:t>Microsoft.NET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C8CE8-EA75-95DF-6702-C89446EA58F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Common Language Runtime (CLR) - </a:t>
            </a:r>
            <a:r>
              <a:rPr lang="ru-RU" dirty="0" err="1">
                <a:solidFill>
                  <a:schemeClr val="bg1"/>
                </a:solidFill>
              </a:rPr>
              <a:t>загальномовне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середовище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виконання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Framework Class Library (FCL) - </a:t>
            </a:r>
            <a:r>
              <a:rPr lang="ru-RU" dirty="0" err="1">
                <a:solidFill>
                  <a:schemeClr val="bg1"/>
                </a:solidFill>
              </a:rPr>
              <a:t>бібліотека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класів</a:t>
            </a:r>
            <a:r>
              <a:rPr lang="ru-RU" dirty="0">
                <a:solidFill>
                  <a:schemeClr val="bg1"/>
                </a:solidFill>
              </a:rPr>
              <a:t> .</a:t>
            </a:r>
            <a:r>
              <a:rPr lang="en-US" dirty="0">
                <a:solidFill>
                  <a:schemeClr val="bg1"/>
                </a:solidFill>
              </a:rPr>
              <a:t>NET Framework</a:t>
            </a:r>
          </a:p>
          <a:p>
            <a:r>
              <a:rPr lang="en-US" dirty="0">
                <a:solidFill>
                  <a:schemeClr val="bg1"/>
                </a:solidFill>
              </a:rPr>
              <a:t>Common Type System (CTS) – </a:t>
            </a:r>
            <a:r>
              <a:rPr lang="ru-RU" dirty="0">
                <a:solidFill>
                  <a:schemeClr val="bg1"/>
                </a:solidFill>
              </a:rPr>
              <a:t>стандартна система </a:t>
            </a:r>
            <a:r>
              <a:rPr lang="ru-RU" dirty="0" err="1">
                <a:solidFill>
                  <a:schemeClr val="bg1"/>
                </a:solidFill>
              </a:rPr>
              <a:t>типів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Common Language Specification (CLS) – </a:t>
            </a:r>
            <a:r>
              <a:rPr lang="ru-RU" dirty="0" err="1">
                <a:solidFill>
                  <a:schemeClr val="bg1"/>
                </a:solidFill>
              </a:rPr>
              <a:t>загальна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специфікація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мови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989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BF11B-A710-D97B-1D0D-00A7CE6F1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693" y="-69220"/>
            <a:ext cx="7169413" cy="1593507"/>
          </a:xfrm>
        </p:spPr>
        <p:txBody>
          <a:bodyPr/>
          <a:lstStyle/>
          <a:p>
            <a:r>
              <a:rPr lang="en-US" sz="4400" b="1" dirty="0"/>
              <a:t>Common Language Runtime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C1178-926C-4E5D-BDD4-1998D3D915A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59" y="2281918"/>
            <a:ext cx="6787747" cy="42137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err="1">
                <a:solidFill>
                  <a:schemeClr val="bg1"/>
                </a:solidFill>
              </a:rPr>
              <a:t>Віртуальне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програмне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середовище</a:t>
            </a:r>
            <a:r>
              <a:rPr lang="ru-RU" dirty="0">
                <a:solidFill>
                  <a:schemeClr val="bg1"/>
                </a:solidFill>
              </a:rPr>
              <a:t> (</a:t>
            </a:r>
            <a:r>
              <a:rPr lang="ru-RU" dirty="0" err="1">
                <a:solidFill>
                  <a:schemeClr val="bg1"/>
                </a:solidFill>
              </a:rPr>
              <a:t>віртуальна</a:t>
            </a:r>
            <a:r>
              <a:rPr lang="ru-RU" dirty="0">
                <a:solidFill>
                  <a:schemeClr val="bg1"/>
                </a:solidFill>
              </a:rPr>
              <a:t> машина) для </a:t>
            </a:r>
            <a:r>
              <a:rPr lang="ru-RU" dirty="0" err="1">
                <a:solidFill>
                  <a:schemeClr val="bg1"/>
                </a:solidFill>
              </a:rPr>
              <a:t>виконання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програм</a:t>
            </a:r>
            <a:r>
              <a:rPr lang="ru-RU" dirty="0">
                <a:solidFill>
                  <a:schemeClr val="bg1"/>
                </a:solidFill>
              </a:rPr>
              <a:t> .NET</a:t>
            </a:r>
          </a:p>
          <a:p>
            <a:pPr marL="0" indent="0">
              <a:buNone/>
            </a:pPr>
            <a:r>
              <a:rPr lang="ru-RU" dirty="0" err="1">
                <a:solidFill>
                  <a:schemeClr val="bg1"/>
                </a:solidFill>
              </a:rPr>
              <a:t>Віртуальна</a:t>
            </a:r>
            <a:r>
              <a:rPr lang="ru-RU" dirty="0">
                <a:solidFill>
                  <a:schemeClr val="bg1"/>
                </a:solidFill>
              </a:rPr>
              <a:t> машина CLR </a:t>
            </a:r>
            <a:r>
              <a:rPr lang="ru-RU" dirty="0" err="1">
                <a:solidFill>
                  <a:schemeClr val="bg1"/>
                </a:solidFill>
              </a:rPr>
              <a:t>забезпечує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ефективне</a:t>
            </a:r>
            <a:r>
              <a:rPr lang="ru-RU" dirty="0">
                <a:solidFill>
                  <a:schemeClr val="bg1"/>
                </a:solidFill>
              </a:rPr>
              <a:t> та </a:t>
            </a:r>
            <a:r>
              <a:rPr lang="ru-RU" dirty="0" err="1">
                <a:solidFill>
                  <a:schemeClr val="bg1"/>
                </a:solidFill>
              </a:rPr>
              <a:t>контрольоване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виконання</a:t>
            </a:r>
            <a:r>
              <a:rPr lang="ru-RU" dirty="0">
                <a:solidFill>
                  <a:schemeClr val="bg1"/>
                </a:solidFill>
              </a:rPr>
              <a:t> коду </a:t>
            </a:r>
            <a:r>
              <a:rPr lang="ru-RU" dirty="0" err="1">
                <a:solidFill>
                  <a:schemeClr val="bg1"/>
                </a:solidFill>
              </a:rPr>
              <a:t>додатків</a:t>
            </a:r>
            <a:r>
              <a:rPr lang="ru-RU" dirty="0">
                <a:solidFill>
                  <a:schemeClr val="bg1"/>
                </a:solidFill>
              </a:rPr>
              <a:t> .NET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CLR </a:t>
            </a:r>
            <a:r>
              <a:rPr lang="ru-RU" dirty="0" err="1">
                <a:solidFill>
                  <a:schemeClr val="bg1"/>
                </a:solidFill>
              </a:rPr>
              <a:t>фізично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має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вигляд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бібліотеки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mscoree.dll (Common Object Runtime Execution Engine)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CLR </a:t>
            </a:r>
            <a:r>
              <a:rPr lang="ru-RU" dirty="0" err="1">
                <a:solidFill>
                  <a:schemeClr val="bg1"/>
                </a:solidFill>
              </a:rPr>
              <a:t>підтримує</a:t>
            </a:r>
            <a:r>
              <a:rPr lang="ru-RU" dirty="0">
                <a:solidFill>
                  <a:schemeClr val="bg1"/>
                </a:solidFill>
              </a:rPr>
              <a:t> два </a:t>
            </a:r>
            <a:r>
              <a:rPr lang="ru-RU" dirty="0" err="1">
                <a:solidFill>
                  <a:schemeClr val="bg1"/>
                </a:solidFill>
              </a:rPr>
              <a:t>різновиди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типів</a:t>
            </a:r>
            <a:r>
              <a:rPr lang="ru-RU" dirty="0">
                <a:solidFill>
                  <a:schemeClr val="bg1"/>
                </a:solidFill>
              </a:rPr>
              <a:t>:</a:t>
            </a:r>
          </a:p>
          <a:p>
            <a:r>
              <a:rPr lang="ru-RU" dirty="0" err="1">
                <a:solidFill>
                  <a:schemeClr val="bg1"/>
                </a:solidFill>
              </a:rPr>
              <a:t>посилання</a:t>
            </a:r>
            <a:r>
              <a:rPr lang="ru-RU" dirty="0">
                <a:solidFill>
                  <a:schemeClr val="bg1"/>
                </a:solidFill>
              </a:rPr>
              <a:t> (</a:t>
            </a:r>
            <a:r>
              <a:rPr lang="en-US" dirty="0">
                <a:solidFill>
                  <a:schemeClr val="bg1"/>
                </a:solidFill>
              </a:rPr>
              <a:t>reference types)</a:t>
            </a:r>
          </a:p>
          <a:p>
            <a:r>
              <a:rPr lang="ru-RU" dirty="0" err="1">
                <a:solidFill>
                  <a:schemeClr val="bg1"/>
                </a:solidFill>
              </a:rPr>
              <a:t>значущі</a:t>
            </a:r>
            <a:r>
              <a:rPr lang="ru-RU" dirty="0">
                <a:solidFill>
                  <a:schemeClr val="bg1"/>
                </a:solidFill>
              </a:rPr>
              <a:t> (</a:t>
            </a:r>
            <a:r>
              <a:rPr lang="en-US" dirty="0">
                <a:solidFill>
                  <a:schemeClr val="bg1"/>
                </a:solidFill>
              </a:rPr>
              <a:t>value types).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108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1ABF8-C028-E0FB-B5D0-A888DE4A7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409" y="4661717"/>
            <a:ext cx="7936230" cy="1380760"/>
          </a:xfrm>
        </p:spPr>
        <p:txBody>
          <a:bodyPr anchor="b">
            <a:normAutofit/>
          </a:bodyPr>
          <a:lstStyle/>
          <a:p>
            <a:r>
              <a:rPr lang="en-US" dirty="0"/>
              <a:t>Assembly (</a:t>
            </a:r>
            <a:r>
              <a:rPr lang="ru-RU" dirty="0"/>
              <a:t>сборка</a:t>
            </a:r>
            <a:r>
              <a:rPr lang="en-US" dirty="0"/>
              <a:t> .NET</a:t>
            </a:r>
            <a:r>
              <a:rPr lang="ru-RU" dirty="0"/>
              <a:t>)</a:t>
            </a:r>
            <a:br>
              <a:rPr lang="ru-RU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D3624-402D-BD8E-873F-FA18F950DEB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584005"/>
            <a:ext cx="3561715" cy="39990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</a:t>
            </a:r>
            <a:r>
              <a:rPr lang="ru-RU" dirty="0" err="1"/>
              <a:t>сходний</a:t>
            </a:r>
            <a:r>
              <a:rPr lang="ru-RU" dirty="0"/>
              <a:t> код </a:t>
            </a:r>
            <a:r>
              <a:rPr lang="ru-RU" dirty="0" err="1"/>
              <a:t>програми</a:t>
            </a:r>
            <a:r>
              <a:rPr lang="ru-RU" dirty="0"/>
              <a:t>, написаний будь-</a:t>
            </a:r>
            <a:r>
              <a:rPr lang="ru-RU" dirty="0" err="1"/>
              <a:t>якою</a:t>
            </a:r>
            <a:r>
              <a:rPr lang="ru-RU" dirty="0"/>
              <a:t> мовою програмування для .NET, </a:t>
            </a:r>
            <a:r>
              <a:rPr lang="ru-RU" dirty="0" err="1"/>
              <a:t>перекладається</a:t>
            </a:r>
            <a:r>
              <a:rPr lang="ru-RU" dirty="0"/>
              <a:t> </a:t>
            </a:r>
            <a:r>
              <a:rPr lang="ru-RU" dirty="0" err="1"/>
              <a:t>компілятором</a:t>
            </a:r>
            <a:r>
              <a:rPr lang="ru-RU" dirty="0"/>
              <a:t> у </a:t>
            </a:r>
            <a:r>
              <a:rPr lang="ru-RU" dirty="0" err="1"/>
              <a:t>виконуваний</a:t>
            </a:r>
            <a:r>
              <a:rPr lang="ru-RU" dirty="0"/>
              <a:t> файл,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називається</a:t>
            </a:r>
            <a:r>
              <a:rPr lang="ru-RU" dirty="0"/>
              <a:t> сборкой (.</a:t>
            </a:r>
            <a:r>
              <a:rPr lang="ru-RU" dirty="0" err="1"/>
              <a:t>exe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.</a:t>
            </a:r>
            <a:r>
              <a:rPr lang="ru-RU" dirty="0" err="1"/>
              <a:t>dll</a:t>
            </a:r>
            <a:r>
              <a:rPr lang="ru-RU" dirty="0"/>
              <a:t>)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7797E54-C344-1EE6-0D61-9D9D0B014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913" y="584005"/>
            <a:ext cx="5968747" cy="39990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1852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8B54408-8E3E-AAEF-CF94-1380DDDB8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084" y="0"/>
            <a:ext cx="7626614" cy="1593507"/>
          </a:xfrm>
        </p:spPr>
        <p:txBody>
          <a:bodyPr/>
          <a:lstStyle/>
          <a:p>
            <a:r>
              <a:rPr lang="ru-RU" dirty="0" err="1"/>
              <a:t>Складові</a:t>
            </a:r>
            <a:r>
              <a:rPr lang="ru-RU" dirty="0"/>
              <a:t> </a:t>
            </a:r>
            <a:r>
              <a:rPr lang="ru-RU" dirty="0" err="1"/>
              <a:t>частини</a:t>
            </a:r>
            <a:r>
              <a:rPr lang="ru-RU" dirty="0"/>
              <a:t> сборки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9EA6B-F165-BB76-F35A-16B3054BD08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Код, написаний </a:t>
            </a:r>
            <a:r>
              <a:rPr lang="ru-RU" dirty="0" err="1">
                <a:solidFill>
                  <a:schemeClr val="bg1"/>
                </a:solidFill>
              </a:rPr>
              <a:t>проміжною</a:t>
            </a:r>
            <a:r>
              <a:rPr lang="ru-RU" dirty="0">
                <a:solidFill>
                  <a:schemeClr val="bg1"/>
                </a:solidFill>
              </a:rPr>
              <a:t> мовою </a:t>
            </a:r>
            <a:r>
              <a:rPr lang="en-US" dirty="0">
                <a:solidFill>
                  <a:schemeClr val="bg1"/>
                </a:solidFill>
              </a:rPr>
              <a:t>CIL (Common Intermediate Language)</a:t>
            </a:r>
          </a:p>
          <a:p>
            <a:r>
              <a:rPr lang="ru-RU" dirty="0" err="1">
                <a:solidFill>
                  <a:schemeClr val="bg1"/>
                </a:solidFill>
              </a:rPr>
              <a:t>Метадані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 err="1">
                <a:solidFill>
                  <a:schemeClr val="bg1"/>
                </a:solidFill>
              </a:rPr>
              <a:t>Маніфест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074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4DFCE-F39A-98F6-EA3F-73064DB15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8325353" cy="1593507"/>
          </a:xfrm>
        </p:spPr>
        <p:txBody>
          <a:bodyPr/>
          <a:lstStyle/>
          <a:p>
            <a:r>
              <a:rPr lang="en-US" dirty="0"/>
              <a:t>Common Intermediate </a:t>
            </a:r>
            <a:br>
              <a:rPr lang="en-US" dirty="0"/>
            </a:br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BDBE3-9947-473F-BC65-98CBD5751CC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0750" y="2273292"/>
            <a:ext cx="7359196" cy="408437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CIL - </a:t>
            </a:r>
            <a:r>
              <a:rPr lang="ru-RU" dirty="0">
                <a:solidFill>
                  <a:schemeClr val="bg1"/>
                </a:solidFill>
              </a:rPr>
              <a:t>«</a:t>
            </a:r>
            <a:r>
              <a:rPr lang="ru-RU" dirty="0" err="1">
                <a:solidFill>
                  <a:schemeClr val="bg1"/>
                </a:solidFill>
              </a:rPr>
              <a:t>високорівневий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асемблер</a:t>
            </a:r>
            <a:r>
              <a:rPr lang="ru-RU" dirty="0">
                <a:solidFill>
                  <a:schemeClr val="bg1"/>
                </a:solidFill>
              </a:rPr>
              <a:t>» </a:t>
            </a:r>
            <a:r>
              <a:rPr lang="ru-RU" dirty="0" err="1">
                <a:solidFill>
                  <a:schemeClr val="bg1"/>
                </a:solidFill>
              </a:rPr>
              <a:t>віртуальної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машини</a:t>
            </a:r>
            <a:r>
              <a:rPr lang="ru-RU" dirty="0">
                <a:solidFill>
                  <a:schemeClr val="bg1"/>
                </a:solidFill>
              </a:rPr>
              <a:t> .NET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CIL-</a:t>
            </a:r>
            <a:r>
              <a:rPr lang="ru-RU" dirty="0">
                <a:solidFill>
                  <a:schemeClr val="bg1"/>
                </a:solidFill>
              </a:rPr>
              <a:t>код </a:t>
            </a:r>
            <a:r>
              <a:rPr lang="ru-RU" dirty="0" err="1">
                <a:solidFill>
                  <a:schemeClr val="bg1"/>
                </a:solidFill>
              </a:rPr>
              <a:t>містить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інструкції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незалежні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від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мови</a:t>
            </a:r>
            <a:r>
              <a:rPr lang="ru-RU" dirty="0">
                <a:solidFill>
                  <a:schemeClr val="bg1"/>
                </a:solidFill>
              </a:rPr>
              <a:t> програмування, </a:t>
            </a:r>
            <a:r>
              <a:rPr lang="ru-RU" dirty="0" err="1">
                <a:solidFill>
                  <a:schemeClr val="bg1"/>
                </a:solidFill>
              </a:rPr>
              <a:t>ні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від</a:t>
            </a:r>
            <a:r>
              <a:rPr lang="ru-RU" dirty="0">
                <a:solidFill>
                  <a:schemeClr val="bg1"/>
                </a:solidFill>
              </a:rPr>
              <a:t> ОС, </a:t>
            </a:r>
            <a:r>
              <a:rPr lang="ru-RU" dirty="0" err="1">
                <a:solidFill>
                  <a:schemeClr val="bg1"/>
                </a:solidFill>
              </a:rPr>
              <a:t>ні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від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процесора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Платформа .NET </a:t>
            </a:r>
            <a:r>
              <a:rPr lang="ru-RU" dirty="0" err="1">
                <a:solidFill>
                  <a:schemeClr val="bg1"/>
                </a:solidFill>
              </a:rPr>
              <a:t>пропонує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кероване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середовище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виконання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додатків</a:t>
            </a:r>
            <a:r>
              <a:rPr lang="ru-RU" dirty="0">
                <a:solidFill>
                  <a:schemeClr val="bg1"/>
                </a:solidFill>
              </a:rPr>
              <a:t>, в </a:t>
            </a:r>
            <a:r>
              <a:rPr lang="ru-RU" dirty="0" err="1">
                <a:solidFill>
                  <a:schemeClr val="bg1"/>
                </a:solidFill>
              </a:rPr>
              <a:t>основі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якого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лежить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віртуальний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високорівневий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процесор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ru-RU" dirty="0" err="1">
                <a:solidFill>
                  <a:schemeClr val="bg1"/>
                </a:solidFill>
              </a:rPr>
              <a:t>Віртуальний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процесор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виконує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високорівневі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інструкції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мови</a:t>
            </a:r>
            <a:r>
              <a:rPr lang="ru-RU" dirty="0">
                <a:solidFill>
                  <a:schemeClr val="bg1"/>
                </a:solidFill>
              </a:rPr>
              <a:t> CIL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ru-RU" dirty="0" err="1">
                <a:solidFill>
                  <a:schemeClr val="bg1"/>
                </a:solidFill>
              </a:rPr>
              <a:t>Наприклад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високорівнева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інструкція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створення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об'єкта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класу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або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інструкція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виклику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певного</a:t>
            </a:r>
            <a:r>
              <a:rPr lang="ru-RU" dirty="0">
                <a:solidFill>
                  <a:schemeClr val="bg1"/>
                </a:solidFill>
              </a:rPr>
              <a:t> методу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242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5C57A-5F0A-5FF8-B897-FD8DFA460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Метадані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442B6-84AE-D12F-DF91-0AA09665D4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58" y="2281919"/>
            <a:ext cx="7643867" cy="2583380"/>
          </a:xfrm>
        </p:spPr>
        <p:txBody>
          <a:bodyPr/>
          <a:lstStyle/>
          <a:p>
            <a:pPr marL="0" indent="0">
              <a:buNone/>
            </a:pPr>
            <a:r>
              <a:rPr lang="ru-RU" dirty="0" err="1">
                <a:solidFill>
                  <a:schemeClr val="bg1"/>
                </a:solidFill>
              </a:rPr>
              <a:t>Метадані</a:t>
            </a:r>
            <a:r>
              <a:rPr lang="ru-RU" dirty="0">
                <a:solidFill>
                  <a:schemeClr val="bg1"/>
                </a:solidFill>
              </a:rPr>
              <a:t> – </a:t>
            </a:r>
            <a:r>
              <a:rPr lang="ru-RU" dirty="0" err="1">
                <a:solidFill>
                  <a:schemeClr val="bg1"/>
                </a:solidFill>
              </a:rPr>
              <a:t>відомості</a:t>
            </a:r>
            <a:r>
              <a:rPr lang="ru-RU" dirty="0">
                <a:solidFill>
                  <a:schemeClr val="bg1"/>
                </a:solidFill>
              </a:rPr>
              <a:t> про те, </a:t>
            </a:r>
            <a:r>
              <a:rPr lang="ru-RU" dirty="0" err="1">
                <a:solidFill>
                  <a:schemeClr val="bg1"/>
                </a:solidFill>
              </a:rPr>
              <a:t>які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об'єкти</a:t>
            </a:r>
            <a:r>
              <a:rPr lang="ru-RU" dirty="0">
                <a:solidFill>
                  <a:schemeClr val="bg1"/>
                </a:solidFill>
              </a:rPr>
              <a:t>, типи </a:t>
            </a:r>
            <a:r>
              <a:rPr lang="ru-RU" dirty="0" err="1">
                <a:solidFill>
                  <a:schemeClr val="bg1"/>
                </a:solidFill>
              </a:rPr>
              <a:t>даних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класи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методи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властивості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використовуються</a:t>
            </a:r>
            <a:r>
              <a:rPr lang="ru-RU" dirty="0">
                <a:solidFill>
                  <a:schemeClr val="bg1"/>
                </a:solidFill>
              </a:rPr>
              <a:t> у </a:t>
            </a:r>
            <a:r>
              <a:rPr lang="ru-RU" dirty="0" err="1">
                <a:solidFill>
                  <a:schemeClr val="bg1"/>
                </a:solidFill>
              </a:rPr>
              <a:t>сборц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Вони </a:t>
            </a:r>
            <a:r>
              <a:rPr lang="ru-RU" dirty="0" err="1">
                <a:solidFill>
                  <a:schemeClr val="bg1"/>
                </a:solidFill>
              </a:rPr>
              <a:t>дозволяють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організувати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міжмовну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взаємодію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забезпечують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безпеку</a:t>
            </a:r>
            <a:r>
              <a:rPr lang="ru-RU" dirty="0">
                <a:solidFill>
                  <a:schemeClr val="bg1"/>
                </a:solidFill>
              </a:rPr>
              <a:t> та </a:t>
            </a:r>
            <a:r>
              <a:rPr lang="ru-RU" dirty="0" err="1">
                <a:solidFill>
                  <a:schemeClr val="bg1"/>
                </a:solidFill>
              </a:rPr>
              <a:t>полегшують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розгортання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додатків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692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B9CAA-076B-F8AE-7FE8-FB40E2C8E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7428206" cy="1593507"/>
          </a:xfrm>
        </p:spPr>
        <p:txBody>
          <a:bodyPr/>
          <a:lstStyle/>
          <a:p>
            <a:r>
              <a:rPr lang="ru-RU" dirty="0"/>
              <a:t>Основні технології платформи </a:t>
            </a:r>
            <a:r>
              <a:rPr lang="en-US" dirty="0"/>
              <a:t>.Net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15233-2A75-FF88-D70F-8C04EF2A779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59" y="2281918"/>
            <a:ext cx="7229799" cy="3307999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Windows Forms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WPF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ASP.NET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.NET MAUI</a:t>
            </a:r>
          </a:p>
          <a:p>
            <a:r>
              <a:rPr lang="ru-RU" dirty="0">
                <a:solidFill>
                  <a:schemeClr val="bg1"/>
                </a:solidFill>
              </a:rPr>
              <a:t>та інші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294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128BE-88C6-A725-43B2-3FE4D937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Маніфест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E2949-AC52-F1DD-472A-1E88C40CB64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>
                <a:solidFill>
                  <a:schemeClr val="bg1"/>
                </a:solidFill>
              </a:rPr>
              <a:t>Маніфест</a:t>
            </a:r>
            <a:r>
              <a:rPr lang="ru-RU" dirty="0">
                <a:solidFill>
                  <a:schemeClr val="bg1"/>
                </a:solidFill>
              </a:rPr>
              <a:t> – </a:t>
            </a:r>
            <a:r>
              <a:rPr lang="ru-RU" dirty="0" err="1">
                <a:solidFill>
                  <a:schemeClr val="bg1"/>
                </a:solidFill>
              </a:rPr>
              <a:t>це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відомості</a:t>
            </a:r>
            <a:r>
              <a:rPr lang="ru-RU" dirty="0">
                <a:solidFill>
                  <a:schemeClr val="bg1"/>
                </a:solidFill>
              </a:rPr>
              <a:t> про саму </a:t>
            </a:r>
            <a:r>
              <a:rPr lang="ru-RU" dirty="0" err="1">
                <a:solidFill>
                  <a:schemeClr val="bg1"/>
                </a:solidFill>
              </a:rPr>
              <a:t>збірку</a:t>
            </a:r>
            <a:r>
              <a:rPr lang="ru-RU" dirty="0">
                <a:solidFill>
                  <a:schemeClr val="bg1"/>
                </a:solidFill>
              </a:rPr>
              <a:t> (номер </a:t>
            </a:r>
            <a:r>
              <a:rPr lang="ru-RU" dirty="0" err="1">
                <a:solidFill>
                  <a:schemeClr val="bg1"/>
                </a:solidFill>
              </a:rPr>
              <a:t>версії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складання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мовні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налаштування</a:t>
            </a:r>
            <a:r>
              <a:rPr lang="ru-RU" dirty="0">
                <a:solidFill>
                  <a:schemeClr val="bg1"/>
                </a:solidFill>
              </a:rPr>
              <a:t>, список </a:t>
            </a:r>
            <a:r>
              <a:rPr lang="ru-RU" dirty="0" err="1">
                <a:solidFill>
                  <a:schemeClr val="bg1"/>
                </a:solidFill>
              </a:rPr>
              <a:t>інших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зовнішніх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складання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необхідних</a:t>
            </a:r>
            <a:r>
              <a:rPr lang="ru-RU" dirty="0">
                <a:solidFill>
                  <a:schemeClr val="bg1"/>
                </a:solidFill>
              </a:rPr>
              <a:t> для </a:t>
            </a:r>
            <a:r>
              <a:rPr lang="ru-RU" dirty="0" err="1">
                <a:solidFill>
                  <a:schemeClr val="bg1"/>
                </a:solidFill>
              </a:rPr>
              <a:t>нормальної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роботи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програми</a:t>
            </a:r>
            <a:r>
              <a:rPr lang="ru-RU" dirty="0">
                <a:solidFill>
                  <a:schemeClr val="bg1"/>
                </a:solidFill>
              </a:rPr>
              <a:t> і т.д.)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При </a:t>
            </a:r>
            <a:r>
              <a:rPr lang="ru-RU" dirty="0" err="1">
                <a:solidFill>
                  <a:schemeClr val="bg1"/>
                </a:solidFill>
              </a:rPr>
              <a:t>виконанні</a:t>
            </a:r>
            <a:r>
              <a:rPr lang="ru-RU" dirty="0">
                <a:solidFill>
                  <a:schemeClr val="bg1"/>
                </a:solidFill>
              </a:rPr>
              <a:t> сборки (.</a:t>
            </a:r>
            <a:r>
              <a:rPr lang="en-US" dirty="0">
                <a:solidFill>
                  <a:schemeClr val="bg1"/>
                </a:solidFill>
              </a:rPr>
              <a:t>exe) </a:t>
            </a:r>
            <a:r>
              <a:rPr lang="ru-RU" dirty="0" err="1">
                <a:solidFill>
                  <a:schemeClr val="bg1"/>
                </a:solidFill>
              </a:rPr>
              <a:t>віртуальна</a:t>
            </a:r>
            <a:r>
              <a:rPr lang="ru-RU" dirty="0">
                <a:solidFill>
                  <a:schemeClr val="bg1"/>
                </a:solidFill>
              </a:rPr>
              <a:t> машина </a:t>
            </a:r>
            <a:r>
              <a:rPr lang="en-US" dirty="0">
                <a:solidFill>
                  <a:schemeClr val="bg1"/>
                </a:solidFill>
              </a:rPr>
              <a:t>CLR </a:t>
            </a:r>
            <a:r>
              <a:rPr lang="ru-RU" dirty="0" err="1">
                <a:solidFill>
                  <a:schemeClr val="bg1"/>
                </a:solidFill>
              </a:rPr>
              <a:t>використовує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JIT-</a:t>
            </a:r>
            <a:r>
              <a:rPr lang="ru-RU" dirty="0" err="1">
                <a:solidFill>
                  <a:schemeClr val="bg1"/>
                </a:solidFill>
              </a:rPr>
              <a:t>компілятор</a:t>
            </a:r>
            <a:r>
              <a:rPr lang="ru-RU" dirty="0">
                <a:solidFill>
                  <a:schemeClr val="bg1"/>
                </a:solidFill>
              </a:rPr>
              <a:t> (</a:t>
            </a:r>
            <a:r>
              <a:rPr lang="en-US" dirty="0">
                <a:solidFill>
                  <a:schemeClr val="bg1"/>
                </a:solidFill>
              </a:rPr>
              <a:t>Just-In-Time), </a:t>
            </a:r>
            <a:r>
              <a:rPr lang="ru-RU" dirty="0" err="1">
                <a:solidFill>
                  <a:schemeClr val="bg1"/>
                </a:solidFill>
              </a:rPr>
              <a:t>який</a:t>
            </a:r>
            <a:r>
              <a:rPr lang="ru-RU" dirty="0">
                <a:solidFill>
                  <a:schemeClr val="bg1"/>
                </a:solidFill>
              </a:rPr>
              <a:t> переводить файл, </a:t>
            </a:r>
            <a:r>
              <a:rPr lang="ru-RU" dirty="0" err="1">
                <a:solidFill>
                  <a:schemeClr val="bg1"/>
                </a:solidFill>
              </a:rPr>
              <a:t>що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виконується</a:t>
            </a:r>
            <a:r>
              <a:rPr lang="ru-RU" dirty="0">
                <a:solidFill>
                  <a:schemeClr val="bg1"/>
                </a:solidFill>
              </a:rPr>
              <a:t>, мовою </a:t>
            </a:r>
            <a:r>
              <a:rPr lang="en-US" dirty="0">
                <a:solidFill>
                  <a:schemeClr val="bg1"/>
                </a:solidFill>
              </a:rPr>
              <a:t>CIL </a:t>
            </a:r>
            <a:r>
              <a:rPr lang="ru-RU" dirty="0">
                <a:solidFill>
                  <a:schemeClr val="bg1"/>
                </a:solidFill>
              </a:rPr>
              <a:t>у </a:t>
            </a:r>
            <a:r>
              <a:rPr lang="ru-RU" dirty="0" err="1">
                <a:solidFill>
                  <a:schemeClr val="bg1"/>
                </a:solidFill>
              </a:rPr>
              <a:t>виконуваний</a:t>
            </a:r>
            <a:r>
              <a:rPr lang="ru-RU" dirty="0">
                <a:solidFill>
                  <a:schemeClr val="bg1"/>
                </a:solidFill>
              </a:rPr>
              <a:t> машинно-</a:t>
            </a:r>
            <a:r>
              <a:rPr lang="ru-RU" dirty="0" err="1">
                <a:solidFill>
                  <a:schemeClr val="bg1"/>
                </a:solidFill>
              </a:rPr>
              <a:t>залежний</a:t>
            </a:r>
            <a:r>
              <a:rPr lang="ru-RU" dirty="0">
                <a:solidFill>
                  <a:schemeClr val="bg1"/>
                </a:solidFill>
              </a:rPr>
              <a:t> код.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5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9F08A-21A9-F862-7D52-F5DE2B872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9283" y="4649638"/>
            <a:ext cx="5985799" cy="1315598"/>
          </a:xfrm>
        </p:spPr>
        <p:txBody>
          <a:bodyPr anchor="b">
            <a:normAutofit/>
          </a:bodyPr>
          <a:lstStyle/>
          <a:p>
            <a:r>
              <a:rPr lang="ru-RU" sz="5100" dirty="0"/>
              <a:t>Схема </a:t>
            </a:r>
            <a:r>
              <a:rPr lang="ru-RU" sz="5100" dirty="0" err="1"/>
              <a:t>компіляції</a:t>
            </a:r>
            <a:br>
              <a:rPr lang="ru-RU" sz="5100" dirty="0"/>
            </a:br>
            <a:r>
              <a:rPr lang="ru-RU" sz="5100" dirty="0" err="1"/>
              <a:t>програми</a:t>
            </a:r>
            <a:r>
              <a:rPr lang="ru-RU" sz="5100" dirty="0"/>
              <a:t> у .NET</a:t>
            </a:r>
            <a:endParaRPr lang="en-US" sz="5100" dirty="0"/>
          </a:p>
        </p:txBody>
      </p:sp>
      <p:pic>
        <p:nvPicPr>
          <p:cNvPr id="4" name="Picture 2" descr="Схема компиляции .NET-приложения">
            <a:extLst>
              <a:ext uri="{FF2B5EF4-FFF2-40B4-BE49-F238E27FC236}">
                <a16:creationId xmlns:a16="http://schemas.microsoft.com/office/drawing/2014/main" id="{B81752B5-D663-7A8B-8E3D-CE57D224065F}"/>
              </a:ext>
            </a:extLst>
          </p:cNvPr>
          <p:cNvPicPr>
            <a:picLocks noGrp="1" noChangeAspect="1" noChangeArrowheads="1"/>
          </p:cNvPicPr>
          <p:nvPr>
            <p:ph type="pic" sz="quarter" idx="12"/>
          </p:nvPr>
        </p:nvPicPr>
        <p:blipFill>
          <a:blip r:embed="rId2" cstate="print"/>
          <a:stretch/>
        </p:blipFill>
        <p:spPr bwMode="auto">
          <a:xfrm>
            <a:off x="332716" y="-11113"/>
            <a:ext cx="5125767" cy="6880226"/>
          </a:xfrm>
          <a:prstGeom prst="rect">
            <a:avLst/>
          </a:prstGeom>
          <a:noFill/>
        </p:spPr>
      </p:pic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2548A23A-6C9D-8642-64F9-4427F7AC9C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378" y="306237"/>
            <a:ext cx="6348816" cy="309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238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98BF11-4A57-AA11-E059-A354045F5A4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>
                <a:solidFill>
                  <a:schemeClr val="bg1"/>
                </a:solidFill>
              </a:rPr>
              <a:t>Важливо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розуміти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що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збірка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транслюється</a:t>
            </a:r>
            <a:r>
              <a:rPr lang="ru-RU" dirty="0">
                <a:solidFill>
                  <a:schemeClr val="bg1"/>
                </a:solidFill>
              </a:rPr>
              <a:t> не </a:t>
            </a:r>
            <a:r>
              <a:rPr lang="ru-RU" dirty="0" err="1">
                <a:solidFill>
                  <a:schemeClr val="bg1"/>
                </a:solidFill>
              </a:rPr>
              <a:t>повністю</a:t>
            </a:r>
            <a:r>
              <a:rPr lang="ru-RU" dirty="0">
                <a:solidFill>
                  <a:schemeClr val="bg1"/>
                </a:solidFill>
              </a:rPr>
              <a:t>, а </a:t>
            </a:r>
            <a:r>
              <a:rPr lang="ru-RU" dirty="0" err="1">
                <a:solidFill>
                  <a:schemeClr val="bg1"/>
                </a:solidFill>
              </a:rPr>
              <a:t>частинами</a:t>
            </a:r>
            <a:r>
              <a:rPr lang="ru-RU" dirty="0">
                <a:solidFill>
                  <a:schemeClr val="bg1"/>
                </a:solidFill>
              </a:rPr>
              <a:t> при </a:t>
            </a:r>
            <a:r>
              <a:rPr lang="ru-RU" dirty="0" err="1">
                <a:solidFill>
                  <a:schemeClr val="bg1"/>
                </a:solidFill>
              </a:rPr>
              <a:t>необхідності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ru-RU" dirty="0" err="1">
                <a:solidFill>
                  <a:schemeClr val="bg1"/>
                </a:solidFill>
              </a:rPr>
              <a:t>Вже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відкомпільовані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частини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програми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зберігаються</a:t>
            </a:r>
            <a:r>
              <a:rPr lang="ru-RU" dirty="0">
                <a:solidFill>
                  <a:schemeClr val="bg1"/>
                </a:solidFill>
              </a:rPr>
              <a:t> в </a:t>
            </a:r>
            <a:r>
              <a:rPr lang="ru-RU" dirty="0" err="1">
                <a:solidFill>
                  <a:schemeClr val="bg1"/>
                </a:solidFill>
              </a:rPr>
              <a:t>кеші</a:t>
            </a:r>
            <a:r>
              <a:rPr lang="ru-RU" dirty="0">
                <a:solidFill>
                  <a:schemeClr val="bg1"/>
                </a:solidFill>
              </a:rPr>
              <a:t> для </a:t>
            </a:r>
            <a:r>
              <a:rPr lang="ru-RU" dirty="0" err="1">
                <a:solidFill>
                  <a:schemeClr val="bg1"/>
                </a:solidFill>
              </a:rPr>
              <a:t>подальшого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використання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ru-RU" dirty="0" err="1">
                <a:solidFill>
                  <a:schemeClr val="bg1"/>
                </a:solidFill>
              </a:rPr>
              <a:t>Неподільна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одиниця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компіляції</a:t>
            </a:r>
            <a:r>
              <a:rPr lang="ru-RU" dirty="0">
                <a:solidFill>
                  <a:schemeClr val="bg1"/>
                </a:solidFill>
              </a:rPr>
              <a:t> – </a:t>
            </a:r>
            <a:r>
              <a:rPr lang="ru-RU" dirty="0" err="1">
                <a:solidFill>
                  <a:schemeClr val="bg1"/>
                </a:solidFill>
              </a:rPr>
              <a:t>функція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2093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E7888-6ACF-3763-91A8-77C750AA7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34" y="-120979"/>
            <a:ext cx="7316063" cy="1593507"/>
          </a:xfrm>
        </p:spPr>
        <p:txBody>
          <a:bodyPr/>
          <a:lstStyle/>
          <a:p>
            <a:r>
              <a:rPr lang="ru-RU" dirty="0" err="1"/>
              <a:t>Керований</a:t>
            </a:r>
            <a:r>
              <a:rPr lang="ru-RU" dirty="0"/>
              <a:t> (</a:t>
            </a:r>
            <a:r>
              <a:rPr lang="ru-RU" dirty="0" err="1"/>
              <a:t>безпечний</a:t>
            </a:r>
            <a:r>
              <a:rPr lang="ru-RU" dirty="0"/>
              <a:t>) код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C3D0E-8BFB-56FC-B28B-A6F0C1963EA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>
                <a:solidFill>
                  <a:schemeClr val="bg1"/>
                </a:solidFill>
              </a:rPr>
              <a:t>Керований</a:t>
            </a:r>
            <a:r>
              <a:rPr lang="ru-RU" dirty="0">
                <a:solidFill>
                  <a:schemeClr val="bg1"/>
                </a:solidFill>
              </a:rPr>
              <a:t> (</a:t>
            </a:r>
            <a:r>
              <a:rPr lang="ru-RU" dirty="0" err="1">
                <a:solidFill>
                  <a:schemeClr val="bg1"/>
                </a:solidFill>
              </a:rPr>
              <a:t>безпечний</a:t>
            </a:r>
            <a:r>
              <a:rPr lang="ru-RU" dirty="0">
                <a:solidFill>
                  <a:schemeClr val="bg1"/>
                </a:solidFill>
              </a:rPr>
              <a:t>) код – </a:t>
            </a:r>
            <a:r>
              <a:rPr lang="ru-RU" dirty="0" err="1">
                <a:solidFill>
                  <a:schemeClr val="bg1"/>
                </a:solidFill>
              </a:rPr>
              <a:t>це</a:t>
            </a:r>
            <a:r>
              <a:rPr lang="ru-RU" dirty="0">
                <a:solidFill>
                  <a:schemeClr val="bg1"/>
                </a:solidFill>
              </a:rPr>
              <a:t> код, </a:t>
            </a:r>
            <a:r>
              <a:rPr lang="ru-RU" dirty="0" err="1">
                <a:solidFill>
                  <a:schemeClr val="bg1"/>
                </a:solidFill>
              </a:rPr>
              <a:t>який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виконується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під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керуванням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загальномовного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середовища</a:t>
            </a:r>
            <a:r>
              <a:rPr lang="ru-RU" dirty="0">
                <a:solidFill>
                  <a:schemeClr val="bg1"/>
                </a:solidFill>
              </a:rPr>
              <a:t> CLR.</a:t>
            </a:r>
          </a:p>
          <a:p>
            <a:pPr marL="0" indent="0">
              <a:buNone/>
            </a:pPr>
            <a:r>
              <a:rPr lang="ru-RU" dirty="0" err="1">
                <a:solidFill>
                  <a:schemeClr val="bg1"/>
                </a:solidFill>
              </a:rPr>
              <a:t>Зокрема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середовище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CLR </a:t>
            </a:r>
            <a:r>
              <a:rPr lang="ru-RU" dirty="0" err="1">
                <a:solidFill>
                  <a:schemeClr val="bg1"/>
                </a:solidFill>
              </a:rPr>
              <a:t>розподіляє</a:t>
            </a:r>
            <a:r>
              <a:rPr lang="ru-RU" dirty="0">
                <a:solidFill>
                  <a:schemeClr val="bg1"/>
                </a:solidFill>
              </a:rPr>
              <a:t> і </a:t>
            </a:r>
            <a:r>
              <a:rPr lang="ru-RU" dirty="0" err="1">
                <a:solidFill>
                  <a:schemeClr val="bg1"/>
                </a:solidFill>
              </a:rPr>
              <a:t>очищує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пам'ять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стежить</a:t>
            </a:r>
            <a:r>
              <a:rPr lang="ru-RU" dirty="0">
                <a:solidFill>
                  <a:schemeClr val="bg1"/>
                </a:solidFill>
              </a:rPr>
              <a:t> за </a:t>
            </a:r>
            <a:r>
              <a:rPr lang="ru-RU" dirty="0" err="1">
                <a:solidFill>
                  <a:schemeClr val="bg1"/>
                </a:solidFill>
              </a:rPr>
              <a:t>тим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щоб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виконувались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лише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дозволені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операції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виконує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обробку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помилок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що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виникають</a:t>
            </a:r>
            <a:r>
              <a:rPr lang="ru-RU" dirty="0">
                <a:solidFill>
                  <a:schemeClr val="bg1"/>
                </a:solidFill>
              </a:rPr>
              <a:t> і т.д.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Таким чином, будь-яка </a:t>
            </a:r>
            <a:r>
              <a:rPr lang="ru-RU" dirty="0" err="1">
                <a:solidFill>
                  <a:schemeClr val="bg1"/>
                </a:solidFill>
              </a:rPr>
              <a:t>програма</a:t>
            </a:r>
            <a:r>
              <a:rPr lang="ru-RU" dirty="0">
                <a:solidFill>
                  <a:schemeClr val="bg1"/>
                </a:solidFill>
              </a:rPr>
              <a:t>, написана </a:t>
            </a:r>
            <a:r>
              <a:rPr lang="ru-RU" dirty="0" err="1">
                <a:solidFill>
                  <a:schemeClr val="bg1"/>
                </a:solidFill>
              </a:rPr>
              <a:t>під</a:t>
            </a:r>
            <a:r>
              <a:rPr lang="ru-RU" dirty="0">
                <a:solidFill>
                  <a:schemeClr val="bg1"/>
                </a:solidFill>
              </a:rPr>
              <a:t> .NET - </a:t>
            </a:r>
            <a:r>
              <a:rPr lang="ru-RU" dirty="0" err="1">
                <a:solidFill>
                  <a:schemeClr val="bg1"/>
                </a:solidFill>
              </a:rPr>
              <a:t>це</a:t>
            </a:r>
            <a:r>
              <a:rPr lang="ru-RU" dirty="0">
                <a:solidFill>
                  <a:schemeClr val="bg1"/>
                </a:solidFill>
              </a:rPr>
              <a:t> і є </a:t>
            </a:r>
            <a:r>
              <a:rPr lang="ru-RU" dirty="0" err="1">
                <a:solidFill>
                  <a:schemeClr val="bg1"/>
                </a:solidFill>
              </a:rPr>
              <a:t>керований</a:t>
            </a:r>
            <a:r>
              <a:rPr lang="ru-RU" dirty="0">
                <a:solidFill>
                  <a:schemeClr val="bg1"/>
                </a:solidFill>
              </a:rPr>
              <a:t> код.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665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22C76-2062-5486-A877-B82313B3F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Некерований</a:t>
            </a:r>
            <a:r>
              <a:rPr lang="ru-RU" dirty="0"/>
              <a:t> (</a:t>
            </a:r>
            <a:r>
              <a:rPr lang="ru-RU" dirty="0" err="1"/>
              <a:t>небезпечний</a:t>
            </a:r>
            <a:r>
              <a:rPr lang="ru-RU" dirty="0"/>
              <a:t> код)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FD157-E71F-E261-D80B-B6FCA5A52A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59" y="2281918"/>
            <a:ext cx="7333316" cy="3708517"/>
          </a:xfrm>
        </p:spPr>
        <p:txBody>
          <a:bodyPr/>
          <a:lstStyle/>
          <a:p>
            <a:pPr marL="0" indent="0">
              <a:buNone/>
            </a:pPr>
            <a:r>
              <a:rPr lang="ru-RU" dirty="0" err="1">
                <a:solidFill>
                  <a:schemeClr val="bg1"/>
                </a:solidFill>
              </a:rPr>
              <a:t>Некерований</a:t>
            </a:r>
            <a:r>
              <a:rPr lang="ru-RU" dirty="0">
                <a:solidFill>
                  <a:schemeClr val="bg1"/>
                </a:solidFill>
              </a:rPr>
              <a:t> (</a:t>
            </a:r>
            <a:r>
              <a:rPr lang="ru-RU" dirty="0" err="1">
                <a:solidFill>
                  <a:schemeClr val="bg1"/>
                </a:solidFill>
              </a:rPr>
              <a:t>небезпечний</a:t>
            </a:r>
            <a:r>
              <a:rPr lang="ru-RU" dirty="0">
                <a:solidFill>
                  <a:schemeClr val="bg1"/>
                </a:solidFill>
              </a:rPr>
              <a:t> код) – </a:t>
            </a:r>
            <a:r>
              <a:rPr lang="ru-RU" dirty="0" err="1">
                <a:solidFill>
                  <a:schemeClr val="bg1"/>
                </a:solidFill>
              </a:rPr>
              <a:t>це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програма</a:t>
            </a:r>
            <a:r>
              <a:rPr lang="ru-RU" dirty="0">
                <a:solidFill>
                  <a:schemeClr val="bg1"/>
                </a:solidFill>
              </a:rPr>
              <a:t>, написана не для платформи .NET </a:t>
            </a:r>
          </a:p>
          <a:p>
            <a:pPr marL="0" indent="0">
              <a:buNone/>
            </a:pPr>
            <a:r>
              <a:rPr lang="ru-RU" dirty="0" err="1">
                <a:solidFill>
                  <a:schemeClr val="bg1"/>
                </a:solidFill>
              </a:rPr>
              <a:t>Наприклад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програма</a:t>
            </a:r>
            <a:r>
              <a:rPr lang="ru-RU" dirty="0">
                <a:solidFill>
                  <a:schemeClr val="bg1"/>
                </a:solidFill>
              </a:rPr>
              <a:t> на С++ з </a:t>
            </a:r>
            <a:r>
              <a:rPr lang="ru-RU" dirty="0" err="1">
                <a:solidFill>
                  <a:schemeClr val="bg1"/>
                </a:solidFill>
              </a:rPr>
              <a:t>використанням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WinAPI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Платформа .NET </a:t>
            </a:r>
            <a:r>
              <a:rPr lang="ru-RU" dirty="0" err="1">
                <a:solidFill>
                  <a:schemeClr val="bg1"/>
                </a:solidFill>
              </a:rPr>
              <a:t>надає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можливості</a:t>
            </a:r>
            <a:r>
              <a:rPr lang="ru-RU" dirty="0">
                <a:solidFill>
                  <a:schemeClr val="bg1"/>
                </a:solidFill>
              </a:rPr>
              <a:t> для </a:t>
            </a:r>
            <a:r>
              <a:rPr lang="ru-RU" dirty="0" err="1">
                <a:solidFill>
                  <a:schemeClr val="bg1"/>
                </a:solidFill>
              </a:rPr>
              <a:t>взаємодії</a:t>
            </a:r>
            <a:r>
              <a:rPr lang="ru-RU" dirty="0">
                <a:solidFill>
                  <a:schemeClr val="bg1"/>
                </a:solidFill>
              </a:rPr>
              <a:t> з </a:t>
            </a:r>
            <a:r>
              <a:rPr lang="ru-RU" dirty="0" err="1">
                <a:solidFill>
                  <a:schemeClr val="bg1"/>
                </a:solidFill>
              </a:rPr>
              <a:t>некерованим</a:t>
            </a:r>
            <a:r>
              <a:rPr lang="ru-RU" dirty="0">
                <a:solidFill>
                  <a:schemeClr val="bg1"/>
                </a:solidFill>
              </a:rPr>
              <a:t> кодом.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2473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A9699-A1DD-8128-C4AA-C9A65955D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06" y="263140"/>
            <a:ext cx="10873740" cy="619298"/>
          </a:xfrm>
        </p:spPr>
        <p:txBody>
          <a:bodyPr anchor="b">
            <a:normAutofit/>
          </a:bodyPr>
          <a:lstStyle/>
          <a:p>
            <a:r>
              <a:rPr lang="ru-RU" dirty="0" err="1"/>
              <a:t>Керований</a:t>
            </a:r>
            <a:r>
              <a:rPr lang="ru-RU" dirty="0"/>
              <a:t> та </a:t>
            </a:r>
            <a:r>
              <a:rPr lang="ru-RU" dirty="0" err="1"/>
              <a:t>некерований</a:t>
            </a:r>
            <a:r>
              <a:rPr lang="ru-RU" dirty="0"/>
              <a:t> код</a:t>
            </a:r>
            <a:endParaRPr lang="en-US" dirty="0"/>
          </a:p>
        </p:txBody>
      </p:sp>
      <p:pic>
        <p:nvPicPr>
          <p:cNvPr id="4" name="Рисунок 1">
            <a:extLst>
              <a:ext uri="{FF2B5EF4-FFF2-40B4-BE49-F238E27FC236}">
                <a16:creationId xmlns:a16="http://schemas.microsoft.com/office/drawing/2014/main" id="{3709E11F-F999-C26C-CFF7-7E0DA55C2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286" y="1246909"/>
            <a:ext cx="7403514" cy="53479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109277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946EB-4A2D-0B5C-26A1-FC611815E6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07034"/>
            <a:ext cx="7810500" cy="577430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Таким чином, </a:t>
            </a:r>
            <a:r>
              <a:rPr lang="ru-RU" dirty="0" err="1"/>
              <a:t>середовище</a:t>
            </a:r>
            <a:r>
              <a:rPr lang="ru-RU" dirty="0"/>
              <a:t> CLR </a:t>
            </a:r>
            <a:r>
              <a:rPr lang="ru-RU" dirty="0" err="1"/>
              <a:t>виконує</a:t>
            </a:r>
            <a:r>
              <a:rPr lang="ru-RU" dirty="0"/>
              <a:t> </a:t>
            </a:r>
            <a:r>
              <a:rPr lang="ru-RU" dirty="0" err="1"/>
              <a:t>керований</a:t>
            </a:r>
            <a:r>
              <a:rPr lang="ru-RU" dirty="0"/>
              <a:t> код, </a:t>
            </a:r>
            <a:r>
              <a:rPr lang="ru-RU" dirty="0" err="1"/>
              <a:t>оперуючи</a:t>
            </a:r>
            <a:r>
              <a:rPr lang="ru-RU" dirty="0"/>
              <a:t> </a:t>
            </a:r>
            <a:r>
              <a:rPr lang="ru-RU" dirty="0" err="1"/>
              <a:t>високорівневими</a:t>
            </a:r>
            <a:r>
              <a:rPr lang="ru-RU" dirty="0"/>
              <a:t> </a:t>
            </a:r>
            <a:r>
              <a:rPr lang="ru-RU" dirty="0" err="1"/>
              <a:t>сутностями</a:t>
            </a:r>
            <a:r>
              <a:rPr lang="ru-RU" dirty="0"/>
              <a:t> (</a:t>
            </a:r>
            <a:r>
              <a:rPr lang="ru-RU" dirty="0" err="1"/>
              <a:t>об'єктами</a:t>
            </a:r>
            <a:r>
              <a:rPr lang="ru-RU" dirty="0"/>
              <a:t>).</a:t>
            </a:r>
          </a:p>
          <a:p>
            <a:pPr marL="0" indent="0">
              <a:buNone/>
            </a:pPr>
            <a:r>
              <a:rPr lang="ru-RU" dirty="0"/>
              <a:t>У </a:t>
            </a:r>
            <a:r>
              <a:rPr lang="ru-RU" dirty="0" err="1"/>
              <a:t>цьому</a:t>
            </a:r>
            <a:r>
              <a:rPr lang="ru-RU" dirty="0"/>
              <a:t> </a:t>
            </a:r>
            <a:r>
              <a:rPr lang="ru-RU" dirty="0" err="1"/>
              <a:t>полягає</a:t>
            </a:r>
            <a:r>
              <a:rPr lang="ru-RU" dirty="0"/>
              <a:t> </a:t>
            </a:r>
            <a:r>
              <a:rPr lang="ru-RU" dirty="0" err="1"/>
              <a:t>ідея</a:t>
            </a:r>
            <a:r>
              <a:rPr lang="ru-RU" dirty="0"/>
              <a:t> </a:t>
            </a:r>
            <a:r>
              <a:rPr lang="ru-RU" dirty="0" err="1"/>
              <a:t>високорівневого</a:t>
            </a:r>
            <a:r>
              <a:rPr lang="ru-RU" dirty="0"/>
              <a:t> </a:t>
            </a:r>
            <a:r>
              <a:rPr lang="ru-RU" dirty="0" err="1"/>
              <a:t>віртуального</a:t>
            </a:r>
            <a:r>
              <a:rPr lang="ru-RU" dirty="0"/>
              <a:t> </a:t>
            </a:r>
            <a:r>
              <a:rPr lang="ru-RU" dirty="0" err="1"/>
              <a:t>процесора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У той же час, </a:t>
            </a:r>
            <a:r>
              <a:rPr lang="ru-RU" dirty="0" err="1"/>
              <a:t>середовище</a:t>
            </a:r>
            <a:r>
              <a:rPr lang="ru-RU" dirty="0"/>
              <a:t> </a:t>
            </a:r>
            <a:r>
              <a:rPr lang="ru-RU" dirty="0" err="1"/>
              <a:t>виконання</a:t>
            </a:r>
            <a:r>
              <a:rPr lang="ru-RU" dirty="0"/>
              <a:t> </a:t>
            </a:r>
            <a:r>
              <a:rPr lang="ru-RU" dirty="0" err="1"/>
              <a:t>некерованого</a:t>
            </a:r>
            <a:r>
              <a:rPr lang="ru-RU" dirty="0"/>
              <a:t> коду </a:t>
            </a:r>
            <a:r>
              <a:rPr lang="ru-RU" dirty="0" err="1"/>
              <a:t>виконує</a:t>
            </a:r>
            <a:r>
              <a:rPr lang="ru-RU" dirty="0"/>
              <a:t> </a:t>
            </a:r>
            <a:r>
              <a:rPr lang="ru-RU" dirty="0" err="1"/>
              <a:t>низькорівневі</a:t>
            </a:r>
            <a:r>
              <a:rPr lang="ru-RU" dirty="0"/>
              <a:t> </a:t>
            </a:r>
            <a:r>
              <a:rPr lang="ru-RU" dirty="0" err="1"/>
              <a:t>інструкції</a:t>
            </a:r>
            <a:r>
              <a:rPr lang="ru-RU" dirty="0"/>
              <a:t> процедурного коду.</a:t>
            </a:r>
          </a:p>
          <a:p>
            <a:pPr marL="0" indent="0">
              <a:buNone/>
            </a:pP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головна</a:t>
            </a:r>
            <a:r>
              <a:rPr lang="ru-RU" dirty="0"/>
              <a:t> </a:t>
            </a:r>
            <a:r>
              <a:rPr lang="ru-RU" dirty="0" err="1"/>
              <a:t>відмінність</a:t>
            </a:r>
            <a:r>
              <a:rPr lang="ru-RU" dirty="0"/>
              <a:t> </a:t>
            </a:r>
            <a:r>
              <a:rPr lang="ru-RU" dirty="0" err="1"/>
              <a:t>середовища</a:t>
            </a:r>
            <a:r>
              <a:rPr lang="ru-RU" dirty="0"/>
              <a:t> </a:t>
            </a:r>
            <a:r>
              <a:rPr lang="ru-RU" dirty="0" err="1"/>
              <a:t>виконання</a:t>
            </a:r>
            <a:r>
              <a:rPr lang="ru-RU" dirty="0"/>
              <a:t> CLR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середовища</a:t>
            </a:r>
            <a:r>
              <a:rPr lang="ru-RU" dirty="0"/>
              <a:t> </a:t>
            </a:r>
            <a:r>
              <a:rPr lang="ru-RU" dirty="0" err="1"/>
              <a:t>виконання</a:t>
            </a:r>
            <a:r>
              <a:rPr lang="ru-RU" dirty="0"/>
              <a:t> </a:t>
            </a:r>
            <a:r>
              <a:rPr lang="ru-RU" dirty="0" err="1"/>
              <a:t>некерованого</a:t>
            </a:r>
            <a:r>
              <a:rPr lang="ru-RU" dirty="0"/>
              <a:t> коду.</a:t>
            </a:r>
          </a:p>
          <a:p>
            <a:pPr marL="0" indent="0">
              <a:buNone/>
            </a:pPr>
            <a:r>
              <a:rPr lang="ru-RU" dirty="0"/>
              <a:t>У </a:t>
            </a:r>
            <a:r>
              <a:rPr lang="ru-RU" dirty="0" err="1"/>
              <a:t>кожній</a:t>
            </a:r>
            <a:r>
              <a:rPr lang="ru-RU" dirty="0"/>
              <a:t> </a:t>
            </a:r>
            <a:r>
              <a:rPr lang="ru-RU" dirty="0" err="1"/>
              <a:t>конкретній</a:t>
            </a:r>
            <a:r>
              <a:rPr lang="ru-RU" dirty="0"/>
              <a:t> </a:t>
            </a:r>
            <a:r>
              <a:rPr lang="ru-RU" dirty="0" err="1"/>
              <a:t>збірці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міститися</a:t>
            </a:r>
            <a:r>
              <a:rPr lang="ru-RU" dirty="0"/>
              <a:t> будь-яка </a:t>
            </a:r>
            <a:r>
              <a:rPr lang="ru-RU" dirty="0" err="1"/>
              <a:t>кількість</a:t>
            </a:r>
            <a:r>
              <a:rPr lang="ru-RU" dirty="0"/>
              <a:t> </a:t>
            </a:r>
            <a:r>
              <a:rPr lang="ru-RU" dirty="0" err="1"/>
              <a:t>типів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відрізняються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У </a:t>
            </a:r>
            <a:r>
              <a:rPr lang="ru-RU" dirty="0" err="1"/>
              <a:t>світі</a:t>
            </a:r>
            <a:r>
              <a:rPr lang="ru-RU" dirty="0"/>
              <a:t> .NET "тип" є </a:t>
            </a:r>
            <a:r>
              <a:rPr lang="ru-RU" dirty="0" err="1"/>
              <a:t>загальним</a:t>
            </a:r>
            <a:r>
              <a:rPr lang="ru-RU" dirty="0"/>
              <a:t> </a:t>
            </a:r>
            <a:r>
              <a:rPr lang="ru-RU" dirty="0" err="1"/>
              <a:t>терміном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застосовується</a:t>
            </a:r>
            <a:r>
              <a:rPr lang="ru-RU" dirty="0"/>
              <a:t> для </a:t>
            </a:r>
            <a:r>
              <a:rPr lang="ru-RU" dirty="0" err="1"/>
              <a:t>позначення</a:t>
            </a:r>
            <a:r>
              <a:rPr lang="ru-RU" dirty="0"/>
              <a:t> будь-</a:t>
            </a:r>
            <a:r>
              <a:rPr lang="ru-RU" dirty="0" err="1"/>
              <a:t>якого</a:t>
            </a:r>
            <a:r>
              <a:rPr lang="ru-RU" dirty="0"/>
              <a:t> </a:t>
            </a:r>
            <a:r>
              <a:rPr lang="ru-RU" dirty="0" err="1"/>
              <a:t>елемента</a:t>
            </a:r>
            <a:r>
              <a:rPr lang="ru-RU" dirty="0"/>
              <a:t> з </a:t>
            </a:r>
            <a:r>
              <a:rPr lang="ru-RU" dirty="0" err="1"/>
              <a:t>множини</a:t>
            </a:r>
            <a:r>
              <a:rPr lang="ru-RU" dirty="0"/>
              <a:t> (</a:t>
            </a:r>
            <a:r>
              <a:rPr lang="ru-RU" dirty="0" err="1"/>
              <a:t>клас</a:t>
            </a:r>
            <a:r>
              <a:rPr lang="ru-RU" dirty="0"/>
              <a:t>, </a:t>
            </a:r>
            <a:r>
              <a:rPr lang="ru-RU" dirty="0" err="1"/>
              <a:t>інтерфейс</a:t>
            </a:r>
            <a:r>
              <a:rPr lang="ru-RU" dirty="0"/>
              <a:t>, структура, </a:t>
            </a:r>
            <a:r>
              <a:rPr lang="ru-RU" dirty="0" err="1"/>
              <a:t>перерахування</a:t>
            </a:r>
            <a:r>
              <a:rPr lang="ru-RU" dirty="0"/>
              <a:t>, делегат)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4826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542575-201C-061C-BBD1-BC7F1159F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anchor="b">
            <a:normAutofit/>
          </a:bodyPr>
          <a:lstStyle/>
          <a:p>
            <a:r>
              <a:rPr lang="en-US" dirty="0"/>
              <a:t>CTS</a:t>
            </a:r>
            <a:r>
              <a:rPr lang="ru-RU" dirty="0"/>
              <a:t> -</a:t>
            </a:r>
            <a:r>
              <a:rPr lang="en-US" dirty="0"/>
              <a:t> </a:t>
            </a:r>
            <a:r>
              <a:rPr lang="ru-RU" dirty="0" err="1"/>
              <a:t>загальна</a:t>
            </a:r>
            <a:r>
              <a:rPr lang="ru-RU" dirty="0"/>
              <a:t> система </a:t>
            </a:r>
            <a:r>
              <a:rPr lang="ru-RU" dirty="0" err="1"/>
              <a:t>типів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C3FEA4-AA7D-44C8-1405-8EE944FA235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490827" cy="35974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/>
              <a:t>CTS (</a:t>
            </a:r>
            <a:r>
              <a:rPr lang="ru-RU" sz="1700" err="1"/>
              <a:t>загальна</a:t>
            </a:r>
            <a:r>
              <a:rPr lang="ru-RU" sz="1700"/>
              <a:t> система </a:t>
            </a:r>
            <a:r>
              <a:rPr lang="ru-RU" sz="1700" err="1"/>
              <a:t>типів</a:t>
            </a:r>
            <a:r>
              <a:rPr lang="ru-RU" sz="1700"/>
              <a:t>) - </a:t>
            </a:r>
            <a:r>
              <a:rPr lang="ru-RU" sz="1700" err="1"/>
              <a:t>описує</a:t>
            </a:r>
            <a:r>
              <a:rPr lang="ru-RU" sz="1700"/>
              <a:t> </a:t>
            </a:r>
            <a:r>
              <a:rPr lang="ru-RU" sz="1700" err="1"/>
              <a:t>всі</a:t>
            </a:r>
            <a:r>
              <a:rPr lang="ru-RU" sz="1700"/>
              <a:t> типи та </a:t>
            </a:r>
            <a:r>
              <a:rPr lang="ru-RU" sz="1700" err="1"/>
              <a:t>програмні</a:t>
            </a:r>
            <a:r>
              <a:rPr lang="ru-RU" sz="1700"/>
              <a:t> </a:t>
            </a:r>
            <a:r>
              <a:rPr lang="ru-RU" sz="1700" err="1"/>
              <a:t>конструкції</a:t>
            </a:r>
            <a:r>
              <a:rPr lang="ru-RU" sz="1700"/>
              <a:t>, </a:t>
            </a:r>
            <a:r>
              <a:rPr lang="ru-RU" sz="1700" err="1"/>
              <a:t>які</a:t>
            </a:r>
            <a:r>
              <a:rPr lang="ru-RU" sz="1700"/>
              <a:t> </a:t>
            </a:r>
            <a:r>
              <a:rPr lang="ru-RU" sz="1700" err="1"/>
              <a:t>підтримуються</a:t>
            </a:r>
            <a:r>
              <a:rPr lang="ru-RU" sz="1700"/>
              <a:t> </a:t>
            </a:r>
            <a:r>
              <a:rPr lang="en-US" sz="1700"/>
              <a:t>CLR </a:t>
            </a:r>
            <a:r>
              <a:rPr lang="ru-RU" sz="1700"/>
              <a:t>і </a:t>
            </a:r>
            <a:r>
              <a:rPr lang="ru-RU" sz="1700" err="1"/>
              <a:t>доступні</a:t>
            </a:r>
            <a:r>
              <a:rPr lang="ru-RU" sz="1700"/>
              <a:t> в </a:t>
            </a:r>
            <a:r>
              <a:rPr lang="en-US" sz="1700"/>
              <a:t>CIL</a:t>
            </a:r>
            <a:r>
              <a:rPr lang="ru-RU" sz="1700"/>
              <a:t>.</a:t>
            </a:r>
          </a:p>
          <a:p>
            <a:pPr marL="0" indent="0">
              <a:buNone/>
            </a:pPr>
            <a:r>
              <a:rPr lang="ru-RU" sz="1700" err="1"/>
              <a:t>Всі</a:t>
            </a:r>
            <a:r>
              <a:rPr lang="ru-RU" sz="1700"/>
              <a:t> </a:t>
            </a:r>
            <a:r>
              <a:rPr lang="ru-RU" sz="1700" err="1"/>
              <a:t>мови</a:t>
            </a:r>
            <a:r>
              <a:rPr lang="ru-RU" sz="1700"/>
              <a:t>, </a:t>
            </a:r>
            <a:r>
              <a:rPr lang="ru-RU" sz="1700" err="1"/>
              <a:t>орієнтовані</a:t>
            </a:r>
            <a:r>
              <a:rPr lang="ru-RU" sz="1700"/>
              <a:t> на середу .NET, </a:t>
            </a:r>
            <a:r>
              <a:rPr lang="ru-RU" sz="1700" err="1"/>
              <a:t>генерують</a:t>
            </a:r>
            <a:r>
              <a:rPr lang="ru-RU" sz="1700"/>
              <a:t> </a:t>
            </a:r>
            <a:r>
              <a:rPr lang="ru-RU" sz="1700" err="1"/>
              <a:t>скомпільований</a:t>
            </a:r>
            <a:r>
              <a:rPr lang="ru-RU" sz="1700"/>
              <a:t> код, </a:t>
            </a:r>
            <a:r>
              <a:rPr lang="ru-RU" sz="1700" err="1"/>
              <a:t>який</a:t>
            </a:r>
            <a:r>
              <a:rPr lang="ru-RU" sz="1700"/>
              <a:t> </a:t>
            </a:r>
            <a:r>
              <a:rPr lang="ru-RU" sz="1700" err="1"/>
              <a:t>базується</a:t>
            </a:r>
            <a:r>
              <a:rPr lang="ru-RU" sz="1700"/>
              <a:t> на CTS.</a:t>
            </a:r>
          </a:p>
          <a:p>
            <a:pPr marL="0" indent="0">
              <a:buNone/>
            </a:pPr>
            <a:r>
              <a:rPr lang="en-US" sz="1700"/>
              <a:t>CTS </a:t>
            </a:r>
            <a:r>
              <a:rPr lang="ru-RU" sz="1700" err="1"/>
              <a:t>забезпечує</a:t>
            </a:r>
            <a:r>
              <a:rPr lang="ru-RU" sz="1700"/>
              <a:t> </a:t>
            </a:r>
            <a:r>
              <a:rPr lang="ru-RU" sz="1700" err="1"/>
              <a:t>строгу</a:t>
            </a:r>
            <a:r>
              <a:rPr lang="ru-RU" sz="1700"/>
              <a:t> </a:t>
            </a:r>
            <a:r>
              <a:rPr lang="ru-RU" sz="1700" err="1"/>
              <a:t>типізацію</a:t>
            </a:r>
            <a:r>
              <a:rPr lang="ru-RU" sz="1700"/>
              <a:t> </a:t>
            </a:r>
            <a:r>
              <a:rPr lang="ru-RU" sz="1700" err="1"/>
              <a:t>даних</a:t>
            </a:r>
            <a:r>
              <a:rPr lang="ru-RU" sz="1700"/>
              <a:t> для </a:t>
            </a:r>
            <a:r>
              <a:rPr lang="ru-RU" sz="1700" err="1"/>
              <a:t>міжмовної</a:t>
            </a:r>
            <a:r>
              <a:rPr lang="ru-RU" sz="1700"/>
              <a:t> </a:t>
            </a:r>
            <a:r>
              <a:rPr lang="ru-RU" sz="1700" err="1"/>
              <a:t>взаємодії</a:t>
            </a:r>
            <a:r>
              <a:rPr lang="ru-RU" sz="1700"/>
              <a:t>.</a:t>
            </a:r>
          </a:p>
          <a:p>
            <a:pPr marL="0" indent="0">
              <a:buNone/>
            </a:pPr>
            <a:r>
              <a:rPr lang="ru-RU" sz="1700" err="1"/>
              <a:t>Наприклад</a:t>
            </a:r>
            <a:r>
              <a:rPr lang="ru-RU" sz="1700"/>
              <a:t>, </a:t>
            </a:r>
            <a:r>
              <a:rPr lang="en-US" sz="1700"/>
              <a:t>Integer </a:t>
            </a:r>
            <a:r>
              <a:rPr lang="ru-RU" sz="1700"/>
              <a:t>у </a:t>
            </a:r>
            <a:r>
              <a:rPr lang="en-US" sz="1700"/>
              <a:t>VB.NET, int </a:t>
            </a:r>
            <a:r>
              <a:rPr lang="ru-RU" sz="1700"/>
              <a:t>у </a:t>
            </a:r>
            <a:r>
              <a:rPr lang="en-US" sz="1700"/>
              <a:t>C# - </a:t>
            </a:r>
            <a:r>
              <a:rPr lang="ru-RU" sz="1700" err="1"/>
              <a:t>безпечні</a:t>
            </a:r>
            <a:r>
              <a:rPr lang="ru-RU" sz="1700"/>
              <a:t> типи </a:t>
            </a:r>
            <a:r>
              <a:rPr lang="ru-RU" sz="1700" err="1"/>
              <a:t>відображаються</a:t>
            </a:r>
            <a:r>
              <a:rPr lang="ru-RU" sz="1700"/>
              <a:t> на </a:t>
            </a:r>
            <a:r>
              <a:rPr lang="en-US" sz="1700"/>
              <a:t>System.Int32, </a:t>
            </a:r>
            <a:r>
              <a:rPr lang="ru-RU" sz="1700"/>
              <a:t>а </a:t>
            </a:r>
            <a:r>
              <a:rPr lang="en-US" sz="1700"/>
              <a:t>char* - </a:t>
            </a:r>
            <a:r>
              <a:rPr lang="ru-RU" sz="1700" err="1"/>
              <a:t>небезпечний</a:t>
            </a:r>
            <a:r>
              <a:rPr lang="ru-RU" sz="1700"/>
              <a:t> тип</a:t>
            </a:r>
          </a:p>
          <a:p>
            <a:pPr marL="0" indent="0">
              <a:buNone/>
            </a:pPr>
            <a:endParaRPr lang="en-US" sz="1700"/>
          </a:p>
        </p:txBody>
      </p:sp>
      <p:pic>
        <p:nvPicPr>
          <p:cNvPr id="6" name="Picture 2" descr="https://habrastorage.org/getpro/habr/post_images/8fd/82d/92c/8fd82d92c8e55fca54ae6fbe29ea1c48.jpg">
            <a:extLst>
              <a:ext uri="{FF2B5EF4-FFF2-40B4-BE49-F238E27FC236}">
                <a16:creationId xmlns:a16="http://schemas.microsoft.com/office/drawing/2014/main" id="{7DA145CA-1C41-03C0-4C50-D9BC1ACDB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87533" y="2039216"/>
            <a:ext cx="4658794" cy="444041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9564501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39BCF-29F0-4850-5362-7785372B1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051" y="211184"/>
            <a:ext cx="10873740" cy="665480"/>
          </a:xfrm>
        </p:spPr>
        <p:txBody>
          <a:bodyPr anchor="b">
            <a:normAutofit/>
          </a:bodyPr>
          <a:lstStyle/>
          <a:p>
            <a:r>
              <a:rPr lang="en-US" dirty="0"/>
              <a:t>CTS </a:t>
            </a:r>
            <a:r>
              <a:rPr lang="ru-RU" dirty="0"/>
              <a:t>- </a:t>
            </a:r>
            <a:r>
              <a:rPr lang="ru-RU" dirty="0" err="1"/>
              <a:t>загальна</a:t>
            </a:r>
            <a:r>
              <a:rPr lang="ru-RU" dirty="0"/>
              <a:t> система </a:t>
            </a:r>
            <a:r>
              <a:rPr lang="ru-RU" dirty="0" err="1"/>
              <a:t>типів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FD5823F-3141-7EC9-095C-325417EE8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0" y="954643"/>
            <a:ext cx="7435273" cy="58954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553511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ABFE131-3765-96A8-614B-B9BDCEBF0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CLS </a:t>
            </a:r>
            <a:r>
              <a:rPr lang="ru-RU" dirty="0"/>
              <a:t>як </a:t>
            </a:r>
            <a:r>
              <a:rPr lang="ru-RU" dirty="0" err="1"/>
              <a:t>підмножина</a:t>
            </a:r>
            <a:r>
              <a:rPr lang="ru-RU" dirty="0"/>
              <a:t> </a:t>
            </a:r>
            <a:r>
              <a:rPr lang="en-US" dirty="0"/>
              <a:t>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9F384-FA88-B18B-87F0-8DAAFF29610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320506"/>
            <a:ext cx="6263640" cy="395348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1700" dirty="0" err="1"/>
              <a:t>Важливо</a:t>
            </a:r>
            <a:r>
              <a:rPr lang="ru-RU" sz="1700" dirty="0"/>
              <a:t> </a:t>
            </a:r>
            <a:r>
              <a:rPr lang="ru-RU" sz="1700" dirty="0" err="1"/>
              <a:t>розуміти</a:t>
            </a:r>
            <a:r>
              <a:rPr lang="ru-RU" sz="1700" dirty="0"/>
              <a:t>, </a:t>
            </a:r>
            <a:r>
              <a:rPr lang="ru-RU" sz="1700" dirty="0" err="1"/>
              <a:t>що</a:t>
            </a:r>
            <a:r>
              <a:rPr lang="ru-RU" sz="1700" dirty="0"/>
              <a:t> конкретна мова, </a:t>
            </a:r>
            <a:r>
              <a:rPr lang="ru-RU" sz="1700" dirty="0" err="1"/>
              <a:t>сумісна</a:t>
            </a:r>
            <a:r>
              <a:rPr lang="ru-RU" sz="1700" dirty="0"/>
              <a:t> з .</a:t>
            </a:r>
            <a:r>
              <a:rPr lang="en-US" sz="1700" dirty="0"/>
              <a:t>NET, </a:t>
            </a:r>
            <a:r>
              <a:rPr lang="ru-RU" sz="1700" dirty="0" err="1"/>
              <a:t>може</a:t>
            </a:r>
            <a:r>
              <a:rPr lang="ru-RU" sz="1700" dirty="0"/>
              <a:t> і не </a:t>
            </a:r>
            <a:r>
              <a:rPr lang="ru-RU" sz="1700" dirty="0" err="1"/>
              <a:t>підтримувати</a:t>
            </a:r>
            <a:r>
              <a:rPr lang="ru-RU" sz="1700" dirty="0"/>
              <a:t> </a:t>
            </a:r>
            <a:r>
              <a:rPr lang="ru-RU" sz="1700" dirty="0" err="1"/>
              <a:t>всі</a:t>
            </a:r>
            <a:r>
              <a:rPr lang="ru-RU" sz="1700" dirty="0"/>
              <a:t> </a:t>
            </a:r>
            <a:r>
              <a:rPr lang="ru-RU" sz="1700" dirty="0" err="1"/>
              <a:t>можливості</a:t>
            </a:r>
            <a:r>
              <a:rPr lang="ru-RU" sz="1700" dirty="0"/>
              <a:t>, </a:t>
            </a:r>
            <a:r>
              <a:rPr lang="ru-RU" sz="1700" dirty="0" err="1"/>
              <a:t>визначені</a:t>
            </a:r>
            <a:r>
              <a:rPr lang="ru-RU" sz="1700" dirty="0"/>
              <a:t> </a:t>
            </a:r>
            <a:r>
              <a:rPr lang="en-US" sz="1700" dirty="0"/>
              <a:t>CTS</a:t>
            </a:r>
            <a:r>
              <a:rPr lang="ru-RU" sz="1700" dirty="0"/>
              <a:t>.</a:t>
            </a:r>
          </a:p>
          <a:p>
            <a:pPr marL="0" indent="0">
              <a:buNone/>
            </a:pPr>
            <a:r>
              <a:rPr lang="ru-RU" sz="1700" dirty="0"/>
              <a:t>Тому </a:t>
            </a:r>
            <a:r>
              <a:rPr lang="ru-RU" sz="1700" dirty="0" err="1"/>
              <a:t>важливо</a:t>
            </a:r>
            <a:r>
              <a:rPr lang="ru-RU" sz="1700" dirty="0"/>
              <a:t> </a:t>
            </a:r>
            <a:r>
              <a:rPr lang="ru-RU" sz="1700" dirty="0" err="1"/>
              <a:t>визначити</a:t>
            </a:r>
            <a:r>
              <a:rPr lang="ru-RU" sz="1700" dirty="0"/>
              <a:t> </a:t>
            </a:r>
            <a:r>
              <a:rPr lang="ru-RU" sz="1700" dirty="0" err="1"/>
              <a:t>такий</a:t>
            </a:r>
            <a:r>
              <a:rPr lang="ru-RU" sz="1700" dirty="0"/>
              <a:t> </a:t>
            </a:r>
            <a:r>
              <a:rPr lang="ru-RU" sz="1700" dirty="0" err="1"/>
              <a:t>набір</a:t>
            </a:r>
            <a:r>
              <a:rPr lang="ru-RU" sz="1700" dirty="0"/>
              <a:t> </a:t>
            </a:r>
            <a:r>
              <a:rPr lang="ru-RU" sz="1700" dirty="0" err="1"/>
              <a:t>типів</a:t>
            </a:r>
            <a:r>
              <a:rPr lang="ru-RU" sz="1700" dirty="0"/>
              <a:t> та </a:t>
            </a:r>
            <a:r>
              <a:rPr lang="ru-RU" sz="1700" dirty="0" err="1"/>
              <a:t>програмних</a:t>
            </a:r>
            <a:r>
              <a:rPr lang="ru-RU" sz="1700" dirty="0"/>
              <a:t> </a:t>
            </a:r>
            <a:r>
              <a:rPr lang="ru-RU" sz="1700" dirty="0" err="1"/>
              <a:t>конструкцій</a:t>
            </a:r>
            <a:r>
              <a:rPr lang="ru-RU" sz="1700" dirty="0"/>
              <a:t>, з </a:t>
            </a:r>
            <a:r>
              <a:rPr lang="ru-RU" sz="1700" dirty="0" err="1"/>
              <a:t>яким</a:t>
            </a:r>
            <a:r>
              <a:rPr lang="ru-RU" sz="1700" dirty="0"/>
              <a:t> </a:t>
            </a:r>
            <a:r>
              <a:rPr lang="ru-RU" sz="1700" dirty="0" err="1"/>
              <a:t>гарантовано</a:t>
            </a:r>
            <a:r>
              <a:rPr lang="ru-RU" sz="1700" dirty="0"/>
              <a:t> </a:t>
            </a:r>
            <a:r>
              <a:rPr lang="ru-RU" sz="1700" dirty="0" err="1"/>
              <a:t>зможуть</a:t>
            </a:r>
            <a:r>
              <a:rPr lang="ru-RU" sz="1700" dirty="0"/>
              <a:t> </a:t>
            </a:r>
            <a:r>
              <a:rPr lang="ru-RU" sz="1700" dirty="0" err="1"/>
              <a:t>працювати</a:t>
            </a:r>
            <a:r>
              <a:rPr lang="ru-RU" sz="1700" dirty="0"/>
              <a:t> будь-</a:t>
            </a:r>
            <a:r>
              <a:rPr lang="ru-RU" sz="1700" dirty="0" err="1"/>
              <a:t>які</a:t>
            </a:r>
            <a:r>
              <a:rPr lang="ru-RU" sz="1700" dirty="0"/>
              <a:t> .NET-</a:t>
            </a:r>
            <a:r>
              <a:rPr lang="ru-RU" sz="1700" dirty="0" err="1"/>
              <a:t>сумісні</a:t>
            </a:r>
            <a:r>
              <a:rPr lang="ru-RU" sz="1700" dirty="0"/>
              <a:t> </a:t>
            </a:r>
            <a:r>
              <a:rPr lang="ru-RU" sz="1700" dirty="0" err="1"/>
              <a:t>мови</a:t>
            </a:r>
            <a:r>
              <a:rPr lang="ru-RU" sz="1700" dirty="0"/>
              <a:t>.</a:t>
            </a:r>
          </a:p>
          <a:p>
            <a:pPr marL="0" indent="0">
              <a:buNone/>
            </a:pPr>
            <a:r>
              <a:rPr lang="ru-RU" sz="1700" dirty="0" err="1"/>
              <a:t>Такий</a:t>
            </a:r>
            <a:r>
              <a:rPr lang="ru-RU" sz="1700" dirty="0"/>
              <a:t> </a:t>
            </a:r>
            <a:r>
              <a:rPr lang="ru-RU" sz="1700" dirty="0" err="1"/>
              <a:t>набір</a:t>
            </a:r>
            <a:r>
              <a:rPr lang="ru-RU" sz="1700" dirty="0"/>
              <a:t> є </a:t>
            </a:r>
            <a:r>
              <a:rPr lang="ru-RU" sz="1700" dirty="0" err="1"/>
              <a:t>загальномовною</a:t>
            </a:r>
            <a:r>
              <a:rPr lang="ru-RU" sz="1700" dirty="0"/>
              <a:t> </a:t>
            </a:r>
            <a:r>
              <a:rPr lang="ru-RU" sz="1700" dirty="0" err="1"/>
              <a:t>специфікацією</a:t>
            </a:r>
            <a:r>
              <a:rPr lang="ru-RU" sz="1700" dirty="0"/>
              <a:t> </a:t>
            </a:r>
            <a:br>
              <a:rPr lang="ru-RU" sz="1700" dirty="0"/>
            </a:br>
            <a:r>
              <a:rPr lang="en-US" sz="1700" dirty="0"/>
              <a:t>CLS (Common Language Specification)</a:t>
            </a:r>
            <a:endParaRPr lang="ru-RU" sz="1700" dirty="0"/>
          </a:p>
          <a:p>
            <a:pPr marL="0" indent="0">
              <a:buNone/>
            </a:pPr>
            <a:r>
              <a:rPr lang="ru-RU" sz="1700" dirty="0"/>
              <a:t>CLS </a:t>
            </a:r>
            <a:r>
              <a:rPr lang="ru-RU" sz="1700" dirty="0" err="1"/>
              <a:t>визначають</a:t>
            </a:r>
            <a:r>
              <a:rPr lang="ru-RU" sz="1700" dirty="0"/>
              <a:t> </a:t>
            </a:r>
            <a:r>
              <a:rPr lang="ru-RU" sz="1700" dirty="0" err="1"/>
              <a:t>підмножину</a:t>
            </a:r>
            <a:r>
              <a:rPr lang="ru-RU" sz="1700" dirty="0"/>
              <a:t> </a:t>
            </a:r>
            <a:r>
              <a:rPr lang="ru-RU" sz="1700" dirty="0" err="1"/>
              <a:t>загальних</a:t>
            </a:r>
            <a:r>
              <a:rPr lang="ru-RU" sz="1700" dirty="0"/>
              <a:t> </a:t>
            </a:r>
            <a:r>
              <a:rPr lang="ru-RU" sz="1700" dirty="0" err="1"/>
              <a:t>типів</a:t>
            </a:r>
            <a:r>
              <a:rPr lang="ru-RU" sz="1700" dirty="0"/>
              <a:t> та </a:t>
            </a:r>
            <a:r>
              <a:rPr lang="ru-RU" sz="1700" dirty="0" err="1"/>
              <a:t>програмних</a:t>
            </a:r>
            <a:r>
              <a:rPr lang="ru-RU" sz="1700" dirty="0"/>
              <a:t> </a:t>
            </a:r>
            <a:r>
              <a:rPr lang="ru-RU" sz="1700" dirty="0" err="1"/>
              <a:t>конструкцій</a:t>
            </a:r>
            <a:r>
              <a:rPr lang="ru-RU" sz="1700" dirty="0"/>
              <a:t>, </a:t>
            </a:r>
            <a:r>
              <a:rPr lang="ru-RU" sz="1700" dirty="0" err="1"/>
              <a:t>зрозумілих</a:t>
            </a:r>
            <a:r>
              <a:rPr lang="ru-RU" sz="1700" dirty="0"/>
              <a:t> </a:t>
            </a:r>
            <a:r>
              <a:rPr lang="ru-RU" sz="1700" dirty="0" err="1"/>
              <a:t>усім</a:t>
            </a:r>
            <a:r>
              <a:rPr lang="ru-RU" sz="1700" dirty="0"/>
              <a:t> мовам програмування, </a:t>
            </a:r>
            <a:r>
              <a:rPr lang="ru-RU" sz="1700" dirty="0" err="1"/>
              <a:t>сумісним</a:t>
            </a:r>
            <a:r>
              <a:rPr lang="ru-RU" sz="1700" dirty="0"/>
              <a:t> </a:t>
            </a:r>
            <a:r>
              <a:rPr lang="ru-RU" sz="1700" dirty="0" err="1"/>
              <a:t>із</a:t>
            </a:r>
            <a:r>
              <a:rPr lang="ru-RU" sz="1700" dirty="0"/>
              <a:t> .NET.</a:t>
            </a:r>
          </a:p>
          <a:p>
            <a:pPr marL="0" indent="0">
              <a:buNone/>
            </a:pPr>
            <a:r>
              <a:rPr lang="en-US" sz="1700" dirty="0"/>
              <a:t>CLS – </a:t>
            </a:r>
            <a:r>
              <a:rPr lang="ru-RU" sz="1700" dirty="0" err="1"/>
              <a:t>це</a:t>
            </a:r>
            <a:r>
              <a:rPr lang="ru-RU" sz="1700" dirty="0"/>
              <a:t> </a:t>
            </a:r>
            <a:r>
              <a:rPr lang="ru-RU" sz="1700" dirty="0" err="1"/>
              <a:t>набір</a:t>
            </a:r>
            <a:r>
              <a:rPr lang="ru-RU" sz="1700" dirty="0"/>
              <a:t> </a:t>
            </a:r>
            <a:r>
              <a:rPr lang="ru-RU" sz="1700" dirty="0" err="1"/>
              <a:t>мінімальних</a:t>
            </a:r>
            <a:r>
              <a:rPr lang="ru-RU" sz="1700" dirty="0"/>
              <a:t> </a:t>
            </a:r>
            <a:r>
              <a:rPr lang="ru-RU" sz="1700" dirty="0" err="1"/>
              <a:t>можливостей</a:t>
            </a:r>
            <a:r>
              <a:rPr lang="ru-RU" sz="1700" dirty="0"/>
              <a:t>, </a:t>
            </a:r>
            <a:r>
              <a:rPr lang="ru-RU" sz="1700" dirty="0" err="1"/>
              <a:t>які</a:t>
            </a:r>
            <a:r>
              <a:rPr lang="ru-RU" sz="1700" dirty="0"/>
              <a:t> </a:t>
            </a:r>
            <a:r>
              <a:rPr lang="ru-RU" sz="1700" dirty="0" err="1"/>
              <a:t>мають</a:t>
            </a:r>
            <a:r>
              <a:rPr lang="ru-RU" sz="1700" dirty="0"/>
              <a:t> </a:t>
            </a:r>
            <a:r>
              <a:rPr lang="ru-RU" sz="1700" dirty="0" err="1"/>
              <a:t>реалізувати</a:t>
            </a:r>
            <a:r>
              <a:rPr lang="ru-RU" sz="1700" dirty="0"/>
              <a:t> </a:t>
            </a:r>
            <a:r>
              <a:rPr lang="ru-RU" sz="1700" dirty="0" err="1"/>
              <a:t>виробники</a:t>
            </a:r>
            <a:r>
              <a:rPr lang="ru-RU" sz="1700" dirty="0"/>
              <a:t> </a:t>
            </a:r>
            <a:r>
              <a:rPr lang="ru-RU" sz="1700" dirty="0" err="1"/>
              <a:t>компіляторів</a:t>
            </a:r>
            <a:r>
              <a:rPr lang="ru-RU" sz="1700" dirty="0"/>
              <a:t>, </a:t>
            </a:r>
            <a:r>
              <a:rPr lang="ru-RU" sz="1700" dirty="0" err="1"/>
              <a:t>щоб</a:t>
            </a:r>
            <a:r>
              <a:rPr lang="ru-RU" sz="1700" dirty="0"/>
              <a:t> </a:t>
            </a:r>
            <a:r>
              <a:rPr lang="ru-RU" sz="1700" dirty="0" err="1"/>
              <a:t>їх</a:t>
            </a:r>
            <a:r>
              <a:rPr lang="ru-RU" sz="1700" dirty="0"/>
              <a:t> </a:t>
            </a:r>
            <a:r>
              <a:rPr lang="ru-RU" sz="1700" dirty="0" err="1"/>
              <a:t>продукти</a:t>
            </a:r>
            <a:r>
              <a:rPr lang="ru-RU" sz="1700" dirty="0"/>
              <a:t> </a:t>
            </a:r>
            <a:r>
              <a:rPr lang="ru-RU" sz="1700" dirty="0" err="1"/>
              <a:t>працювали</a:t>
            </a:r>
            <a:r>
              <a:rPr lang="ru-RU" sz="1700" dirty="0"/>
              <a:t> у </a:t>
            </a:r>
            <a:r>
              <a:rPr lang="en-US" sz="1700" dirty="0"/>
              <a:t>CLR</a:t>
            </a:r>
            <a:endParaRPr lang="ru-RU" sz="1700" dirty="0"/>
          </a:p>
          <a:p>
            <a:pPr marL="0" indent="0">
              <a:buNone/>
            </a:pPr>
            <a:r>
              <a:rPr lang="en-US" sz="1700" dirty="0"/>
              <a:t>CLS </a:t>
            </a:r>
            <a:r>
              <a:rPr lang="ru-RU" sz="1700" dirty="0" err="1"/>
              <a:t>визначається</a:t>
            </a:r>
            <a:r>
              <a:rPr lang="ru-RU" sz="1700" dirty="0"/>
              <a:t> </a:t>
            </a:r>
            <a:r>
              <a:rPr lang="ru-RU" sz="1700" dirty="0" err="1"/>
              <a:t>бібліотекою</a:t>
            </a:r>
            <a:r>
              <a:rPr lang="ru-RU" sz="1700" dirty="0"/>
              <a:t> </a:t>
            </a:r>
            <a:r>
              <a:rPr lang="ru-RU" sz="1700" dirty="0" err="1"/>
              <a:t>базових</a:t>
            </a:r>
            <a:r>
              <a:rPr lang="ru-RU" sz="1700" dirty="0"/>
              <a:t> </a:t>
            </a:r>
            <a:r>
              <a:rPr lang="ru-RU" sz="1700" dirty="0" err="1"/>
              <a:t>класів</a:t>
            </a:r>
            <a:r>
              <a:rPr lang="ru-RU" sz="1700" dirty="0"/>
              <a:t> (</a:t>
            </a:r>
            <a:r>
              <a:rPr lang="en-US" sz="1700" dirty="0"/>
              <a:t>BCL), </a:t>
            </a:r>
            <a:r>
              <a:rPr lang="ru-RU" sz="1700" dirty="0"/>
              <a:t>доступною для </a:t>
            </a:r>
            <a:r>
              <a:rPr lang="ru-RU" sz="1700" dirty="0" err="1"/>
              <a:t>всіх</a:t>
            </a:r>
            <a:r>
              <a:rPr lang="ru-RU" sz="1700" dirty="0"/>
              <a:t> мов програмування .</a:t>
            </a:r>
            <a:r>
              <a:rPr lang="en-US" sz="1700" dirty="0"/>
              <a:t>NET</a:t>
            </a:r>
            <a:endParaRPr lang="ru-RU" sz="1700" dirty="0"/>
          </a:p>
          <a:p>
            <a:pPr marL="0" indent="0">
              <a:buNone/>
            </a:pPr>
            <a:endParaRPr lang="en-US" sz="1700" dirty="0"/>
          </a:p>
        </p:txBody>
      </p:sp>
      <p:pic>
        <p:nvPicPr>
          <p:cNvPr id="4" name="Рисунок 1" descr="A diagram of a diagram&#10;&#10;Description automatically generated">
            <a:extLst>
              <a:ext uri="{FF2B5EF4-FFF2-40B4-BE49-F238E27FC236}">
                <a16:creationId xmlns:a16="http://schemas.microsoft.com/office/drawing/2014/main" id="{C97B269D-E1AF-0CCC-7F94-48892BA6F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2634278"/>
            <a:ext cx="4490827" cy="30200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24292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E4021F-1EF2-43EC-7387-B91EAA82A0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5455" y="1889185"/>
            <a:ext cx="7870849" cy="1814134"/>
          </a:xfrm>
        </p:spPr>
        <p:txBody>
          <a:bodyPr/>
          <a:lstStyle/>
          <a:p>
            <a:r>
              <a:rPr lang="ru-RU" dirty="0"/>
              <a:t>Роль платформи .NET</a:t>
            </a:r>
            <a:br>
              <a:rPr lang="ru-RU" dirty="0"/>
            </a:br>
            <a:r>
              <a:rPr lang="ru-RU" dirty="0"/>
              <a:t>та її основні риси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0448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615B75-6E73-5450-90C6-0A53B7CD7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Framework Class Library</a:t>
            </a:r>
            <a:r>
              <a:rPr lang="ru-RU" sz="4400" b="1" dirty="0"/>
              <a:t> (</a:t>
            </a:r>
            <a:r>
              <a:rPr lang="en-US" sz="4400" b="1" dirty="0"/>
              <a:t>Base Class Library</a:t>
            </a:r>
            <a:r>
              <a:rPr lang="ru-RU" sz="4400" b="1" dirty="0"/>
              <a:t>)</a:t>
            </a:r>
            <a:r>
              <a:rPr lang="en-US" sz="4400" dirty="0"/>
              <a:t> 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99B7F6-6EFD-98DB-FB8D-1CB59647D6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Framework Class Library (Base Class Library) — </a:t>
            </a:r>
            <a:r>
              <a:rPr lang="ru-RU" dirty="0">
                <a:solidFill>
                  <a:schemeClr val="bg1"/>
                </a:solidFill>
              </a:rPr>
              <a:t>стандартна </a:t>
            </a:r>
            <a:r>
              <a:rPr lang="ru-RU" dirty="0" err="1">
                <a:solidFill>
                  <a:schemeClr val="bg1"/>
                </a:solidFill>
              </a:rPr>
              <a:t>бібліотека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класів</a:t>
            </a:r>
            <a:r>
              <a:rPr lang="ru-RU" dirty="0">
                <a:solidFill>
                  <a:schemeClr val="bg1"/>
                </a:solidFill>
              </a:rPr>
              <a:t> платформи .</a:t>
            </a:r>
            <a:r>
              <a:rPr lang="en-US" dirty="0">
                <a:solidFill>
                  <a:schemeClr val="bg1"/>
                </a:solidFill>
              </a:rPr>
              <a:t>NET, </a:t>
            </a:r>
            <a:r>
              <a:rPr lang="ru-RU" dirty="0">
                <a:solidFill>
                  <a:schemeClr val="bg1"/>
                </a:solidFill>
              </a:rPr>
              <a:t>яка </a:t>
            </a:r>
            <a:r>
              <a:rPr lang="ru-RU" dirty="0" err="1">
                <a:solidFill>
                  <a:schemeClr val="bg1"/>
                </a:solidFill>
              </a:rPr>
              <a:t>надає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різноманітний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набір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сервісів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BCL, по </a:t>
            </a:r>
            <a:r>
              <a:rPr lang="ru-RU" dirty="0" err="1">
                <a:solidFill>
                  <a:schemeClr val="bg1"/>
                </a:solidFill>
              </a:rPr>
              <a:t>суті</a:t>
            </a:r>
            <a:r>
              <a:rPr lang="ru-RU" dirty="0">
                <a:solidFill>
                  <a:schemeClr val="bg1"/>
                </a:solidFill>
              </a:rPr>
              <a:t>, є API платформи .NET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0186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0C91AB31-97EA-DF8E-2FA8-266DDED75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6837" y="4661717"/>
            <a:ext cx="6490801" cy="1380760"/>
          </a:xfrm>
        </p:spPr>
        <p:txBody>
          <a:bodyPr/>
          <a:lstStyle/>
          <a:p>
            <a:r>
              <a:rPr lang="ru-RU" sz="4400" dirty="0"/>
              <a:t>CLR, CTS, CLS и </a:t>
            </a:r>
            <a:r>
              <a:rPr lang="en-US" sz="4400" dirty="0"/>
              <a:t>FCL</a:t>
            </a:r>
            <a:br>
              <a:rPr lang="ru-RU" sz="4400" dirty="0"/>
            </a:b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BD5FE7D-7945-A1FF-B63E-1D9C7B56BB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34838" y="584005"/>
            <a:ext cx="4848045" cy="3999060"/>
          </a:xfrm>
        </p:spPr>
        <p:txBody>
          <a:bodyPr/>
          <a:lstStyle/>
          <a:p>
            <a:r>
              <a:rPr lang="ru-RU" dirty="0"/>
              <a:t>Вся </a:t>
            </a:r>
            <a:r>
              <a:rPr lang="ru-RU" dirty="0" err="1"/>
              <a:t>бібліотека</a:t>
            </a:r>
            <a:r>
              <a:rPr lang="ru-RU" dirty="0"/>
              <a:t> </a:t>
            </a:r>
            <a:r>
              <a:rPr lang="ru-RU" dirty="0" err="1"/>
              <a:t>базових</a:t>
            </a:r>
            <a:r>
              <a:rPr lang="ru-RU" dirty="0"/>
              <a:t> </a:t>
            </a:r>
            <a:r>
              <a:rPr lang="ru-RU" dirty="0" err="1"/>
              <a:t>класів</a:t>
            </a:r>
            <a:r>
              <a:rPr lang="ru-RU" dirty="0"/>
              <a:t> </a:t>
            </a:r>
            <a:r>
              <a:rPr lang="ru-RU" dirty="0" err="1"/>
              <a:t>поділена</a:t>
            </a:r>
            <a:r>
              <a:rPr lang="ru-RU" dirty="0"/>
              <a:t> на ряд </a:t>
            </a:r>
            <a:r>
              <a:rPr lang="ru-RU" dirty="0" err="1"/>
              <a:t>окремих</a:t>
            </a:r>
            <a:r>
              <a:rPr lang="ru-RU" dirty="0"/>
              <a:t> </a:t>
            </a:r>
            <a:r>
              <a:rPr lang="ru-RU" dirty="0" err="1"/>
              <a:t>збірок</a:t>
            </a:r>
            <a:r>
              <a:rPr lang="ru-RU" dirty="0"/>
              <a:t>, головною </a:t>
            </a:r>
            <a:r>
              <a:rPr lang="ru-RU" dirty="0" err="1"/>
              <a:t>серед</a:t>
            </a:r>
            <a:r>
              <a:rPr lang="ru-RU" dirty="0"/>
              <a:t> </a:t>
            </a:r>
            <a:r>
              <a:rPr lang="ru-RU" dirty="0" err="1"/>
              <a:t>яких</a:t>
            </a:r>
            <a:r>
              <a:rPr lang="ru-RU" dirty="0"/>
              <a:t> є </a:t>
            </a:r>
            <a:r>
              <a:rPr lang="ru-RU" dirty="0" err="1"/>
              <a:t>збірка</a:t>
            </a:r>
            <a:r>
              <a:rPr lang="ru-RU" dirty="0"/>
              <a:t> </a:t>
            </a:r>
            <a:r>
              <a:rPr lang="en-US" dirty="0"/>
              <a:t>mscorlib.dll</a:t>
            </a:r>
            <a:endParaRPr lang="ru-RU" dirty="0"/>
          </a:p>
          <a:p>
            <a:r>
              <a:rPr lang="ru-RU" dirty="0" err="1"/>
              <a:t>Ця</a:t>
            </a:r>
            <a:r>
              <a:rPr lang="ru-RU" dirty="0"/>
              <a:t> </a:t>
            </a:r>
            <a:r>
              <a:rPr lang="ru-RU" dirty="0" err="1"/>
              <a:t>збірка</a:t>
            </a:r>
            <a:r>
              <a:rPr lang="ru-RU" dirty="0"/>
              <a:t> </a:t>
            </a:r>
            <a:r>
              <a:rPr lang="ru-RU" dirty="0" err="1"/>
              <a:t>містить</a:t>
            </a:r>
            <a:r>
              <a:rPr lang="ru-RU" dirty="0"/>
              <a:t> велику </a:t>
            </a:r>
            <a:r>
              <a:rPr lang="ru-RU" dirty="0" err="1"/>
              <a:t>кількість</a:t>
            </a:r>
            <a:r>
              <a:rPr lang="ru-RU" dirty="0"/>
              <a:t> </a:t>
            </a:r>
            <a:r>
              <a:rPr lang="ru-RU" dirty="0" err="1"/>
              <a:t>базових</a:t>
            </a:r>
            <a:r>
              <a:rPr lang="ru-RU" dirty="0"/>
              <a:t> </a:t>
            </a:r>
            <a:r>
              <a:rPr lang="ru-RU" dirty="0" err="1"/>
              <a:t>типів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охоплюють</a:t>
            </a:r>
            <a:r>
              <a:rPr lang="ru-RU" dirty="0"/>
              <a:t> широкий спектр </a:t>
            </a:r>
            <a:r>
              <a:rPr lang="ru-RU" dirty="0" err="1"/>
              <a:t>типових</a:t>
            </a:r>
            <a:r>
              <a:rPr lang="ru-RU" dirty="0"/>
              <a:t> </a:t>
            </a:r>
            <a:r>
              <a:rPr lang="ru-RU" dirty="0" err="1"/>
              <a:t>завдань</a:t>
            </a:r>
            <a:r>
              <a:rPr lang="ru-RU" dirty="0"/>
              <a:t> програмування.</a:t>
            </a:r>
            <a:endParaRPr lang="en-US" dirty="0"/>
          </a:p>
        </p:txBody>
      </p:sp>
      <p:pic>
        <p:nvPicPr>
          <p:cNvPr id="8" name="Рисунок 1">
            <a:extLst>
              <a:ext uri="{FF2B5EF4-FFF2-40B4-BE49-F238E27FC236}">
                <a16:creationId xmlns:a16="http://schemas.microsoft.com/office/drawing/2014/main" id="{16946E6F-5CF7-4431-733A-9D95F91CA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37" y="105178"/>
            <a:ext cx="4469392" cy="45565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618098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09789-AED3-90AC-4332-12AEC80F1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201" y="352022"/>
            <a:ext cx="4292254" cy="2354026"/>
          </a:xfrm>
        </p:spPr>
        <p:txBody>
          <a:bodyPr anchor="b">
            <a:normAutofit fontScale="90000"/>
          </a:bodyPr>
          <a:lstStyle/>
          <a:p>
            <a:r>
              <a:rPr lang="ru-RU" sz="3700" dirty="0" err="1"/>
              <a:t>Об'єктно-орієнтована</a:t>
            </a:r>
            <a:r>
              <a:rPr lang="ru-RU" sz="3700" dirty="0"/>
              <a:t> мова </a:t>
            </a:r>
            <a:r>
              <a:rPr lang="ru-RU" sz="3700" dirty="0" err="1"/>
              <a:t>розробки</a:t>
            </a:r>
            <a:r>
              <a:rPr lang="ru-RU" sz="3700" dirty="0"/>
              <a:t> </a:t>
            </a:r>
            <a:r>
              <a:rPr lang="ru-RU" sz="3700" dirty="0" err="1"/>
              <a:t>програм</a:t>
            </a:r>
            <a:r>
              <a:rPr lang="ru-RU" sz="3700" dirty="0"/>
              <a:t> для платформи Microsoft .NET</a:t>
            </a:r>
            <a:endParaRPr lang="en-US" sz="3700" dirty="0"/>
          </a:p>
        </p:txBody>
      </p:sp>
      <p:pic>
        <p:nvPicPr>
          <p:cNvPr id="6" name="Picture 2" descr="http://habrahabr.zeegin.com/topic135563/Csharp.png">
            <a:extLst>
              <a:ext uri="{FF2B5EF4-FFF2-40B4-BE49-F238E27FC236}">
                <a16:creationId xmlns:a16="http://schemas.microsoft.com/office/drawing/2014/main" id="{048F101C-85F2-4374-A522-9BBC434332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t="18754" r="1" b="21886"/>
          <a:stretch/>
        </p:blipFill>
        <p:spPr bwMode="auto">
          <a:xfrm>
            <a:off x="141201" y="3926125"/>
            <a:ext cx="3748766" cy="2225294"/>
          </a:xfrm>
          <a:prstGeom prst="rect">
            <a:avLst/>
          </a:prstGeom>
          <a:noFill/>
        </p:spPr>
      </p:pic>
      <p:pic>
        <p:nvPicPr>
          <p:cNvPr id="8" name="Рисунок 1">
            <a:extLst>
              <a:ext uri="{FF2B5EF4-FFF2-40B4-BE49-F238E27FC236}">
                <a16:creationId xmlns:a16="http://schemas.microsoft.com/office/drawing/2014/main" id="{7FDE4FA0-81DE-3603-1DD0-F880E65F8B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454" y="0"/>
            <a:ext cx="77585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1392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8F5FAF-6F58-8CDF-74A5-AB5D8CE44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Типи </a:t>
            </a:r>
            <a:r>
              <a:rPr lang="ru-RU" dirty="0" err="1"/>
              <a:t>даних</a:t>
            </a:r>
            <a:r>
              <a:rPr lang="en-US" dirty="0"/>
              <a:t> </a:t>
            </a:r>
            <a:r>
              <a:rPr lang="ru-RU" dirty="0"/>
              <a:t>С</a:t>
            </a:r>
            <a:r>
              <a:rPr lang="en-US" dirty="0"/>
              <a:t>#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76A049-B5C6-FAAA-9E4F-1D03A40D27D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C# </a:t>
            </a:r>
            <a:r>
              <a:rPr lang="ru-RU" dirty="0">
                <a:solidFill>
                  <a:schemeClr val="bg1"/>
                </a:solidFill>
              </a:rPr>
              <a:t>є строго </a:t>
            </a:r>
            <a:r>
              <a:rPr lang="ru-RU" dirty="0" err="1">
                <a:solidFill>
                  <a:schemeClr val="bg1"/>
                </a:solidFill>
              </a:rPr>
              <a:t>типізованою</a:t>
            </a:r>
            <a:r>
              <a:rPr lang="ru-RU" dirty="0">
                <a:solidFill>
                  <a:schemeClr val="bg1"/>
                </a:solidFill>
              </a:rPr>
              <a:t> мовою.</a:t>
            </a:r>
          </a:p>
          <a:p>
            <a:r>
              <a:rPr lang="ru-RU" dirty="0" err="1">
                <a:solidFill>
                  <a:schemeClr val="bg1"/>
                </a:solidFill>
              </a:rPr>
              <a:t>Усі</a:t>
            </a:r>
            <a:r>
              <a:rPr lang="ru-RU" dirty="0">
                <a:solidFill>
                  <a:schemeClr val="bg1"/>
                </a:solidFill>
              </a:rPr>
              <a:t> типи </a:t>
            </a:r>
            <a:r>
              <a:rPr lang="ru-RU" dirty="0" err="1">
                <a:solidFill>
                  <a:schemeClr val="bg1"/>
                </a:solidFill>
              </a:rPr>
              <a:t>визначені</a:t>
            </a:r>
            <a:r>
              <a:rPr lang="ru-RU" dirty="0">
                <a:solidFill>
                  <a:schemeClr val="bg1"/>
                </a:solidFill>
              </a:rPr>
              <a:t> у </a:t>
            </a:r>
            <a:r>
              <a:rPr lang="en-US" dirty="0">
                <a:solidFill>
                  <a:schemeClr val="bg1"/>
                </a:solidFill>
              </a:rPr>
              <a:t>FCL</a:t>
            </a:r>
          </a:p>
          <a:p>
            <a:r>
              <a:rPr lang="ru-RU" dirty="0" err="1">
                <a:solidFill>
                  <a:schemeClr val="bg1"/>
                </a:solidFill>
              </a:rPr>
              <a:t>Усі</a:t>
            </a:r>
            <a:r>
              <a:rPr lang="ru-RU" dirty="0">
                <a:solidFill>
                  <a:schemeClr val="bg1"/>
                </a:solidFill>
              </a:rPr>
              <a:t> типи </a:t>
            </a:r>
            <a:r>
              <a:rPr lang="ru-RU" dirty="0" err="1">
                <a:solidFill>
                  <a:schemeClr val="bg1"/>
                </a:solidFill>
              </a:rPr>
              <a:t>похідні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від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System.Object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ru-RU" dirty="0" err="1">
                <a:solidFill>
                  <a:schemeClr val="bg1"/>
                </a:solidFill>
              </a:rPr>
              <a:t>Усі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базові</a:t>
            </a:r>
            <a:r>
              <a:rPr lang="ru-RU" dirty="0">
                <a:solidFill>
                  <a:schemeClr val="bg1"/>
                </a:solidFill>
              </a:rPr>
              <a:t> типи </a:t>
            </a:r>
            <a:r>
              <a:rPr lang="ru-RU" dirty="0" err="1">
                <a:solidFill>
                  <a:schemeClr val="bg1"/>
                </a:solidFill>
              </a:rPr>
              <a:t>даних</a:t>
            </a:r>
            <a:r>
              <a:rPr lang="ru-RU" dirty="0">
                <a:solidFill>
                  <a:schemeClr val="bg1"/>
                </a:solidFill>
              </a:rPr>
              <a:t> є структурами </a:t>
            </a:r>
            <a:r>
              <a:rPr lang="ru-RU" dirty="0" err="1">
                <a:solidFill>
                  <a:schemeClr val="bg1"/>
                </a:solidFill>
              </a:rPr>
              <a:t>чи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класами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визначеними</a:t>
            </a:r>
            <a:r>
              <a:rPr lang="ru-RU" dirty="0">
                <a:solidFill>
                  <a:schemeClr val="bg1"/>
                </a:solidFill>
              </a:rPr>
              <a:t> у FCL у </a:t>
            </a:r>
            <a:r>
              <a:rPr lang="ru-RU" dirty="0" err="1">
                <a:solidFill>
                  <a:schemeClr val="bg1"/>
                </a:solidFill>
              </a:rPr>
              <a:t>просторі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імен</a:t>
            </a:r>
            <a:r>
              <a:rPr lang="ru-RU" dirty="0">
                <a:solidFill>
                  <a:schemeClr val="bg1"/>
                </a:solidFill>
              </a:rPr>
              <a:t> System.</a:t>
            </a:r>
          </a:p>
          <a:p>
            <a:r>
              <a:rPr lang="ru-RU" dirty="0">
                <a:solidFill>
                  <a:schemeClr val="bg1"/>
                </a:solidFill>
              </a:rPr>
              <a:t>У </a:t>
            </a:r>
            <a:r>
              <a:rPr lang="ru-RU" dirty="0" err="1">
                <a:solidFill>
                  <a:schemeClr val="bg1"/>
                </a:solidFill>
              </a:rPr>
              <a:t>мові</a:t>
            </a:r>
            <a:r>
              <a:rPr lang="ru-RU" dirty="0">
                <a:solidFill>
                  <a:schemeClr val="bg1"/>
                </a:solidFill>
              </a:rPr>
              <a:t> C# для базового типу </a:t>
            </a:r>
            <a:r>
              <a:rPr lang="ru-RU" dirty="0" err="1">
                <a:solidFill>
                  <a:schemeClr val="bg1"/>
                </a:solidFill>
              </a:rPr>
              <a:t>визначені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ключові</a:t>
            </a:r>
            <a:r>
              <a:rPr lang="ru-RU" dirty="0">
                <a:solidFill>
                  <a:schemeClr val="bg1"/>
                </a:solidFill>
              </a:rPr>
              <a:t> слова.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640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E63FD-0449-890D-8BF5-ED46530AF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Підтримка</a:t>
            </a:r>
            <a:r>
              <a:rPr lang="ru-RU" dirty="0"/>
              <a:t> </a:t>
            </a:r>
            <a:r>
              <a:rPr lang="ru-RU" dirty="0" err="1"/>
              <a:t>кількох</a:t>
            </a:r>
            <a:r>
              <a:rPr lang="ru-RU" dirty="0"/>
              <a:t> мов.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C9F6E-AE89-E29A-E02A-F7464BA2015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59" y="2281918"/>
            <a:ext cx="6962381" cy="3394263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Основою платформи є </a:t>
            </a:r>
            <a:r>
              <a:rPr lang="ru-RU" dirty="0" err="1">
                <a:solidFill>
                  <a:schemeClr val="bg1"/>
                </a:solidFill>
              </a:rPr>
              <a:t>загальномовне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середовище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виконання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Common Language Runtime (CLR)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err="1">
                <a:solidFill>
                  <a:schemeClr val="bg1"/>
                </a:solidFill>
              </a:rPr>
              <a:t>Завдяки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чому</a:t>
            </a:r>
            <a:r>
              <a:rPr lang="ru-RU" dirty="0">
                <a:solidFill>
                  <a:schemeClr val="bg1"/>
                </a:solidFill>
              </a:rPr>
              <a:t> .</a:t>
            </a:r>
            <a:r>
              <a:rPr lang="en-US" dirty="0">
                <a:solidFill>
                  <a:schemeClr val="bg1"/>
                </a:solidFill>
              </a:rPr>
              <a:t>NET </a:t>
            </a:r>
            <a:r>
              <a:rPr lang="ru-RU" dirty="0">
                <a:solidFill>
                  <a:schemeClr val="bg1"/>
                </a:solidFill>
              </a:rPr>
              <a:t>при </a:t>
            </a:r>
            <a:r>
              <a:rPr lang="ru-RU" dirty="0" err="1">
                <a:solidFill>
                  <a:schemeClr val="bg1"/>
                </a:solidFill>
              </a:rPr>
              <a:t>компіляції</a:t>
            </a:r>
            <a:r>
              <a:rPr lang="ru-RU" dirty="0">
                <a:solidFill>
                  <a:schemeClr val="bg1"/>
                </a:solidFill>
              </a:rPr>
              <a:t> кода будь-</a:t>
            </a:r>
            <a:r>
              <a:rPr lang="ru-RU" dirty="0" err="1">
                <a:solidFill>
                  <a:schemeClr val="bg1"/>
                </a:solidFill>
              </a:rPr>
              <a:t>якою</a:t>
            </a:r>
            <a:r>
              <a:rPr lang="ru-RU" dirty="0">
                <a:solidFill>
                  <a:schemeClr val="bg1"/>
                </a:solidFill>
              </a:rPr>
              <a:t> з </a:t>
            </a:r>
            <a:r>
              <a:rPr lang="ru-RU" dirty="0" err="1">
                <a:solidFill>
                  <a:schemeClr val="bg1"/>
                </a:solidFill>
              </a:rPr>
              <a:t>цих</a:t>
            </a:r>
            <a:r>
              <a:rPr lang="ru-RU" dirty="0">
                <a:solidFill>
                  <a:schemeClr val="bg1"/>
                </a:solidFill>
              </a:rPr>
              <a:t> мов </a:t>
            </a:r>
            <a:r>
              <a:rPr lang="ru-RU" dirty="0" err="1">
                <a:solidFill>
                  <a:schemeClr val="bg1"/>
                </a:solidFill>
              </a:rPr>
              <a:t>компілюється</a:t>
            </a:r>
            <a:r>
              <a:rPr lang="ru-RU" dirty="0">
                <a:solidFill>
                  <a:schemeClr val="bg1"/>
                </a:solidFill>
              </a:rPr>
              <a:t> у сборку </a:t>
            </a:r>
            <a:r>
              <a:rPr lang="ru-RU" dirty="0" err="1">
                <a:solidFill>
                  <a:schemeClr val="bg1"/>
                </a:solidFill>
              </a:rPr>
              <a:t>загальною</a:t>
            </a:r>
            <a:r>
              <a:rPr lang="ru-RU" dirty="0">
                <a:solidFill>
                  <a:schemeClr val="bg1"/>
                </a:solidFill>
              </a:rPr>
              <a:t> мовою </a:t>
            </a:r>
            <a:r>
              <a:rPr lang="en-US" dirty="0">
                <a:solidFill>
                  <a:schemeClr val="bg1"/>
                </a:solidFill>
              </a:rPr>
              <a:t>CIL (Common Intermediate Language) - </a:t>
            </a:r>
            <a:r>
              <a:rPr lang="ru-RU" dirty="0" err="1">
                <a:solidFill>
                  <a:schemeClr val="bg1"/>
                </a:solidFill>
              </a:rPr>
              <a:t>свого</a:t>
            </a:r>
            <a:r>
              <a:rPr lang="ru-RU" dirty="0">
                <a:solidFill>
                  <a:schemeClr val="bg1"/>
                </a:solidFill>
              </a:rPr>
              <a:t> роду </a:t>
            </a:r>
            <a:r>
              <a:rPr lang="ru-RU" dirty="0" err="1">
                <a:solidFill>
                  <a:schemeClr val="bg1"/>
                </a:solidFill>
              </a:rPr>
              <a:t>асемблер</a:t>
            </a:r>
            <a:r>
              <a:rPr lang="ru-RU" dirty="0">
                <a:solidFill>
                  <a:schemeClr val="bg1"/>
                </a:solidFill>
              </a:rPr>
              <a:t> платформи .</a:t>
            </a:r>
            <a:r>
              <a:rPr lang="en-US" dirty="0">
                <a:solidFill>
                  <a:schemeClr val="bg1"/>
                </a:solidFill>
              </a:rPr>
              <a:t>NET. 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Тому за </a:t>
            </a:r>
            <a:r>
              <a:rPr lang="ru-RU" dirty="0" err="1">
                <a:solidFill>
                  <a:schemeClr val="bg1"/>
                </a:solidFill>
              </a:rPr>
              <a:t>певних</a:t>
            </a:r>
            <a:r>
              <a:rPr lang="ru-RU" dirty="0">
                <a:solidFill>
                  <a:schemeClr val="bg1"/>
                </a:solidFill>
              </a:rPr>
              <a:t> умов ми </a:t>
            </a:r>
            <a:r>
              <a:rPr lang="ru-RU" dirty="0" err="1">
                <a:solidFill>
                  <a:schemeClr val="bg1"/>
                </a:solidFill>
              </a:rPr>
              <a:t>можемо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зробити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окремі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модулі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однієї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програми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окремими</a:t>
            </a:r>
            <a:r>
              <a:rPr lang="ru-RU" dirty="0">
                <a:solidFill>
                  <a:schemeClr val="bg1"/>
                </a:solidFill>
              </a:rPr>
              <a:t> мовами.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892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BAD0F-B0DB-2D97-9AB1-7361349AF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 err="1">
                <a:solidFill>
                  <a:srgbClr val="000000"/>
                </a:solidFill>
                <a:effectLst/>
                <a:latin typeface="-apple-system"/>
              </a:rPr>
              <a:t>Кросплатформність</a:t>
            </a:r>
            <a:r>
              <a:rPr lang="ru-RU" b="1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F737E-BC54-E139-BE18-05E4FE1DA0C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.NET </a:t>
            </a:r>
            <a:r>
              <a:rPr lang="ru-RU" dirty="0">
                <a:solidFill>
                  <a:schemeClr val="bg1"/>
                </a:solidFill>
              </a:rPr>
              <a:t>є платформою, </a:t>
            </a:r>
            <a:r>
              <a:rPr lang="ru-RU" dirty="0" err="1">
                <a:solidFill>
                  <a:schemeClr val="bg1"/>
                </a:solidFill>
              </a:rPr>
              <a:t>що</a:t>
            </a:r>
            <a:r>
              <a:rPr lang="ru-RU" dirty="0">
                <a:solidFill>
                  <a:schemeClr val="bg1"/>
                </a:solidFill>
              </a:rPr>
              <a:t> переноситься (з </a:t>
            </a:r>
            <a:r>
              <a:rPr lang="ru-RU" dirty="0" err="1">
                <a:solidFill>
                  <a:schemeClr val="bg1"/>
                </a:solidFill>
              </a:rPr>
              <a:t>деякими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обмеженнями</a:t>
            </a:r>
            <a:r>
              <a:rPr lang="ru-RU" dirty="0">
                <a:solidFill>
                  <a:schemeClr val="bg1"/>
                </a:solidFill>
              </a:rPr>
              <a:t>). </a:t>
            </a:r>
          </a:p>
          <a:p>
            <a:pPr marL="0" indent="0">
              <a:buNone/>
            </a:pPr>
            <a:r>
              <a:rPr lang="ru-RU" dirty="0" err="1">
                <a:solidFill>
                  <a:schemeClr val="bg1"/>
                </a:solidFill>
              </a:rPr>
              <a:t>Наприклад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остання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версія</a:t>
            </a:r>
            <a:r>
              <a:rPr lang="ru-RU" dirty="0">
                <a:solidFill>
                  <a:schemeClr val="bg1"/>
                </a:solidFill>
              </a:rPr>
              <a:t> платформи на даний момент – .</a:t>
            </a:r>
            <a:r>
              <a:rPr lang="en-US" dirty="0">
                <a:solidFill>
                  <a:schemeClr val="bg1"/>
                </a:solidFill>
              </a:rPr>
              <a:t>NET 8 </a:t>
            </a:r>
            <a:r>
              <a:rPr lang="ru-RU" dirty="0" err="1">
                <a:solidFill>
                  <a:schemeClr val="bg1"/>
                </a:solidFill>
              </a:rPr>
              <a:t>підтримується</a:t>
            </a:r>
            <a:r>
              <a:rPr lang="ru-RU" dirty="0">
                <a:solidFill>
                  <a:schemeClr val="bg1"/>
                </a:solidFill>
              </a:rPr>
              <a:t> на </a:t>
            </a:r>
            <a:r>
              <a:rPr lang="ru-RU" dirty="0" err="1">
                <a:solidFill>
                  <a:schemeClr val="bg1"/>
                </a:solidFill>
              </a:rPr>
              <a:t>більшості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сучасних</a:t>
            </a:r>
            <a:r>
              <a:rPr lang="ru-RU" dirty="0">
                <a:solidFill>
                  <a:schemeClr val="bg1"/>
                </a:solidFill>
              </a:rPr>
              <a:t> ОС </a:t>
            </a:r>
            <a:r>
              <a:rPr lang="en-US" dirty="0">
                <a:solidFill>
                  <a:schemeClr val="bg1"/>
                </a:solidFill>
              </a:rPr>
              <a:t>Windows, MacOS, Linux.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err="1">
                <a:solidFill>
                  <a:schemeClr val="bg1"/>
                </a:solidFill>
              </a:rPr>
              <a:t>Використовуючи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різні</a:t>
            </a:r>
            <a:r>
              <a:rPr lang="ru-RU" dirty="0">
                <a:solidFill>
                  <a:schemeClr val="bg1"/>
                </a:solidFill>
              </a:rPr>
              <a:t> технології на </a:t>
            </a:r>
            <a:r>
              <a:rPr lang="ru-RU" dirty="0" err="1">
                <a:solidFill>
                  <a:schemeClr val="bg1"/>
                </a:solidFill>
              </a:rPr>
              <a:t>платформі</a:t>
            </a:r>
            <a:r>
              <a:rPr lang="ru-RU" dirty="0">
                <a:solidFill>
                  <a:schemeClr val="bg1"/>
                </a:solidFill>
              </a:rPr>
              <a:t> .</a:t>
            </a:r>
            <a:r>
              <a:rPr lang="en-US" dirty="0">
                <a:solidFill>
                  <a:schemeClr val="bg1"/>
                </a:solidFill>
              </a:rPr>
              <a:t>NET, </a:t>
            </a:r>
            <a:r>
              <a:rPr lang="ru-RU" dirty="0" err="1">
                <a:solidFill>
                  <a:schemeClr val="bg1"/>
                </a:solidFill>
              </a:rPr>
              <a:t>можна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розробляти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програми</a:t>
            </a:r>
            <a:r>
              <a:rPr lang="ru-RU" dirty="0">
                <a:solidFill>
                  <a:schemeClr val="bg1"/>
                </a:solidFill>
              </a:rPr>
              <a:t> на </a:t>
            </a:r>
            <a:r>
              <a:rPr lang="ru-RU" dirty="0" err="1">
                <a:solidFill>
                  <a:schemeClr val="bg1"/>
                </a:solidFill>
              </a:rPr>
              <a:t>мові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C# </a:t>
            </a:r>
            <a:r>
              <a:rPr lang="ru-RU" dirty="0">
                <a:solidFill>
                  <a:schemeClr val="bg1"/>
                </a:solidFill>
              </a:rPr>
              <a:t>для </a:t>
            </a:r>
            <a:r>
              <a:rPr lang="ru-RU" dirty="0" err="1">
                <a:solidFill>
                  <a:schemeClr val="bg1"/>
                </a:solidFill>
              </a:rPr>
              <a:t>різних</a:t>
            </a:r>
            <a:r>
              <a:rPr lang="ru-RU" dirty="0">
                <a:solidFill>
                  <a:schemeClr val="bg1"/>
                </a:solidFill>
              </a:rPr>
              <a:t> платформ - </a:t>
            </a:r>
            <a:r>
              <a:rPr lang="en-US" dirty="0">
                <a:solidFill>
                  <a:schemeClr val="bg1"/>
                </a:solidFill>
              </a:rPr>
              <a:t>Windows, MacOS, Linux, Android, iOS, Tizen.</a:t>
            </a:r>
          </a:p>
        </p:txBody>
      </p:sp>
    </p:spTree>
    <p:extLst>
      <p:ext uri="{BB962C8B-B14F-4D97-AF65-F5344CB8AC3E}">
        <p14:creationId xmlns:p14="http://schemas.microsoft.com/office/powerpoint/2010/main" val="3576838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F172-7313-B303-728F-289F96D63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59" y="-103726"/>
            <a:ext cx="6979631" cy="1593507"/>
          </a:xfrm>
        </p:spPr>
        <p:txBody>
          <a:bodyPr/>
          <a:lstStyle/>
          <a:p>
            <a:r>
              <a:rPr lang="ru-RU" dirty="0" err="1"/>
              <a:t>Потужна</a:t>
            </a:r>
            <a:r>
              <a:rPr lang="ru-RU" dirty="0"/>
              <a:t> </a:t>
            </a:r>
            <a:r>
              <a:rPr lang="ru-RU" dirty="0" err="1"/>
              <a:t>бібліотека</a:t>
            </a:r>
            <a:r>
              <a:rPr lang="ru-RU" dirty="0"/>
              <a:t> </a:t>
            </a:r>
            <a:r>
              <a:rPr lang="ru-RU" dirty="0" err="1"/>
              <a:t>класів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62BDD-6A6E-CC07-F25D-E2500512997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59" y="2281918"/>
            <a:ext cx="7152162" cy="370851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.NET </a:t>
            </a:r>
            <a:r>
              <a:rPr lang="ru-RU" dirty="0" err="1">
                <a:solidFill>
                  <a:schemeClr val="bg1"/>
                </a:solidFill>
              </a:rPr>
              <a:t>представляє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єдину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всім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підтримуваних</a:t>
            </a:r>
            <a:r>
              <a:rPr lang="ru-RU" dirty="0">
                <a:solidFill>
                  <a:schemeClr val="bg1"/>
                </a:solidFill>
              </a:rPr>
              <a:t> мов </a:t>
            </a:r>
            <a:r>
              <a:rPr lang="ru-RU" dirty="0" err="1">
                <a:solidFill>
                  <a:schemeClr val="bg1"/>
                </a:solidFill>
              </a:rPr>
              <a:t>бібліотеку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класів</a:t>
            </a:r>
            <a:r>
              <a:rPr lang="ru-RU" dirty="0">
                <a:solidFill>
                  <a:schemeClr val="bg1"/>
                </a:solidFill>
              </a:rPr>
              <a:t>. 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І </a:t>
            </a:r>
            <a:r>
              <a:rPr lang="ru-RU" dirty="0" err="1">
                <a:solidFill>
                  <a:schemeClr val="bg1"/>
                </a:solidFill>
              </a:rPr>
              <a:t>який</a:t>
            </a:r>
            <a:r>
              <a:rPr lang="ru-RU" dirty="0">
                <a:solidFill>
                  <a:schemeClr val="bg1"/>
                </a:solidFill>
              </a:rPr>
              <a:t> би </a:t>
            </a:r>
            <a:r>
              <a:rPr lang="ru-RU" dirty="0" err="1">
                <a:solidFill>
                  <a:schemeClr val="bg1"/>
                </a:solidFill>
              </a:rPr>
              <a:t>додаток</a:t>
            </a:r>
            <a:r>
              <a:rPr lang="ru-RU" dirty="0">
                <a:solidFill>
                  <a:schemeClr val="bg1"/>
                </a:solidFill>
              </a:rPr>
              <a:t> ми не </a:t>
            </a:r>
            <a:r>
              <a:rPr lang="ru-RU" dirty="0" err="1">
                <a:solidFill>
                  <a:schemeClr val="bg1"/>
                </a:solidFill>
              </a:rPr>
              <a:t>збиралися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писати</a:t>
            </a:r>
            <a:r>
              <a:rPr lang="ru-RU" dirty="0">
                <a:solidFill>
                  <a:schemeClr val="bg1"/>
                </a:solidFill>
              </a:rPr>
              <a:t> на </a:t>
            </a:r>
            <a:r>
              <a:rPr lang="en-US" dirty="0">
                <a:solidFill>
                  <a:schemeClr val="bg1"/>
                </a:solidFill>
              </a:rPr>
              <a:t>C# - </a:t>
            </a:r>
            <a:r>
              <a:rPr lang="ru-RU" dirty="0" err="1">
                <a:solidFill>
                  <a:schemeClr val="bg1"/>
                </a:solidFill>
              </a:rPr>
              <a:t>текстовий</a:t>
            </a:r>
            <a:r>
              <a:rPr lang="ru-RU" dirty="0">
                <a:solidFill>
                  <a:schemeClr val="bg1"/>
                </a:solidFill>
              </a:rPr>
              <a:t> редактор, чат </a:t>
            </a:r>
            <a:r>
              <a:rPr lang="ru-RU" dirty="0" err="1">
                <a:solidFill>
                  <a:schemeClr val="bg1"/>
                </a:solidFill>
              </a:rPr>
              <a:t>або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складний</a:t>
            </a:r>
            <a:r>
              <a:rPr lang="ru-RU" dirty="0">
                <a:solidFill>
                  <a:schemeClr val="bg1"/>
                </a:solidFill>
              </a:rPr>
              <a:t> веб-сайт - так </a:t>
            </a:r>
            <a:r>
              <a:rPr lang="ru-RU" dirty="0" err="1">
                <a:solidFill>
                  <a:schemeClr val="bg1"/>
                </a:solidFill>
              </a:rPr>
              <a:t>чи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інакше</a:t>
            </a:r>
            <a:r>
              <a:rPr lang="ru-RU" dirty="0">
                <a:solidFill>
                  <a:schemeClr val="bg1"/>
                </a:solidFill>
              </a:rPr>
              <a:t> ми </a:t>
            </a:r>
            <a:r>
              <a:rPr lang="ru-RU" dirty="0" err="1">
                <a:solidFill>
                  <a:schemeClr val="bg1"/>
                </a:solidFill>
              </a:rPr>
              <a:t>використовуємо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бібліотеку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класів</a:t>
            </a:r>
            <a:r>
              <a:rPr lang="ru-RU" dirty="0">
                <a:solidFill>
                  <a:schemeClr val="bg1"/>
                </a:solidFill>
              </a:rPr>
              <a:t> .</a:t>
            </a:r>
            <a:r>
              <a:rPr lang="en-US" dirty="0">
                <a:solidFill>
                  <a:schemeClr val="bg1"/>
                </a:solidFill>
              </a:rPr>
              <a:t>NET.</a:t>
            </a:r>
          </a:p>
        </p:txBody>
      </p:sp>
    </p:spTree>
    <p:extLst>
      <p:ext uri="{BB962C8B-B14F-4D97-AF65-F5344CB8AC3E}">
        <p14:creationId xmlns:p14="http://schemas.microsoft.com/office/powerpoint/2010/main" val="2382406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9BE13-0F54-7A14-278F-AEA6554A6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556" y="-129605"/>
            <a:ext cx="7229798" cy="1593507"/>
          </a:xfrm>
        </p:spPr>
        <p:txBody>
          <a:bodyPr/>
          <a:lstStyle/>
          <a:p>
            <a:r>
              <a:rPr lang="ru-RU" dirty="0" err="1"/>
              <a:t>Різноманітність</a:t>
            </a:r>
            <a:r>
              <a:rPr lang="ru-RU" dirty="0"/>
              <a:t> </a:t>
            </a:r>
            <a:r>
              <a:rPr lang="ru-RU" dirty="0" err="1"/>
              <a:t>технологій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0EAA3-AD26-BCCF-F7E9-0FBFD207DB4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59" y="2281918"/>
            <a:ext cx="7229798" cy="3937727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dirty="0" err="1">
                <a:solidFill>
                  <a:schemeClr val="bg1"/>
                </a:solidFill>
              </a:rPr>
              <a:t>Загальномовне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середовище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виконання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CLR </a:t>
            </a:r>
            <a:r>
              <a:rPr lang="ru-RU" dirty="0">
                <a:solidFill>
                  <a:schemeClr val="bg1"/>
                </a:solidFill>
              </a:rPr>
              <a:t>та </a:t>
            </a:r>
            <a:r>
              <a:rPr lang="ru-RU" dirty="0" err="1">
                <a:solidFill>
                  <a:schemeClr val="bg1"/>
                </a:solidFill>
              </a:rPr>
              <a:t>базова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бібліотека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класів</a:t>
            </a:r>
            <a:r>
              <a:rPr lang="ru-RU" dirty="0">
                <a:solidFill>
                  <a:schemeClr val="bg1"/>
                </a:solidFill>
              </a:rPr>
              <a:t> є основою </a:t>
            </a:r>
            <a:r>
              <a:rPr lang="ru-RU" dirty="0" err="1">
                <a:solidFill>
                  <a:schemeClr val="bg1"/>
                </a:solidFill>
              </a:rPr>
              <a:t>цілого</a:t>
            </a:r>
            <a:r>
              <a:rPr lang="ru-RU" dirty="0">
                <a:solidFill>
                  <a:schemeClr val="bg1"/>
                </a:solidFill>
              </a:rPr>
              <a:t> стеку </a:t>
            </a:r>
            <a:r>
              <a:rPr lang="ru-RU" dirty="0" err="1">
                <a:solidFill>
                  <a:schemeClr val="bg1"/>
                </a:solidFill>
              </a:rPr>
              <a:t>технологій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які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розробники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можуть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задіяти</a:t>
            </a:r>
            <a:r>
              <a:rPr lang="ru-RU" dirty="0">
                <a:solidFill>
                  <a:schemeClr val="bg1"/>
                </a:solidFill>
              </a:rPr>
              <a:t> при </a:t>
            </a:r>
            <a:r>
              <a:rPr lang="ru-RU" dirty="0" err="1">
                <a:solidFill>
                  <a:schemeClr val="bg1"/>
                </a:solidFill>
              </a:rPr>
              <a:t>побудові</a:t>
            </a:r>
            <a:r>
              <a:rPr lang="ru-RU" dirty="0">
                <a:solidFill>
                  <a:schemeClr val="bg1"/>
                </a:solidFill>
              </a:rPr>
              <a:t> тих </a:t>
            </a:r>
            <a:r>
              <a:rPr lang="ru-RU" dirty="0" err="1">
                <a:solidFill>
                  <a:schemeClr val="bg1"/>
                </a:solidFill>
              </a:rPr>
              <a:t>чи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інших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додатків</a:t>
            </a:r>
            <a:r>
              <a:rPr lang="ru-RU" dirty="0">
                <a:solidFill>
                  <a:schemeClr val="bg1"/>
                </a:solidFill>
              </a:rPr>
              <a:t>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 err="1">
                <a:solidFill>
                  <a:schemeClr val="bg1"/>
                </a:solidFill>
              </a:rPr>
              <a:t>Наприклад</a:t>
            </a:r>
            <a:r>
              <a:rPr lang="ru-RU" dirty="0">
                <a:solidFill>
                  <a:schemeClr val="bg1"/>
                </a:solidFill>
              </a:rPr>
              <a:t>, для </a:t>
            </a:r>
            <a:r>
              <a:rPr lang="ru-RU" dirty="0" err="1">
                <a:solidFill>
                  <a:schemeClr val="bg1"/>
                </a:solidFill>
              </a:rPr>
              <a:t>роботи</a:t>
            </a:r>
            <a:r>
              <a:rPr lang="ru-RU" dirty="0">
                <a:solidFill>
                  <a:schemeClr val="bg1"/>
                </a:solidFill>
              </a:rPr>
              <a:t> з базами </a:t>
            </a:r>
            <a:r>
              <a:rPr lang="ru-RU" dirty="0" err="1">
                <a:solidFill>
                  <a:schemeClr val="bg1"/>
                </a:solidFill>
              </a:rPr>
              <a:t>даних</a:t>
            </a:r>
            <a:r>
              <a:rPr lang="ru-RU" dirty="0">
                <a:solidFill>
                  <a:schemeClr val="bg1"/>
                </a:solidFill>
              </a:rPr>
              <a:t> у </a:t>
            </a:r>
            <a:r>
              <a:rPr lang="ru-RU" dirty="0" err="1">
                <a:solidFill>
                  <a:schemeClr val="bg1"/>
                </a:solidFill>
              </a:rPr>
              <a:t>цьому</a:t>
            </a:r>
            <a:r>
              <a:rPr lang="ru-RU" dirty="0">
                <a:solidFill>
                  <a:schemeClr val="bg1"/>
                </a:solidFill>
              </a:rPr>
              <a:t> стеку </a:t>
            </a:r>
            <a:r>
              <a:rPr lang="ru-RU" dirty="0" err="1">
                <a:solidFill>
                  <a:schemeClr val="bg1"/>
                </a:solidFill>
              </a:rPr>
              <a:t>технологій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призначено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технологію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ADO.NET </a:t>
            </a:r>
            <a:r>
              <a:rPr lang="ru-RU" dirty="0">
                <a:solidFill>
                  <a:schemeClr val="bg1"/>
                </a:solidFill>
              </a:rPr>
              <a:t>та </a:t>
            </a:r>
            <a:r>
              <a:rPr lang="en-US" dirty="0">
                <a:solidFill>
                  <a:schemeClr val="bg1"/>
                </a:solidFill>
              </a:rPr>
              <a:t>Entity Framework Core. 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-RU" dirty="0">
                <a:solidFill>
                  <a:schemeClr val="bg1"/>
                </a:solidFill>
              </a:rPr>
              <a:t>Для </a:t>
            </a:r>
            <a:r>
              <a:rPr lang="ru-RU" dirty="0" err="1">
                <a:solidFill>
                  <a:schemeClr val="bg1"/>
                </a:solidFill>
              </a:rPr>
              <a:t>побудови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графічних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додатків</a:t>
            </a:r>
            <a:r>
              <a:rPr lang="ru-RU" dirty="0">
                <a:solidFill>
                  <a:schemeClr val="bg1"/>
                </a:solidFill>
              </a:rPr>
              <a:t> з </a:t>
            </a:r>
            <a:r>
              <a:rPr lang="ru-RU" dirty="0" err="1">
                <a:solidFill>
                  <a:schemeClr val="bg1"/>
                </a:solidFill>
              </a:rPr>
              <a:t>багатим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насиченим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інтерфейсом</a:t>
            </a:r>
            <a:r>
              <a:rPr lang="ru-RU" dirty="0">
                <a:solidFill>
                  <a:schemeClr val="bg1"/>
                </a:solidFill>
              </a:rPr>
              <a:t> – </a:t>
            </a:r>
            <a:r>
              <a:rPr lang="ru-RU" dirty="0" err="1">
                <a:solidFill>
                  <a:schemeClr val="bg1"/>
                </a:solidFill>
              </a:rPr>
              <a:t>технологія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WPF </a:t>
            </a:r>
            <a:r>
              <a:rPr lang="ru-RU" dirty="0">
                <a:solidFill>
                  <a:schemeClr val="bg1"/>
                </a:solidFill>
              </a:rPr>
              <a:t>та </a:t>
            </a:r>
            <a:r>
              <a:rPr lang="en-US" dirty="0" err="1">
                <a:solidFill>
                  <a:schemeClr val="bg1"/>
                </a:solidFill>
              </a:rPr>
              <a:t>WinUI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для </a:t>
            </a:r>
            <a:r>
              <a:rPr lang="ru-RU" dirty="0" err="1">
                <a:solidFill>
                  <a:schemeClr val="bg1"/>
                </a:solidFill>
              </a:rPr>
              <a:t>створення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більш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простих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графічних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додатків</a:t>
            </a:r>
            <a:r>
              <a:rPr lang="ru-RU" dirty="0">
                <a:solidFill>
                  <a:schemeClr val="bg1"/>
                </a:solidFill>
              </a:rPr>
              <a:t> – </a:t>
            </a:r>
            <a:r>
              <a:rPr lang="en-US" dirty="0">
                <a:solidFill>
                  <a:schemeClr val="bg1"/>
                </a:solidFill>
              </a:rPr>
              <a:t>Windows Forms. 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-RU" dirty="0">
                <a:solidFill>
                  <a:schemeClr val="bg1"/>
                </a:solidFill>
              </a:rPr>
              <a:t>Для </a:t>
            </a:r>
            <a:r>
              <a:rPr lang="ru-RU" dirty="0" err="1">
                <a:solidFill>
                  <a:schemeClr val="bg1"/>
                </a:solidFill>
              </a:rPr>
              <a:t>розробки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кросплатформових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мобільних</a:t>
            </a:r>
            <a:r>
              <a:rPr lang="ru-RU" dirty="0">
                <a:solidFill>
                  <a:schemeClr val="bg1"/>
                </a:solidFill>
              </a:rPr>
              <a:t> та </a:t>
            </a:r>
            <a:r>
              <a:rPr lang="ru-RU" dirty="0" err="1">
                <a:solidFill>
                  <a:schemeClr val="bg1"/>
                </a:solidFill>
              </a:rPr>
              <a:t>десктопних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програм</a:t>
            </a:r>
            <a:r>
              <a:rPr lang="ru-RU" dirty="0">
                <a:solidFill>
                  <a:schemeClr val="bg1"/>
                </a:solidFill>
              </a:rPr>
              <a:t> - </a:t>
            </a:r>
            <a:r>
              <a:rPr lang="en-US" dirty="0">
                <a:solidFill>
                  <a:schemeClr val="bg1"/>
                </a:solidFill>
              </a:rPr>
              <a:t>Xamarin/MAUI. 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-RU" dirty="0">
                <a:solidFill>
                  <a:schemeClr val="bg1"/>
                </a:solidFill>
              </a:rPr>
              <a:t>Для </a:t>
            </a:r>
            <a:r>
              <a:rPr lang="ru-RU" dirty="0" err="1">
                <a:solidFill>
                  <a:schemeClr val="bg1"/>
                </a:solidFill>
              </a:rPr>
              <a:t>створення</a:t>
            </a:r>
            <a:r>
              <a:rPr lang="ru-RU" dirty="0">
                <a:solidFill>
                  <a:schemeClr val="bg1"/>
                </a:solidFill>
              </a:rPr>
              <a:t> веб-</a:t>
            </a:r>
            <a:r>
              <a:rPr lang="ru-RU" dirty="0" err="1">
                <a:solidFill>
                  <a:schemeClr val="bg1"/>
                </a:solidFill>
              </a:rPr>
              <a:t>сайтів</a:t>
            </a:r>
            <a:r>
              <a:rPr lang="ru-RU" dirty="0">
                <a:solidFill>
                  <a:schemeClr val="bg1"/>
                </a:solidFill>
              </a:rPr>
              <a:t> та веб-</a:t>
            </a:r>
            <a:r>
              <a:rPr lang="ru-RU" dirty="0" err="1">
                <a:solidFill>
                  <a:schemeClr val="bg1"/>
                </a:solidFill>
              </a:rPr>
              <a:t>додатків</a:t>
            </a:r>
            <a:r>
              <a:rPr lang="ru-RU" dirty="0">
                <a:solidFill>
                  <a:schemeClr val="bg1"/>
                </a:solidFill>
              </a:rPr>
              <a:t> - </a:t>
            </a:r>
            <a:r>
              <a:rPr lang="en-US" dirty="0">
                <a:solidFill>
                  <a:schemeClr val="bg1"/>
                </a:solidFill>
              </a:rPr>
              <a:t>ASP.NET </a:t>
            </a:r>
            <a:r>
              <a:rPr lang="ru-RU" dirty="0">
                <a:solidFill>
                  <a:schemeClr val="bg1"/>
                </a:solidFill>
              </a:rPr>
              <a:t>і т.д.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>
                <a:solidFill>
                  <a:schemeClr val="bg1"/>
                </a:solidFill>
              </a:rPr>
              <a:t>До </a:t>
            </a:r>
            <a:r>
              <a:rPr lang="ru-RU" dirty="0" err="1">
                <a:solidFill>
                  <a:schemeClr val="bg1"/>
                </a:solidFill>
              </a:rPr>
              <a:t>цього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варто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додати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Blazor</a:t>
            </a:r>
            <a:r>
              <a:rPr lang="en-US" dirty="0">
                <a:solidFill>
                  <a:schemeClr val="bg1"/>
                </a:solidFill>
              </a:rPr>
              <a:t> - </a:t>
            </a:r>
            <a:r>
              <a:rPr lang="ru-RU" dirty="0">
                <a:solidFill>
                  <a:schemeClr val="bg1"/>
                </a:solidFill>
              </a:rPr>
              <a:t>фреймворк, </a:t>
            </a:r>
            <a:r>
              <a:rPr lang="ru-RU" dirty="0" err="1">
                <a:solidFill>
                  <a:schemeClr val="bg1"/>
                </a:solidFill>
              </a:rPr>
              <a:t>що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розвивається</a:t>
            </a:r>
            <a:r>
              <a:rPr lang="ru-RU" dirty="0">
                <a:solidFill>
                  <a:schemeClr val="bg1"/>
                </a:solidFill>
              </a:rPr>
              <a:t> і </a:t>
            </a:r>
            <a:r>
              <a:rPr lang="ru-RU" dirty="0" err="1">
                <a:solidFill>
                  <a:schemeClr val="bg1"/>
                </a:solidFill>
              </a:rPr>
              <a:t>набирає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популяність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який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працює</a:t>
            </a:r>
            <a:r>
              <a:rPr lang="ru-RU" dirty="0">
                <a:solidFill>
                  <a:schemeClr val="bg1"/>
                </a:solidFill>
              </a:rPr>
              <a:t> поверх .</a:t>
            </a:r>
            <a:r>
              <a:rPr lang="en-US" dirty="0">
                <a:solidFill>
                  <a:schemeClr val="bg1"/>
                </a:solidFill>
              </a:rPr>
              <a:t>NET </a:t>
            </a:r>
            <a:r>
              <a:rPr lang="ru-RU" dirty="0">
                <a:solidFill>
                  <a:schemeClr val="bg1"/>
                </a:solidFill>
              </a:rPr>
              <a:t>і </a:t>
            </a:r>
            <a:r>
              <a:rPr lang="ru-RU" dirty="0" err="1">
                <a:solidFill>
                  <a:schemeClr val="bg1"/>
                </a:solidFill>
              </a:rPr>
              <a:t>який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дозволяє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створювати</a:t>
            </a:r>
            <a:r>
              <a:rPr lang="ru-RU" dirty="0">
                <a:solidFill>
                  <a:schemeClr val="bg1"/>
                </a:solidFill>
              </a:rPr>
              <a:t> веб-</a:t>
            </a:r>
            <a:r>
              <a:rPr lang="ru-RU" dirty="0" err="1">
                <a:solidFill>
                  <a:schemeClr val="bg1"/>
                </a:solidFill>
              </a:rPr>
              <a:t>додатки</a:t>
            </a:r>
            <a:r>
              <a:rPr lang="ru-RU" dirty="0">
                <a:solidFill>
                  <a:schemeClr val="bg1"/>
                </a:solidFill>
              </a:rPr>
              <a:t> як на </a:t>
            </a:r>
            <a:r>
              <a:rPr lang="ru-RU" dirty="0" err="1">
                <a:solidFill>
                  <a:schemeClr val="bg1"/>
                </a:solidFill>
              </a:rPr>
              <a:t>стороні</a:t>
            </a:r>
            <a:r>
              <a:rPr lang="ru-RU" dirty="0">
                <a:solidFill>
                  <a:schemeClr val="bg1"/>
                </a:solidFill>
              </a:rPr>
              <a:t> сервера, так і на </a:t>
            </a:r>
            <a:r>
              <a:rPr lang="ru-RU" dirty="0" err="1">
                <a:solidFill>
                  <a:schemeClr val="bg1"/>
                </a:solidFill>
              </a:rPr>
              <a:t>стороні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клієнта</a:t>
            </a:r>
            <a:r>
              <a:rPr lang="ru-RU" dirty="0">
                <a:solidFill>
                  <a:schemeClr val="bg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73823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F334C-C6F0-CFF7-BEE2-DCF7E0E6A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 err="1">
                <a:solidFill>
                  <a:srgbClr val="000000"/>
                </a:solidFill>
                <a:effectLst/>
                <a:latin typeface="-apple-system"/>
              </a:rPr>
              <a:t>Продуктивність</a:t>
            </a:r>
            <a:r>
              <a:rPr lang="ru-RU" b="1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CE03E-4426-ED42-8B35-B414D77F0C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>
                <a:solidFill>
                  <a:schemeClr val="bg1"/>
                </a:solidFill>
              </a:rPr>
              <a:t>Згідно</a:t>
            </a:r>
            <a:r>
              <a:rPr lang="ru-RU" dirty="0">
                <a:solidFill>
                  <a:schemeClr val="bg1"/>
                </a:solidFill>
              </a:rPr>
              <a:t> з рядом </a:t>
            </a:r>
            <a:r>
              <a:rPr lang="ru-RU" dirty="0" err="1">
                <a:solidFill>
                  <a:schemeClr val="bg1"/>
                </a:solidFill>
              </a:rPr>
              <a:t>тестів</a:t>
            </a:r>
            <a:r>
              <a:rPr lang="ru-RU" dirty="0">
                <a:solidFill>
                  <a:schemeClr val="bg1"/>
                </a:solidFill>
              </a:rPr>
              <a:t> веб-</a:t>
            </a:r>
            <a:r>
              <a:rPr lang="ru-RU" dirty="0" err="1">
                <a:solidFill>
                  <a:schemeClr val="bg1"/>
                </a:solidFill>
              </a:rPr>
              <a:t>програми</a:t>
            </a:r>
            <a:r>
              <a:rPr lang="ru-RU" dirty="0">
                <a:solidFill>
                  <a:schemeClr val="bg1"/>
                </a:solidFill>
              </a:rPr>
              <a:t> на .NET у </a:t>
            </a:r>
            <a:r>
              <a:rPr lang="ru-RU" dirty="0" err="1">
                <a:solidFill>
                  <a:schemeClr val="bg1"/>
                </a:solidFill>
              </a:rPr>
              <a:t>ряді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категорій</a:t>
            </a:r>
            <a:r>
              <a:rPr lang="ru-RU" dirty="0">
                <a:solidFill>
                  <a:schemeClr val="bg1"/>
                </a:solidFill>
              </a:rPr>
              <a:t> сильно </a:t>
            </a:r>
            <a:r>
              <a:rPr lang="ru-RU" dirty="0" err="1">
                <a:solidFill>
                  <a:schemeClr val="bg1"/>
                </a:solidFill>
              </a:rPr>
              <a:t>випереджають</a:t>
            </a:r>
            <a:r>
              <a:rPr lang="ru-RU" dirty="0">
                <a:solidFill>
                  <a:schemeClr val="bg1"/>
                </a:solidFill>
              </a:rPr>
              <a:t> веб-</a:t>
            </a:r>
            <a:r>
              <a:rPr lang="ru-RU" dirty="0" err="1">
                <a:solidFill>
                  <a:schemeClr val="bg1"/>
                </a:solidFill>
              </a:rPr>
              <a:t>програми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побудовані</a:t>
            </a:r>
            <a:r>
              <a:rPr lang="ru-RU" dirty="0">
                <a:solidFill>
                  <a:schemeClr val="bg1"/>
                </a:solidFill>
              </a:rPr>
              <a:t> за </a:t>
            </a:r>
            <a:r>
              <a:rPr lang="ru-RU" dirty="0" err="1">
                <a:solidFill>
                  <a:schemeClr val="bg1"/>
                </a:solidFill>
              </a:rPr>
              <a:t>допомогою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інших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технологій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Програми</a:t>
            </a:r>
            <a:r>
              <a:rPr lang="ru-RU" dirty="0">
                <a:solidFill>
                  <a:schemeClr val="bg1"/>
                </a:solidFill>
              </a:rPr>
              <a:t> на .NET у </a:t>
            </a:r>
            <a:r>
              <a:rPr lang="ru-RU" dirty="0" err="1">
                <a:solidFill>
                  <a:schemeClr val="bg1"/>
                </a:solidFill>
              </a:rPr>
              <a:t>принципі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відрізняються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високою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продуктивністю</a:t>
            </a:r>
            <a:r>
              <a:rPr lang="ru-RU" dirty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509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8082B-5DAE-06AF-AF52-E6C14E9A554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Також </a:t>
            </a:r>
            <a:r>
              <a:rPr lang="ru-RU" dirty="0" err="1">
                <a:solidFill>
                  <a:schemeClr val="bg1"/>
                </a:solidFill>
              </a:rPr>
              <a:t>слід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відзначити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таку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особливість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мови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C# </a:t>
            </a:r>
            <a:r>
              <a:rPr lang="ru-RU" dirty="0">
                <a:solidFill>
                  <a:schemeClr val="bg1"/>
                </a:solidFill>
              </a:rPr>
              <a:t>і фреймворку .</a:t>
            </a:r>
            <a:r>
              <a:rPr lang="en-US" dirty="0">
                <a:solidFill>
                  <a:schemeClr val="bg1"/>
                </a:solidFill>
              </a:rPr>
              <a:t>NET, </a:t>
            </a:r>
            <a:r>
              <a:rPr lang="ru-RU" dirty="0">
                <a:solidFill>
                  <a:schemeClr val="bg1"/>
                </a:solidFill>
              </a:rPr>
              <a:t>як </a:t>
            </a:r>
            <a:r>
              <a:rPr lang="ru-RU" dirty="0" err="1">
                <a:solidFill>
                  <a:schemeClr val="bg1"/>
                </a:solidFill>
              </a:rPr>
              <a:t>автоматичне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складання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сміття</a:t>
            </a:r>
            <a:r>
              <a:rPr lang="ru-RU" dirty="0">
                <a:solidFill>
                  <a:schemeClr val="bg1"/>
                </a:solidFill>
              </a:rPr>
              <a:t>. 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А </a:t>
            </a:r>
            <a:r>
              <a:rPr lang="ru-RU" dirty="0" err="1">
                <a:solidFill>
                  <a:schemeClr val="bg1"/>
                </a:solidFill>
              </a:rPr>
              <a:t>це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означає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що</a:t>
            </a:r>
            <a:r>
              <a:rPr lang="ru-RU" dirty="0">
                <a:solidFill>
                  <a:schemeClr val="bg1"/>
                </a:solidFill>
              </a:rPr>
              <a:t> нам </a:t>
            </a:r>
            <a:r>
              <a:rPr lang="ru-RU" dirty="0" err="1">
                <a:solidFill>
                  <a:schemeClr val="bg1"/>
                </a:solidFill>
              </a:rPr>
              <a:t>здебільшого</a:t>
            </a:r>
            <a:r>
              <a:rPr lang="ru-RU" dirty="0">
                <a:solidFill>
                  <a:schemeClr val="bg1"/>
                </a:solidFill>
              </a:rPr>
              <a:t> не </a:t>
            </a:r>
            <a:r>
              <a:rPr lang="ru-RU" dirty="0" err="1">
                <a:solidFill>
                  <a:schemeClr val="bg1"/>
                </a:solidFill>
              </a:rPr>
              <a:t>доведеться</a:t>
            </a:r>
            <a:r>
              <a:rPr lang="ru-RU" dirty="0">
                <a:solidFill>
                  <a:schemeClr val="bg1"/>
                </a:solidFill>
              </a:rPr>
              <a:t>, на </a:t>
            </a:r>
            <a:r>
              <a:rPr lang="ru-RU" dirty="0" err="1">
                <a:solidFill>
                  <a:schemeClr val="bg1"/>
                </a:solidFill>
              </a:rPr>
              <a:t>відміну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від</a:t>
            </a:r>
            <a:r>
              <a:rPr lang="ru-RU" dirty="0">
                <a:solidFill>
                  <a:schemeClr val="bg1"/>
                </a:solidFill>
              </a:rPr>
              <a:t> С++, </a:t>
            </a:r>
            <a:r>
              <a:rPr lang="ru-RU" dirty="0" err="1">
                <a:solidFill>
                  <a:schemeClr val="bg1"/>
                </a:solidFill>
              </a:rPr>
              <a:t>дбати</a:t>
            </a:r>
            <a:r>
              <a:rPr lang="ru-RU" dirty="0">
                <a:solidFill>
                  <a:schemeClr val="bg1"/>
                </a:solidFill>
              </a:rPr>
              <a:t> про </a:t>
            </a:r>
            <a:r>
              <a:rPr lang="ru-RU" dirty="0" err="1">
                <a:solidFill>
                  <a:schemeClr val="bg1"/>
                </a:solidFill>
              </a:rPr>
              <a:t>звільнення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пам'яті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Вищезгадане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загальномовне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середовище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CLR </a:t>
            </a:r>
            <a:r>
              <a:rPr lang="ru-RU" dirty="0">
                <a:solidFill>
                  <a:schemeClr val="bg1"/>
                </a:solidFill>
              </a:rPr>
              <a:t>сама </a:t>
            </a:r>
            <a:r>
              <a:rPr lang="ru-RU" dirty="0" err="1">
                <a:solidFill>
                  <a:schemeClr val="bg1"/>
                </a:solidFill>
              </a:rPr>
              <a:t>викличе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збирач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сміття</a:t>
            </a:r>
            <a:r>
              <a:rPr lang="ru-RU" dirty="0">
                <a:solidFill>
                  <a:schemeClr val="bg1"/>
                </a:solidFill>
              </a:rPr>
              <a:t> та очистить </a:t>
            </a:r>
            <a:r>
              <a:rPr lang="ru-RU" dirty="0" err="1">
                <a:solidFill>
                  <a:schemeClr val="bg1"/>
                </a:solidFill>
              </a:rPr>
              <a:t>пам'ять</a:t>
            </a:r>
            <a:r>
              <a:rPr lang="ru-RU" dirty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5297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{75BDE16A-91F9-415B-8FA5-649DF08678F9}tf78853419_win32</Template>
  <TotalTime>113</TotalTime>
  <Words>1696</Words>
  <Application>Microsoft Office PowerPoint</Application>
  <PresentationFormat>Widescreen</PresentationFormat>
  <Paragraphs>130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-apple-system</vt:lpstr>
      <vt:lpstr>Arial</vt:lpstr>
      <vt:lpstr>Calibri</vt:lpstr>
      <vt:lpstr>Franklin Gothic Book</vt:lpstr>
      <vt:lpstr>Franklin Gothic Demi</vt:lpstr>
      <vt:lpstr>Custom</vt:lpstr>
      <vt:lpstr>Платформа Microsoft .NET та  мова програмування C#</vt:lpstr>
      <vt:lpstr>Основні технології платформи .Net</vt:lpstr>
      <vt:lpstr>Роль платформи .NET та її основні риси</vt:lpstr>
      <vt:lpstr>Підтримка кількох мов.</vt:lpstr>
      <vt:lpstr>Кросплатформність.</vt:lpstr>
      <vt:lpstr>Потужна бібліотека класів.</vt:lpstr>
      <vt:lpstr>Різноманітність технологій.</vt:lpstr>
      <vt:lpstr>Продуктивність.</vt:lpstr>
      <vt:lpstr>PowerPoint Presentation</vt:lpstr>
      <vt:lpstr>.NET Framework та .NET 8 </vt:lpstr>
      <vt:lpstr>PowerPoint Presentation</vt:lpstr>
      <vt:lpstr>Керований та некерований код</vt:lpstr>
      <vt:lpstr>JIT-компіляція</vt:lpstr>
      <vt:lpstr>Компоненти Microsoft.NET</vt:lpstr>
      <vt:lpstr>Common Language Runtime</vt:lpstr>
      <vt:lpstr>Assembly (сборка .NET) </vt:lpstr>
      <vt:lpstr>Складові частини сборки</vt:lpstr>
      <vt:lpstr>Common Intermediate  Language</vt:lpstr>
      <vt:lpstr>Метадані</vt:lpstr>
      <vt:lpstr>Маніфест</vt:lpstr>
      <vt:lpstr>Схема компіляції програми у .NET</vt:lpstr>
      <vt:lpstr>PowerPoint Presentation</vt:lpstr>
      <vt:lpstr>Керований (безпечний) код</vt:lpstr>
      <vt:lpstr>Некерований (небезпечний код)</vt:lpstr>
      <vt:lpstr>Керований та некерований код</vt:lpstr>
      <vt:lpstr>PowerPoint Presentation</vt:lpstr>
      <vt:lpstr>CTS - загальна система типів</vt:lpstr>
      <vt:lpstr>CTS - загальна система типів</vt:lpstr>
      <vt:lpstr>CLS як підмножина CTS</vt:lpstr>
      <vt:lpstr>Framework Class Library (Base Class Library) </vt:lpstr>
      <vt:lpstr>CLR, CTS, CLS и FCL </vt:lpstr>
      <vt:lpstr>Об'єктно-орієнтована мова розробки програм для платформи Microsoft .NET</vt:lpstr>
      <vt:lpstr>Типи даних С#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Платформа Microsoft .NET и  язык программирования C#</dc:title>
  <dc:creator>Shchebetovskyi, Dmitriy</dc:creator>
  <cp:lastModifiedBy>Shchebetovskyi, Dmitriy</cp:lastModifiedBy>
  <cp:revision>110</cp:revision>
  <dcterms:created xsi:type="dcterms:W3CDTF">2024-03-06T21:33:11Z</dcterms:created>
  <dcterms:modified xsi:type="dcterms:W3CDTF">2024-03-07T14:14:24Z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e3f2a5e4-10d8-4dfe-8082-7352c27520cb_Enabled">
    <vt:lpwstr>true</vt:lpwstr>
  </property>
  <property fmtid="{D5CDD505-2E9C-101B-9397-08002B2CF9AE}" pid="4" name="MSIP_Label_e3f2a5e4-10d8-4dfe-8082-7352c27520cb_SetDate">
    <vt:lpwstr>2024-03-07T10:28:23Z</vt:lpwstr>
  </property>
  <property fmtid="{D5CDD505-2E9C-101B-9397-08002B2CF9AE}" pid="5" name="MSIP_Label_e3f2a5e4-10d8-4dfe-8082-7352c27520cb_Method">
    <vt:lpwstr>Standard</vt:lpwstr>
  </property>
  <property fmtid="{D5CDD505-2E9C-101B-9397-08002B2CF9AE}" pid="6" name="MSIP_Label_e3f2a5e4-10d8-4dfe-8082-7352c27520cb_Name">
    <vt:lpwstr>_Official</vt:lpwstr>
  </property>
  <property fmtid="{D5CDD505-2E9C-101B-9397-08002B2CF9AE}" pid="7" name="MSIP_Label_e3f2a5e4-10d8-4dfe-8082-7352c27520cb_SiteId">
    <vt:lpwstr>2864f69d-77c3-4fbe-bbc0-97502052391a</vt:lpwstr>
  </property>
  <property fmtid="{D5CDD505-2E9C-101B-9397-08002B2CF9AE}" pid="8" name="MSIP_Label_e3f2a5e4-10d8-4dfe-8082-7352c27520cb_ActionId">
    <vt:lpwstr>7d1fcfe4-be3a-44a9-9013-302a1a3f59fe</vt:lpwstr>
  </property>
  <property fmtid="{D5CDD505-2E9C-101B-9397-08002B2CF9AE}" pid="9" name="MSIP_Label_e3f2a5e4-10d8-4dfe-8082-7352c27520cb_ContentBits">
    <vt:lpwstr>1</vt:lpwstr>
  </property>
  <property fmtid="{D5CDD505-2E9C-101B-9397-08002B2CF9AE}" pid="10" name="ClassificationContentMarkingHeaderLocations">
    <vt:lpwstr>Custom:4</vt:lpwstr>
  </property>
  <property fmtid="{D5CDD505-2E9C-101B-9397-08002B2CF9AE}" pid="11" name="ClassificationContentMarkingHeaderText">
    <vt:lpwstr>[OFFICIAL]</vt:lpwstr>
  </property>
</Properties>
</file>