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0A068-F224-58FA-AECF-F44B87FD1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692E2-023A-1348-37B3-9E2C32336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46947-F751-2983-3F98-63406521B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6F79-4E29-4ED7-BB9D-32CA92AF2A1B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9762D-C5D0-81C6-86B1-A49BF7AC6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13B9E-26EB-91A2-7C53-F85B4263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3C4B-E387-4FD6-AA9B-0FBD4DC5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63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4CBF3-5429-079C-1AF8-1D8A34FDE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41E776-024D-0D3E-3AB2-1ED0D9AC2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CA7DD-2118-AE8B-E190-9313CE493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6F79-4E29-4ED7-BB9D-32CA92AF2A1B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49E36-785F-FB20-97F6-1AB30B5DE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A9CBB-CD88-A911-9AD1-BA00A6238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3C4B-E387-4FD6-AA9B-0FBD4DC5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46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98EE59-29EB-2C01-AA93-3A6871767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B02A68-13FE-D351-BB7A-DB538F24A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327B1-7AE1-FAB2-DD87-B4C810A14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6F79-4E29-4ED7-BB9D-32CA92AF2A1B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8140F-4A42-CAA7-1B58-EFE7ABA29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B1012-A58B-2EEC-A6E5-454B7D963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3C4B-E387-4FD6-AA9B-0FBD4DC5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0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7BC37-7B5C-6189-B2B0-2497ECB4F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0C58C-13FA-AED0-9540-18829035D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142B4-CDF8-4CE0-E7CF-AA48F379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6F79-4E29-4ED7-BB9D-32CA92AF2A1B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D3CE9-B352-63A6-1C70-7B58B9083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84527-C432-2451-EEB4-3AE286D94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3C4B-E387-4FD6-AA9B-0FBD4DC5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51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A41EA-D6F7-3538-BD49-49E2CF111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2A058-45A6-4482-07B2-7F954589D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442D9-4DDB-1A0B-4DD6-ECCA51378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6F79-4E29-4ED7-BB9D-32CA92AF2A1B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C7E92-EA46-FC91-70BC-C549C2B17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BDD7F-5711-379D-0721-FDB0ED2BE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3C4B-E387-4FD6-AA9B-0FBD4DC5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96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4D43D-F320-C569-FF2D-905F4CEF1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A2A2A-3ACC-8F06-4EAA-27C5288969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9B187-EBC2-2821-B549-92D00943E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757CB-E03F-8021-C42C-1CEC9B289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6F79-4E29-4ED7-BB9D-32CA92AF2A1B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822AA-1FC2-4C91-9AE3-3C969A5A4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85C05-25F5-31DD-9F8C-9A65D6A64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3C4B-E387-4FD6-AA9B-0FBD4DC5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23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286A2-DD0D-4985-010E-BA09508D5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4D09E-EFCD-63D1-79B6-313D0FD69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BEC055-D41E-62F9-5129-2215B9824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82ECB4-1DEC-147E-163D-8DFEF8728C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11E0F6-D599-7963-BC14-8318CBBC45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1FC3C7-8A25-1608-5200-DC105A371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6F79-4E29-4ED7-BB9D-32CA92AF2A1B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4EFABA-3E88-1A16-843A-5A65667C3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F73777-432C-3E3F-B72E-041AB54E9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3C4B-E387-4FD6-AA9B-0FBD4DC5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79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3FFBB-F1FD-2249-EEFB-97C88EC6E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EDC429-C08D-4543-73F3-CDE3CD6D9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6F79-4E29-4ED7-BB9D-32CA92AF2A1B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BC88E6-6ED9-FCA8-6DEE-357BBE03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7D2404-8FA2-7282-A283-6E87ABC5B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3C4B-E387-4FD6-AA9B-0FBD4DC5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8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6608D9-6ACE-B9DD-C086-EC1D32652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6F79-4E29-4ED7-BB9D-32CA92AF2A1B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507FF4-E42C-D3BA-73EC-3631ED04F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E2E787-1841-F2D5-3462-D56849526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3C4B-E387-4FD6-AA9B-0FBD4DC5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23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6FF5D-B0D7-78F4-27D1-FAEB61D79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0B9C7-0D9C-8869-4A86-DC10AAA74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0C3383-43EC-C672-DD9F-A3489B430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FD6EF-BC0E-8DBE-2E22-68315E36B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6F79-4E29-4ED7-BB9D-32CA92AF2A1B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BAA9A-ED8B-3C77-DE06-4CFC63636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EA7A44-4FF3-5B72-29D8-39F3BCE26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3C4B-E387-4FD6-AA9B-0FBD4DC5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74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5C477-B976-9044-B315-83909426D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1EF4E1-F0FE-7FCC-BF04-4A022EDD7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DC580-802D-45D2-27F2-C31CA3949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ECA85-5EA5-4C1A-1B03-BE19BC5C5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6F79-4E29-4ED7-BB9D-32CA92AF2A1B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F9553-28AF-D185-C473-9460A3527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668E5-2069-5677-B682-21F35547F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3C4B-E387-4FD6-AA9B-0FBD4DC5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17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B2E596-EB78-D291-F1D4-437A2A389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45A74-BD0E-8AA1-6A83-87076CADF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3F8BE-D6D8-02DC-E7E5-FB7A395CBD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916F79-4E29-4ED7-BB9D-32CA92AF2A1B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42203-AC86-EC15-012B-E77D47AEF0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4FA3A-7EED-B801-1343-09FEEB87C1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983C4B-E387-4FD6-AA9B-0FBD4DC5C19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0446F0-DE6B-DE3F-E7BF-92282153756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1612563" y="63500"/>
            <a:ext cx="544512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[OFFICIAL]</a:t>
            </a:r>
          </a:p>
        </p:txBody>
      </p:sp>
    </p:spTree>
    <p:extLst>
      <p:ext uri="{BB962C8B-B14F-4D97-AF65-F5344CB8AC3E}">
        <p14:creationId xmlns:p14="http://schemas.microsoft.com/office/powerpoint/2010/main" val="420732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9B733C4-2984-5249-E44B-764A10788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176" y="209614"/>
            <a:ext cx="11631168" cy="2341562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b="1" dirty="0" err="1"/>
              <a:t>Транзакція</a:t>
            </a:r>
            <a:r>
              <a:rPr lang="ru-RU" dirty="0"/>
              <a:t> –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група</a:t>
            </a:r>
            <a:r>
              <a:rPr lang="ru-RU" dirty="0"/>
              <a:t> </a:t>
            </a:r>
            <a:r>
              <a:rPr lang="ru-RU" dirty="0" err="1"/>
              <a:t>послідовних</a:t>
            </a:r>
            <a:r>
              <a:rPr lang="ru-RU" dirty="0"/>
              <a:t> </a:t>
            </a:r>
            <a:r>
              <a:rPr lang="ru-RU" dirty="0" err="1"/>
              <a:t>операцій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логічно</a:t>
            </a:r>
            <a:r>
              <a:rPr lang="ru-RU" dirty="0"/>
              <a:t> </a:t>
            </a:r>
            <a:r>
              <a:rPr lang="ru-RU" dirty="0" err="1"/>
              <a:t>виконуються</a:t>
            </a:r>
            <a:r>
              <a:rPr lang="ru-RU" dirty="0"/>
              <a:t> як </a:t>
            </a:r>
            <a:r>
              <a:rPr lang="ru-RU" dirty="0" err="1"/>
              <a:t>одне</a:t>
            </a:r>
            <a:r>
              <a:rPr lang="ru-RU" dirty="0"/>
              <a:t> </a:t>
            </a:r>
            <a:r>
              <a:rPr lang="ru-RU" dirty="0" err="1"/>
              <a:t>ціле</a:t>
            </a:r>
            <a:r>
              <a:rPr lang="en-US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err="1"/>
              <a:t>Усі</a:t>
            </a:r>
            <a:r>
              <a:rPr lang="ru-RU" dirty="0"/>
              <a:t>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операції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успішно</a:t>
            </a:r>
            <a:r>
              <a:rPr lang="ru-RU" dirty="0"/>
              <a:t> </a:t>
            </a:r>
            <a:r>
              <a:rPr lang="ru-RU" dirty="0" err="1"/>
              <a:t>завершуються</a:t>
            </a:r>
            <a:r>
              <a:rPr lang="ru-RU" dirty="0"/>
              <a:t>,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скасовуються</a:t>
            </a:r>
            <a:r>
              <a:rPr lang="ru-RU" dirty="0"/>
              <a:t> як </a:t>
            </a:r>
            <a:r>
              <a:rPr lang="ru-RU" dirty="0" err="1"/>
              <a:t>єдине</a:t>
            </a:r>
            <a:r>
              <a:rPr lang="ru-RU" dirty="0"/>
              <a:t> </a:t>
            </a:r>
            <a:r>
              <a:rPr lang="ru-RU" dirty="0" err="1"/>
              <a:t>ціле</a:t>
            </a:r>
            <a:r>
              <a:rPr lang="en-US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err="1"/>
              <a:t>Транзакція</a:t>
            </a:r>
            <a:r>
              <a:rPr lang="ru-RU" dirty="0"/>
              <a:t> переводить базу </a:t>
            </a:r>
            <a:r>
              <a:rPr lang="ru-RU" dirty="0" err="1"/>
              <a:t>даних</a:t>
            </a:r>
            <a:r>
              <a:rPr lang="ru-RU" dirty="0"/>
              <a:t> з одного </a:t>
            </a:r>
            <a:r>
              <a:rPr lang="ru-RU" dirty="0" err="1"/>
              <a:t>цілісного</a:t>
            </a:r>
            <a:r>
              <a:rPr lang="ru-RU" dirty="0"/>
              <a:t> стану в </a:t>
            </a:r>
            <a:r>
              <a:rPr lang="ru-RU" dirty="0" err="1"/>
              <a:t>інший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err="1"/>
              <a:t>Необхідність</a:t>
            </a:r>
            <a:r>
              <a:rPr lang="ru-RU" dirty="0"/>
              <a:t> в </a:t>
            </a:r>
            <a:r>
              <a:rPr lang="ru-RU" dirty="0" err="1"/>
              <a:t>транзакціях</a:t>
            </a:r>
            <a:r>
              <a:rPr lang="ru-RU" dirty="0"/>
              <a:t> </a:t>
            </a:r>
            <a:r>
              <a:rPr lang="ru-RU" dirty="0" err="1"/>
              <a:t>викликана</a:t>
            </a:r>
            <a:r>
              <a:rPr lang="ru-RU" dirty="0"/>
              <a:t> </a:t>
            </a:r>
            <a:r>
              <a:rPr lang="ru-RU" dirty="0" err="1"/>
              <a:t>тим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одночасно</a:t>
            </a:r>
            <a:r>
              <a:rPr lang="ru-RU" dirty="0"/>
              <a:t> в </a:t>
            </a:r>
            <a:r>
              <a:rPr lang="ru-RU" dirty="0" err="1"/>
              <a:t>одній</a:t>
            </a:r>
            <a:r>
              <a:rPr lang="ru-RU" dirty="0"/>
              <a:t> </a:t>
            </a:r>
            <a:r>
              <a:rPr lang="ru-RU" dirty="0" err="1"/>
              <a:t>мережі</a:t>
            </a:r>
            <a:r>
              <a:rPr lang="ru-RU" dirty="0"/>
              <a:t> з одними і </a:t>
            </a:r>
            <a:r>
              <a:rPr lang="ru-RU" dirty="0" err="1"/>
              <a:t>тими</a:t>
            </a:r>
            <a:r>
              <a:rPr lang="ru-RU" dirty="0"/>
              <a:t> ж </a:t>
            </a:r>
            <a:r>
              <a:rPr lang="ru-RU" dirty="0" err="1"/>
              <a:t>даними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працювати</a:t>
            </a:r>
            <a:r>
              <a:rPr lang="ru-RU" dirty="0"/>
              <a:t> </a:t>
            </a:r>
            <a:r>
              <a:rPr lang="ru-RU" dirty="0" err="1"/>
              <a:t>кілька</a:t>
            </a:r>
            <a:r>
              <a:rPr lang="ru-RU" dirty="0"/>
              <a:t> </a:t>
            </a:r>
            <a:r>
              <a:rPr lang="ru-RU" dirty="0" err="1"/>
              <a:t>користувачів</a:t>
            </a:r>
            <a:endParaRPr lang="en-US" dirty="0"/>
          </a:p>
        </p:txBody>
      </p:sp>
      <p:pic>
        <p:nvPicPr>
          <p:cNvPr id="5" name="Picture 4" descr="A diagram of a transaction">
            <a:extLst>
              <a:ext uri="{FF2B5EF4-FFF2-40B4-BE49-F238E27FC236}">
                <a16:creationId xmlns:a16="http://schemas.microsoft.com/office/drawing/2014/main" id="{D9D5BFD0-34AA-33A3-2903-41D14950D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128" y="2551176"/>
            <a:ext cx="8552873" cy="423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43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B8440-72B9-8832-4398-A2A900924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Властивості</a:t>
            </a:r>
            <a:r>
              <a:rPr lang="ru-RU" dirty="0"/>
              <a:t> (</a:t>
            </a:r>
            <a:r>
              <a:rPr lang="ru-RU" dirty="0" err="1"/>
              <a:t>вимоги</a:t>
            </a:r>
            <a:r>
              <a:rPr lang="ru-RU" dirty="0"/>
              <a:t>) </a:t>
            </a:r>
            <a:r>
              <a:rPr lang="ru-RU" dirty="0" err="1"/>
              <a:t>транзакції</a:t>
            </a:r>
            <a:r>
              <a:rPr lang="ru-RU" dirty="0"/>
              <a:t> </a:t>
            </a:r>
            <a:r>
              <a:rPr lang="en-US" dirty="0"/>
              <a:t>ACID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6D236-7DDA-1512-9AB2-961A2127C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057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 err="1"/>
              <a:t>Атомарність</a:t>
            </a:r>
            <a:r>
              <a:rPr lang="ru-RU" b="1" dirty="0"/>
              <a:t> (</a:t>
            </a:r>
            <a:r>
              <a:rPr lang="en-US" b="1" dirty="0"/>
              <a:t>atomicity) </a:t>
            </a:r>
            <a:r>
              <a:rPr lang="en-US" dirty="0"/>
              <a:t>- </a:t>
            </a:r>
            <a:r>
              <a:rPr lang="ru-RU" dirty="0" err="1"/>
              <a:t>гарантує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ніяка</a:t>
            </a:r>
            <a:r>
              <a:rPr lang="ru-RU" dirty="0"/>
              <a:t> </a:t>
            </a:r>
            <a:r>
              <a:rPr lang="ru-RU" dirty="0" err="1"/>
              <a:t>транзакція</a:t>
            </a:r>
            <a:r>
              <a:rPr lang="ru-RU" dirty="0"/>
              <a:t> не буде </a:t>
            </a:r>
            <a:r>
              <a:rPr lang="ru-RU" dirty="0" err="1"/>
              <a:t>зафіксована</a:t>
            </a:r>
            <a:r>
              <a:rPr lang="ru-RU" dirty="0"/>
              <a:t> </a:t>
            </a:r>
            <a:r>
              <a:rPr lang="ru-RU" dirty="0" err="1"/>
              <a:t>частково</a:t>
            </a:r>
            <a:r>
              <a:rPr lang="en-US" dirty="0"/>
              <a:t>. </a:t>
            </a:r>
            <a:br>
              <a:rPr lang="en-US" dirty="0"/>
            </a:br>
            <a:r>
              <a:rPr lang="ru-RU" dirty="0" err="1"/>
              <a:t>Тобто</a:t>
            </a:r>
            <a:r>
              <a:rPr lang="ru-RU" dirty="0"/>
              <a:t> не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виконатися</a:t>
            </a:r>
            <a:r>
              <a:rPr lang="ru-RU" dirty="0"/>
              <a:t> </a:t>
            </a:r>
            <a:r>
              <a:rPr lang="ru-RU" dirty="0" err="1"/>
              <a:t>тільки</a:t>
            </a:r>
            <a:r>
              <a:rPr lang="ru-RU" dirty="0"/>
              <a:t> </a:t>
            </a:r>
            <a:r>
              <a:rPr lang="ru-RU" dirty="0" err="1"/>
              <a:t>якась</a:t>
            </a:r>
            <a:r>
              <a:rPr lang="ru-RU" dirty="0"/>
              <a:t> </a:t>
            </a:r>
            <a:r>
              <a:rPr lang="ru-RU" dirty="0" err="1"/>
              <a:t>частина</a:t>
            </a:r>
            <a:r>
              <a:rPr lang="ru-RU" dirty="0"/>
              <a:t> </a:t>
            </a:r>
            <a:r>
              <a:rPr lang="ru-RU" dirty="0" err="1"/>
              <a:t>транзакції</a:t>
            </a:r>
            <a:r>
              <a:rPr lang="ru-RU" dirty="0"/>
              <a:t> - вона </a:t>
            </a:r>
            <a:r>
              <a:rPr lang="ru-RU" dirty="0" err="1"/>
              <a:t>виконується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повністю</a:t>
            </a:r>
            <a:r>
              <a:rPr lang="ru-RU" dirty="0"/>
              <a:t>, </a:t>
            </a:r>
            <a:r>
              <a:rPr lang="ru-RU" dirty="0" err="1"/>
              <a:t>або</a:t>
            </a:r>
            <a:r>
              <a:rPr lang="ru-RU" dirty="0"/>
              <a:t> не </a:t>
            </a:r>
            <a:r>
              <a:rPr lang="ru-RU" dirty="0" err="1"/>
              <a:t>виконується</a:t>
            </a:r>
            <a:r>
              <a:rPr lang="ru-RU" dirty="0"/>
              <a:t> </a:t>
            </a:r>
            <a:r>
              <a:rPr lang="ru-RU" dirty="0" err="1"/>
              <a:t>взагалі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  <a:r>
              <a:rPr lang="ru-RU" b="1" dirty="0" err="1"/>
              <a:t>Узгодженість</a:t>
            </a:r>
            <a:r>
              <a:rPr lang="ru-RU" b="1" dirty="0"/>
              <a:t> (</a:t>
            </a:r>
            <a:r>
              <a:rPr lang="en-US" b="1" dirty="0"/>
              <a:t>consistency) </a:t>
            </a:r>
            <a:r>
              <a:rPr lang="en-US" dirty="0"/>
              <a:t>- </a:t>
            </a:r>
            <a:r>
              <a:rPr lang="ru-RU" dirty="0" err="1"/>
              <a:t>гарантує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будь-яка завершена </a:t>
            </a:r>
            <a:r>
              <a:rPr lang="ru-RU" dirty="0" err="1"/>
              <a:t>транзакція</a:t>
            </a:r>
            <a:r>
              <a:rPr lang="ru-RU" dirty="0"/>
              <a:t> </a:t>
            </a:r>
            <a:r>
              <a:rPr lang="ru-RU" dirty="0" err="1"/>
              <a:t>зберігає</a:t>
            </a:r>
            <a:r>
              <a:rPr lang="ru-RU" dirty="0"/>
              <a:t> </a:t>
            </a:r>
            <a:r>
              <a:rPr lang="ru-RU" dirty="0" err="1"/>
              <a:t>цілісність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en-US" dirty="0"/>
              <a:t>.</a:t>
            </a:r>
            <a:br>
              <a:rPr lang="en-US" dirty="0"/>
            </a:br>
            <a:r>
              <a:rPr lang="ru-RU" dirty="0" err="1"/>
              <a:t>Кожна</a:t>
            </a:r>
            <a:r>
              <a:rPr lang="ru-RU" dirty="0"/>
              <a:t> </a:t>
            </a:r>
            <a:r>
              <a:rPr lang="ru-RU" dirty="0" err="1"/>
              <a:t>транзакція</a:t>
            </a:r>
            <a:r>
              <a:rPr lang="ru-RU" dirty="0"/>
              <a:t> </a:t>
            </a:r>
            <a:r>
              <a:rPr lang="ru-RU" dirty="0" err="1"/>
              <a:t>фіксує</a:t>
            </a:r>
            <a:r>
              <a:rPr lang="ru-RU" dirty="0"/>
              <a:t> </a:t>
            </a:r>
            <a:r>
              <a:rPr lang="ru-RU" dirty="0" err="1"/>
              <a:t>лише</a:t>
            </a:r>
            <a:r>
              <a:rPr lang="ru-RU" dirty="0"/>
              <a:t> </a:t>
            </a:r>
            <a:r>
              <a:rPr lang="ru-RU" dirty="0" err="1"/>
              <a:t>допустимі</a:t>
            </a:r>
            <a:r>
              <a:rPr lang="ru-RU" dirty="0"/>
              <a:t> </a:t>
            </a:r>
            <a:r>
              <a:rPr lang="ru-RU" dirty="0" err="1"/>
              <a:t>результати</a:t>
            </a:r>
            <a:r>
              <a:rPr lang="ru-RU" dirty="0"/>
              <a:t>.</a:t>
            </a:r>
            <a:endParaRPr lang="en-US" dirty="0"/>
          </a:p>
          <a:p>
            <a:r>
              <a:rPr lang="en-US" dirty="0"/>
              <a:t> </a:t>
            </a:r>
            <a:r>
              <a:rPr lang="ru-RU" b="1" dirty="0" err="1"/>
              <a:t>Ізольованість</a:t>
            </a:r>
            <a:r>
              <a:rPr lang="ru-RU" b="1" dirty="0"/>
              <a:t> (</a:t>
            </a:r>
            <a:r>
              <a:rPr lang="en-US" b="1" dirty="0"/>
              <a:t>isolation) </a:t>
            </a:r>
            <a:r>
              <a:rPr lang="en-US" dirty="0"/>
              <a:t>- </a:t>
            </a:r>
            <a:r>
              <a:rPr lang="ru-RU" dirty="0" err="1"/>
              <a:t>гарантує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під</a:t>
            </a:r>
            <a:r>
              <a:rPr lang="ru-RU" dirty="0"/>
              <a:t> час </a:t>
            </a:r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ru-RU" dirty="0" err="1"/>
              <a:t>транзакції</a:t>
            </a:r>
            <a:r>
              <a:rPr lang="ru-RU" dirty="0"/>
              <a:t> </a:t>
            </a:r>
            <a:r>
              <a:rPr lang="ru-RU" dirty="0" err="1"/>
              <a:t>паралельні</a:t>
            </a:r>
            <a:r>
              <a:rPr lang="ru-RU" dirty="0"/>
              <a:t> </a:t>
            </a:r>
            <a:r>
              <a:rPr lang="ru-RU" dirty="0" err="1"/>
              <a:t>транзакції</a:t>
            </a:r>
            <a:r>
              <a:rPr lang="ru-RU" dirty="0"/>
              <a:t> не </a:t>
            </a:r>
            <a:r>
              <a:rPr lang="ru-RU" dirty="0" err="1"/>
              <a:t>будуть</a:t>
            </a:r>
            <a:r>
              <a:rPr lang="ru-RU" dirty="0"/>
              <a:t> </a:t>
            </a:r>
            <a:r>
              <a:rPr lang="ru-RU" dirty="0" err="1"/>
              <a:t>впливати</a:t>
            </a:r>
            <a:r>
              <a:rPr lang="ru-RU" dirty="0"/>
              <a:t> на </a:t>
            </a:r>
            <a:r>
              <a:rPr lang="ru-RU" dirty="0" err="1"/>
              <a:t>її</a:t>
            </a:r>
            <a:r>
              <a:rPr lang="ru-RU" dirty="0"/>
              <a:t> результат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  <a:r>
              <a:rPr lang="ru-RU" b="1" dirty="0" err="1"/>
              <a:t>Надійність</a:t>
            </a:r>
            <a:r>
              <a:rPr lang="ru-RU" b="1" dirty="0"/>
              <a:t> (</a:t>
            </a:r>
            <a:r>
              <a:rPr lang="en-US" b="1" dirty="0"/>
              <a:t>durability) </a:t>
            </a:r>
            <a:r>
              <a:rPr lang="en-US" dirty="0"/>
              <a:t>- </a:t>
            </a:r>
            <a:r>
              <a:rPr lang="ru-RU" dirty="0" err="1"/>
              <a:t>гарантує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після</a:t>
            </a:r>
            <a:r>
              <a:rPr lang="ru-RU" dirty="0"/>
              <a:t> </a:t>
            </a:r>
            <a:r>
              <a:rPr lang="ru-RU" dirty="0" err="1"/>
              <a:t>фіксації</a:t>
            </a:r>
            <a:r>
              <a:rPr lang="ru-RU" dirty="0"/>
              <a:t> </a:t>
            </a:r>
            <a:r>
              <a:rPr lang="ru-RU" dirty="0" err="1"/>
              <a:t>транзакції</a:t>
            </a:r>
            <a:r>
              <a:rPr lang="ru-RU" dirty="0"/>
              <a:t> </a:t>
            </a:r>
            <a:r>
              <a:rPr lang="ru-RU" dirty="0" err="1"/>
              <a:t>зроблені</a:t>
            </a:r>
            <a:r>
              <a:rPr lang="ru-RU" dirty="0"/>
              <a:t> </a:t>
            </a:r>
            <a:r>
              <a:rPr lang="ru-RU" dirty="0" err="1"/>
              <a:t>зміни</a:t>
            </a:r>
            <a:r>
              <a:rPr lang="ru-RU" dirty="0"/>
              <a:t> не </a:t>
            </a:r>
            <a:r>
              <a:rPr lang="ru-RU" dirty="0" err="1"/>
              <a:t>будуть</a:t>
            </a:r>
            <a:r>
              <a:rPr lang="ru-RU" dirty="0"/>
              <a:t> </a:t>
            </a:r>
            <a:r>
              <a:rPr lang="ru-RU" dirty="0" err="1"/>
              <a:t>скасовані</a:t>
            </a:r>
            <a:r>
              <a:rPr lang="ru-RU" dirty="0"/>
              <a:t> через будь-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апаратний</a:t>
            </a:r>
            <a:r>
              <a:rPr lang="ru-RU" dirty="0"/>
              <a:t> </a:t>
            </a:r>
            <a:r>
              <a:rPr lang="ru-RU" dirty="0" err="1"/>
              <a:t>збій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4005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F85E2-E198-8372-8DEB-3E4B98B8F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976" y="99949"/>
            <a:ext cx="11622024" cy="613283"/>
          </a:xfrm>
        </p:spPr>
        <p:txBody>
          <a:bodyPr>
            <a:normAutofit fontScale="90000"/>
          </a:bodyPr>
          <a:lstStyle/>
          <a:p>
            <a:r>
              <a:rPr lang="en-US" b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CAP (Consistency, Availability, Partition tolerance)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D9FD2-D6F3-1970-5447-E14BF8597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" y="713231"/>
            <a:ext cx="6964680" cy="604481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CAP</a:t>
            </a:r>
            <a:r>
              <a:rPr lang="en-US" dirty="0"/>
              <a:t> - </a:t>
            </a:r>
            <a:r>
              <a:rPr lang="ru-RU" dirty="0"/>
              <a:t>теорема про те, </a:t>
            </a:r>
            <a:r>
              <a:rPr lang="ru-RU" dirty="0" err="1"/>
              <a:t>що</a:t>
            </a:r>
            <a:r>
              <a:rPr lang="ru-RU" dirty="0"/>
              <a:t> для </a:t>
            </a:r>
            <a:r>
              <a:rPr lang="ru-RU" dirty="0" err="1"/>
              <a:t>розподілених</a:t>
            </a:r>
            <a:r>
              <a:rPr lang="ru-RU" dirty="0"/>
              <a:t> </a:t>
            </a:r>
            <a:r>
              <a:rPr lang="ru-RU" dirty="0" err="1"/>
              <a:t>обчислень</a:t>
            </a:r>
            <a:r>
              <a:rPr lang="ru-RU" dirty="0"/>
              <a:t> </a:t>
            </a:r>
            <a:r>
              <a:rPr lang="ru-RU" dirty="0" err="1"/>
              <a:t>неможливо</a:t>
            </a:r>
            <a:r>
              <a:rPr lang="ru-RU" dirty="0"/>
              <a:t> </a:t>
            </a:r>
            <a:r>
              <a:rPr lang="ru-RU" dirty="0" err="1"/>
              <a:t>забезпечити</a:t>
            </a:r>
            <a:r>
              <a:rPr lang="ru-RU" dirty="0"/>
              <a:t> </a:t>
            </a:r>
            <a:r>
              <a:rPr lang="ru-RU" dirty="0" err="1"/>
              <a:t>всі</a:t>
            </a:r>
            <a:r>
              <a:rPr lang="ru-RU" dirty="0"/>
              <a:t> три </a:t>
            </a:r>
            <a:r>
              <a:rPr lang="ru-RU" dirty="0" err="1"/>
              <a:t>властивості</a:t>
            </a:r>
            <a:r>
              <a:rPr lang="ru-RU" dirty="0"/>
              <a:t>: </a:t>
            </a:r>
            <a:r>
              <a:rPr lang="ru-RU" dirty="0" err="1"/>
              <a:t>узгодженість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, </a:t>
            </a:r>
            <a:r>
              <a:rPr lang="ru-RU" dirty="0" err="1"/>
              <a:t>доступність</a:t>
            </a:r>
            <a:r>
              <a:rPr lang="ru-RU" dirty="0"/>
              <a:t> та </a:t>
            </a:r>
            <a:r>
              <a:rPr lang="ru-RU" dirty="0" err="1"/>
              <a:t>стійкість</a:t>
            </a:r>
            <a:r>
              <a:rPr lang="ru-RU" dirty="0"/>
              <a:t> до </a:t>
            </a:r>
            <a:r>
              <a:rPr lang="ru-RU" dirty="0" err="1"/>
              <a:t>поділу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 err="1"/>
              <a:t>Термін</a:t>
            </a:r>
            <a:r>
              <a:rPr lang="ru-RU" dirty="0"/>
              <a:t> </a:t>
            </a:r>
            <a:r>
              <a:rPr lang="en-US" dirty="0"/>
              <a:t>CAP,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стосується</a:t>
            </a:r>
            <a:r>
              <a:rPr lang="ru-RU" dirty="0"/>
              <a:t> </a:t>
            </a:r>
            <a:r>
              <a:rPr lang="ru-RU" dirty="0" err="1"/>
              <a:t>проектування</a:t>
            </a:r>
            <a:r>
              <a:rPr lang="ru-RU" dirty="0"/>
              <a:t> </a:t>
            </a:r>
            <a:r>
              <a:rPr lang="ru-RU" dirty="0" err="1"/>
              <a:t>розподілених</a:t>
            </a:r>
            <a:r>
              <a:rPr lang="ru-RU" dirty="0"/>
              <a:t> систем, також </a:t>
            </a:r>
            <a:r>
              <a:rPr lang="ru-RU" dirty="0" err="1"/>
              <a:t>називається</a:t>
            </a:r>
            <a:r>
              <a:rPr lang="ru-RU" dirty="0"/>
              <a:t> теоремою </a:t>
            </a:r>
            <a:r>
              <a:rPr lang="ru-RU" dirty="0" err="1"/>
              <a:t>Брюера</a:t>
            </a:r>
            <a:r>
              <a:rPr lang="ru-RU" dirty="0"/>
              <a:t>. Теорема </a:t>
            </a:r>
            <a:r>
              <a:rPr lang="ru-RU" dirty="0" err="1"/>
              <a:t>стверджує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розподілене</a:t>
            </a:r>
            <a:r>
              <a:rPr lang="ru-RU" dirty="0"/>
              <a:t> </a:t>
            </a:r>
            <a:r>
              <a:rPr lang="ru-RU" dirty="0" err="1"/>
              <a:t>сховище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не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одночасно</a:t>
            </a:r>
            <a:r>
              <a:rPr lang="ru-RU" dirty="0"/>
              <a:t> </a:t>
            </a:r>
            <a:r>
              <a:rPr lang="ru-RU" dirty="0" err="1"/>
              <a:t>забезпечити</a:t>
            </a:r>
            <a:r>
              <a:rPr lang="ru-RU" dirty="0"/>
              <a:t> </a:t>
            </a:r>
            <a:r>
              <a:rPr lang="ru-RU" dirty="0" err="1"/>
              <a:t>більше</a:t>
            </a:r>
            <a:r>
              <a:rPr lang="ru-RU" dirty="0"/>
              <a:t> </a:t>
            </a:r>
            <a:r>
              <a:rPr lang="ru-RU" dirty="0" err="1"/>
              <a:t>двох</a:t>
            </a:r>
            <a:r>
              <a:rPr lang="ru-RU" dirty="0"/>
              <a:t>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трьох</a:t>
            </a:r>
            <a:r>
              <a:rPr lang="ru-RU" dirty="0"/>
              <a:t> </a:t>
            </a:r>
            <a:r>
              <a:rPr lang="ru-RU" dirty="0" err="1"/>
              <a:t>властивостей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ru-RU" b="1" dirty="0" err="1"/>
              <a:t>Узгодженість</a:t>
            </a:r>
            <a:r>
              <a:rPr lang="en-US" b="1" dirty="0"/>
              <a:t> </a:t>
            </a:r>
            <a:r>
              <a:rPr lang="en-US" dirty="0"/>
              <a:t>- </a:t>
            </a:r>
            <a:r>
              <a:rPr lang="ru-RU" dirty="0" err="1"/>
              <a:t>кожен</a:t>
            </a:r>
            <a:r>
              <a:rPr lang="ru-RU" dirty="0"/>
              <a:t> </a:t>
            </a:r>
            <a:r>
              <a:rPr lang="ru-RU" dirty="0" err="1"/>
              <a:t>процес</a:t>
            </a:r>
            <a:r>
              <a:rPr lang="ru-RU" dirty="0"/>
              <a:t> </a:t>
            </a:r>
            <a:r>
              <a:rPr lang="ru-RU" dirty="0" err="1"/>
              <a:t>читання</a:t>
            </a:r>
            <a:r>
              <a:rPr lang="ru-RU" dirty="0"/>
              <a:t> </a:t>
            </a:r>
            <a:r>
              <a:rPr lang="ru-RU" dirty="0" err="1"/>
              <a:t>отримує</a:t>
            </a:r>
            <a:r>
              <a:rPr lang="ru-RU" dirty="0"/>
              <a:t> </a:t>
            </a:r>
            <a:r>
              <a:rPr lang="ru-RU" dirty="0" err="1"/>
              <a:t>останній</a:t>
            </a:r>
            <a:r>
              <a:rPr lang="ru-RU" dirty="0"/>
              <a:t> </a:t>
            </a:r>
            <a:r>
              <a:rPr lang="ru-RU" dirty="0" err="1"/>
              <a:t>запис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помилку</a:t>
            </a:r>
            <a:r>
              <a:rPr lang="ru-RU" dirty="0"/>
              <a:t>, </a:t>
            </a:r>
            <a:r>
              <a:rPr lang="ru-RU" dirty="0" err="1"/>
              <a:t>відповідно</a:t>
            </a:r>
            <a:r>
              <a:rPr lang="ru-RU" dirty="0"/>
              <a:t>, коли в </a:t>
            </a:r>
            <a:r>
              <a:rPr lang="ru-RU" dirty="0" err="1"/>
              <a:t>системі</a:t>
            </a:r>
            <a:r>
              <a:rPr lang="ru-RU" dirty="0"/>
              <a:t> запущено </a:t>
            </a:r>
            <a:r>
              <a:rPr lang="ru-RU" dirty="0" err="1"/>
              <a:t>кілька</a:t>
            </a:r>
            <a:r>
              <a:rPr lang="ru-RU" dirty="0"/>
              <a:t> </a:t>
            </a:r>
            <a:r>
              <a:rPr lang="ru-RU" dirty="0" err="1"/>
              <a:t>паралельних</a:t>
            </a:r>
            <a:r>
              <a:rPr lang="ru-RU" dirty="0"/>
              <a:t> </a:t>
            </a:r>
            <a:r>
              <a:rPr lang="ru-RU" dirty="0" err="1"/>
              <a:t>процесів</a:t>
            </a:r>
            <a:r>
              <a:rPr lang="ru-RU" dirty="0"/>
              <a:t> </a:t>
            </a:r>
            <a:r>
              <a:rPr lang="ru-RU" dirty="0" err="1"/>
              <a:t>запису</a:t>
            </a:r>
            <a:r>
              <a:rPr lang="ru-RU" dirty="0"/>
              <a:t> та </a:t>
            </a:r>
            <a:r>
              <a:rPr lang="ru-RU" dirty="0" err="1"/>
              <a:t>читання</a:t>
            </a:r>
            <a:r>
              <a:rPr lang="ru-RU" dirty="0"/>
              <a:t>, то </a:t>
            </a:r>
            <a:r>
              <a:rPr lang="ru-RU" dirty="0" err="1"/>
              <a:t>кожне</a:t>
            </a:r>
            <a:r>
              <a:rPr lang="ru-RU" dirty="0"/>
              <a:t> </a:t>
            </a:r>
            <a:r>
              <a:rPr lang="ru-RU" dirty="0" err="1"/>
              <a:t>читання</a:t>
            </a:r>
            <a:r>
              <a:rPr lang="ru-RU" dirty="0"/>
              <a:t> </a:t>
            </a:r>
            <a:r>
              <a:rPr lang="ru-RU" dirty="0" err="1"/>
              <a:t>завжди</a:t>
            </a:r>
            <a:r>
              <a:rPr lang="ru-RU" dirty="0"/>
              <a:t> </a:t>
            </a:r>
            <a:r>
              <a:rPr lang="ru-RU" dirty="0" err="1"/>
              <a:t>повертає</a:t>
            </a:r>
            <a:r>
              <a:rPr lang="ru-RU" dirty="0"/>
              <a:t> </a:t>
            </a:r>
            <a:r>
              <a:rPr lang="ru-RU" dirty="0" err="1"/>
              <a:t>останній</a:t>
            </a:r>
            <a:r>
              <a:rPr lang="ru-RU" dirty="0"/>
              <a:t> </a:t>
            </a:r>
            <a:r>
              <a:rPr lang="ru-RU" dirty="0" err="1"/>
              <a:t>запис</a:t>
            </a:r>
            <a:r>
              <a:rPr lang="ru-RU" dirty="0"/>
              <a:t>, </a:t>
            </a:r>
            <a:r>
              <a:rPr lang="ru-RU" dirty="0" err="1"/>
              <a:t>зроблений</a:t>
            </a:r>
            <a:r>
              <a:rPr lang="ru-RU" dirty="0"/>
              <a:t> в </a:t>
            </a:r>
            <a:r>
              <a:rPr lang="ru-RU" dirty="0" err="1"/>
              <a:t>системі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b="1" dirty="0" err="1"/>
              <a:t>Доступність</a:t>
            </a:r>
            <a:r>
              <a:rPr lang="ru-RU" b="1" dirty="0"/>
              <a:t> </a:t>
            </a:r>
            <a:r>
              <a:rPr lang="ru-RU" dirty="0"/>
              <a:t>- принцип </a:t>
            </a:r>
            <a:r>
              <a:rPr lang="ru-RU" dirty="0" err="1"/>
              <a:t>доступності</a:t>
            </a:r>
            <a:r>
              <a:rPr lang="ru-RU" dirty="0"/>
              <a:t> у </a:t>
            </a:r>
            <a:r>
              <a:rPr lang="ru-RU" dirty="0" err="1"/>
              <a:t>розподіленій</a:t>
            </a:r>
            <a:r>
              <a:rPr lang="ru-RU" dirty="0"/>
              <a:t> </a:t>
            </a:r>
            <a:r>
              <a:rPr lang="ru-RU" dirty="0" err="1"/>
              <a:t>системі</a:t>
            </a:r>
            <a:r>
              <a:rPr lang="ru-RU" dirty="0"/>
              <a:t> </a:t>
            </a:r>
            <a:r>
              <a:rPr lang="ru-RU" dirty="0" err="1"/>
              <a:t>гарантує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система </a:t>
            </a:r>
            <a:r>
              <a:rPr lang="ru-RU" dirty="0" err="1"/>
              <a:t>завжди</a:t>
            </a:r>
            <a:r>
              <a:rPr lang="ru-RU" dirty="0"/>
              <a:t> </a:t>
            </a:r>
            <a:r>
              <a:rPr lang="ru-RU" dirty="0" err="1"/>
              <a:t>залишається</a:t>
            </a:r>
            <a:r>
              <a:rPr lang="ru-RU" dirty="0"/>
              <a:t> </a:t>
            </a:r>
            <a:r>
              <a:rPr lang="ru-RU" dirty="0" err="1"/>
              <a:t>працездатною</a:t>
            </a:r>
            <a:r>
              <a:rPr lang="ru-RU" dirty="0"/>
              <a:t>. </a:t>
            </a:r>
            <a:r>
              <a:rPr lang="ru-RU" dirty="0" err="1"/>
              <a:t>Кожен</a:t>
            </a:r>
            <a:r>
              <a:rPr lang="ru-RU" dirty="0"/>
              <a:t> запит </a:t>
            </a:r>
            <a:r>
              <a:rPr lang="ru-RU" dirty="0" err="1"/>
              <a:t>отримує</a:t>
            </a:r>
            <a:r>
              <a:rPr lang="ru-RU" dirty="0"/>
              <a:t> без </a:t>
            </a:r>
            <a:r>
              <a:rPr lang="ru-RU" dirty="0" err="1"/>
              <a:t>помилок</a:t>
            </a:r>
            <a:r>
              <a:rPr lang="ru-RU" dirty="0"/>
              <a:t>, </a:t>
            </a:r>
            <a:r>
              <a:rPr lang="ru-RU" dirty="0" err="1"/>
              <a:t>незалежно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індивідуального</a:t>
            </a:r>
            <a:r>
              <a:rPr lang="ru-RU" dirty="0"/>
              <a:t> стану </a:t>
            </a:r>
            <a:r>
              <a:rPr lang="ru-RU" dirty="0" err="1"/>
              <a:t>вузла</a:t>
            </a:r>
            <a:r>
              <a:rPr lang="ru-RU" dirty="0"/>
              <a:t>. </a:t>
            </a:r>
            <a:r>
              <a:rPr lang="ru-RU" dirty="0" err="1"/>
              <a:t>Втім</a:t>
            </a:r>
            <a:r>
              <a:rPr lang="ru-RU" dirty="0"/>
              <a:t>, принцип не </a:t>
            </a:r>
            <a:r>
              <a:rPr lang="ru-RU" dirty="0" err="1"/>
              <a:t>гарантує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відповідь</a:t>
            </a:r>
            <a:r>
              <a:rPr lang="ru-RU" dirty="0"/>
              <a:t> </a:t>
            </a:r>
            <a:r>
              <a:rPr lang="ru-RU" dirty="0" err="1"/>
              <a:t>містить</a:t>
            </a:r>
            <a:r>
              <a:rPr lang="ru-RU" dirty="0"/>
              <a:t> </a:t>
            </a:r>
            <a:r>
              <a:rPr lang="ru-RU" dirty="0" err="1"/>
              <a:t>останній</a:t>
            </a:r>
            <a:r>
              <a:rPr lang="ru-RU" dirty="0"/>
              <a:t> </a:t>
            </a:r>
            <a:r>
              <a:rPr lang="ru-RU" dirty="0" err="1"/>
              <a:t>запис</a:t>
            </a:r>
            <a:r>
              <a:rPr lang="ru-RU" dirty="0"/>
              <a:t> (</a:t>
            </a:r>
            <a:r>
              <a:rPr lang="ru-RU" dirty="0" err="1"/>
              <a:t>дивіться</a:t>
            </a:r>
            <a:r>
              <a:rPr lang="ru-RU" dirty="0"/>
              <a:t> </a:t>
            </a:r>
            <a:r>
              <a:rPr lang="ru-RU" dirty="0" err="1"/>
              <a:t>попередній</a:t>
            </a:r>
            <a:r>
              <a:rPr lang="ru-RU" dirty="0"/>
              <a:t> пункт “</a:t>
            </a:r>
            <a:r>
              <a:rPr lang="ru-RU" dirty="0" err="1"/>
              <a:t>Узгодженість</a:t>
            </a:r>
            <a:r>
              <a:rPr lang="ru-RU" dirty="0"/>
              <a:t>”).</a:t>
            </a:r>
          </a:p>
          <a:p>
            <a:pPr marL="0" indent="0">
              <a:buNone/>
            </a:pPr>
            <a:r>
              <a:rPr lang="ru-RU" b="1" dirty="0" err="1"/>
              <a:t>Стійкість</a:t>
            </a:r>
            <a:r>
              <a:rPr lang="ru-RU" b="1" dirty="0"/>
              <a:t> до </a:t>
            </a:r>
            <a:r>
              <a:rPr lang="ru-RU" b="1" dirty="0" err="1"/>
              <a:t>поділу</a:t>
            </a:r>
            <a:r>
              <a:rPr lang="ru-RU" b="1" dirty="0"/>
              <a:t> </a:t>
            </a:r>
            <a:r>
              <a:rPr lang="ru-RU" dirty="0"/>
              <a:t>- </a:t>
            </a:r>
            <a:r>
              <a:rPr lang="ru-RU" dirty="0" err="1"/>
              <a:t>розподілена</a:t>
            </a:r>
            <a:r>
              <a:rPr lang="ru-RU" dirty="0"/>
              <a:t> система </a:t>
            </a:r>
            <a:r>
              <a:rPr lang="ru-RU" dirty="0" err="1"/>
              <a:t>продовжує</a:t>
            </a:r>
            <a:r>
              <a:rPr lang="ru-RU" dirty="0"/>
              <a:t> роботу, </a:t>
            </a:r>
            <a:r>
              <a:rPr lang="ru-RU" dirty="0" err="1"/>
              <a:t>навіть</a:t>
            </a:r>
            <a:r>
              <a:rPr lang="ru-RU" dirty="0"/>
              <a:t> коли </a:t>
            </a:r>
            <a:r>
              <a:rPr lang="ru-RU" dirty="0" err="1"/>
              <a:t>окремий</a:t>
            </a:r>
            <a:r>
              <a:rPr lang="ru-RU" dirty="0"/>
              <a:t> </a:t>
            </a:r>
            <a:r>
              <a:rPr lang="ru-RU" dirty="0" err="1"/>
              <a:t>вузол</a:t>
            </a:r>
            <a:r>
              <a:rPr lang="ru-RU" dirty="0"/>
              <a:t> не </a:t>
            </a:r>
            <a:r>
              <a:rPr lang="ru-RU" dirty="0" err="1"/>
              <a:t>відповідає</a:t>
            </a:r>
            <a:r>
              <a:rPr lang="ru-RU" dirty="0"/>
              <a:t>. </a:t>
            </a:r>
            <a:r>
              <a:rPr lang="ru-RU" dirty="0" err="1"/>
              <a:t>Вузол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вийшов</a:t>
            </a:r>
            <a:r>
              <a:rPr lang="ru-RU" dirty="0"/>
              <a:t> з ладу, </a:t>
            </a:r>
            <a:r>
              <a:rPr lang="ru-RU" dirty="0" err="1"/>
              <a:t>підкріплюється</a:t>
            </a:r>
            <a:r>
              <a:rPr lang="ru-RU" dirty="0"/>
              <a:t> </a:t>
            </a:r>
            <a:r>
              <a:rPr lang="ru-RU" dirty="0" err="1"/>
              <a:t>вторинним</a:t>
            </a:r>
            <a:r>
              <a:rPr lang="ru-RU" dirty="0"/>
              <a:t> </a:t>
            </a:r>
            <a:r>
              <a:rPr lang="ru-RU" dirty="0" err="1"/>
              <a:t>вузлом</a:t>
            </a:r>
            <a:r>
              <a:rPr lang="ru-RU" dirty="0"/>
              <a:t>, тому </a:t>
            </a:r>
            <a:r>
              <a:rPr lang="ru-RU" dirty="0" err="1"/>
              <a:t>вторинний</a:t>
            </a:r>
            <a:r>
              <a:rPr lang="ru-RU" dirty="0"/>
              <a:t> </a:t>
            </a:r>
            <a:r>
              <a:rPr lang="ru-RU" dirty="0" err="1"/>
              <a:t>вузол</a:t>
            </a:r>
            <a:r>
              <a:rPr lang="ru-RU" dirty="0"/>
              <a:t> </a:t>
            </a:r>
            <a:r>
              <a:rPr lang="ru-RU" dirty="0" err="1"/>
              <a:t>замінює</a:t>
            </a:r>
            <a:r>
              <a:rPr lang="ru-RU" dirty="0"/>
              <a:t> </a:t>
            </a:r>
            <a:r>
              <a:rPr lang="ru-RU" dirty="0" err="1"/>
              <a:t>первинний</a:t>
            </a:r>
            <a:r>
              <a:rPr lang="ru-RU" dirty="0"/>
              <a:t> </a:t>
            </a:r>
            <a:r>
              <a:rPr lang="ru-RU" dirty="0" err="1"/>
              <a:t>під</a:t>
            </a:r>
            <a:r>
              <a:rPr lang="ru-RU" dirty="0"/>
              <a:t> час </a:t>
            </a:r>
            <a:r>
              <a:rPr lang="ru-RU" dirty="0" err="1"/>
              <a:t>збоїв</a:t>
            </a:r>
            <a:r>
              <a:rPr lang="ru-RU" dirty="0"/>
              <a:t>, а система </a:t>
            </a:r>
            <a:r>
              <a:rPr lang="ru-RU" dirty="0" err="1"/>
              <a:t>стає</a:t>
            </a:r>
            <a:r>
              <a:rPr lang="ru-RU" dirty="0"/>
              <a:t> </a:t>
            </a:r>
            <a:r>
              <a:rPr lang="ru-RU" dirty="0" err="1"/>
              <a:t>відмовостійкою</a:t>
            </a:r>
            <a:r>
              <a:rPr lang="ru-RU" dirty="0"/>
              <a:t>. </a:t>
            </a:r>
            <a:r>
              <a:rPr lang="ru-RU" dirty="0" err="1"/>
              <a:t>Хоча</a:t>
            </a:r>
            <a:r>
              <a:rPr lang="ru-RU" dirty="0"/>
              <a:t> </a:t>
            </a:r>
            <a:r>
              <a:rPr lang="ru-RU" dirty="0" err="1"/>
              <a:t>деякі</a:t>
            </a:r>
            <a:r>
              <a:rPr lang="ru-RU" dirty="0"/>
              <a:t> </a:t>
            </a:r>
            <a:r>
              <a:rPr lang="ru-RU" dirty="0" err="1"/>
              <a:t>повідомлення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виходити</a:t>
            </a:r>
            <a:r>
              <a:rPr lang="ru-RU" dirty="0"/>
              <a:t> з ладу.</a:t>
            </a:r>
            <a:endParaRPr lang="en-US" dirty="0"/>
          </a:p>
        </p:txBody>
      </p:sp>
      <p:pic>
        <p:nvPicPr>
          <p:cNvPr id="5" name="Picture 4" descr="A diagram of different types of components">
            <a:extLst>
              <a:ext uri="{FF2B5EF4-FFF2-40B4-BE49-F238E27FC236}">
                <a16:creationId xmlns:a16="http://schemas.microsoft.com/office/drawing/2014/main" id="{E0B5E0C5-F454-FC22-0D8D-FFF2F261A2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453" y="1212939"/>
            <a:ext cx="5139027" cy="431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755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B06A7-B8D9-48CA-E0AE-4C90B6789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" y="0"/>
            <a:ext cx="10515600" cy="1355075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/>
              <a:t>acid vs 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8ED52-8494-3D1E-10A9-32DC206BB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98294"/>
            <a:ext cx="12192000" cy="5359706"/>
          </a:xfrm>
        </p:spPr>
        <p:txBody>
          <a:bodyPr>
            <a:normAutofit/>
          </a:bodyPr>
          <a:lstStyle/>
          <a:p>
            <a:r>
              <a:rPr lang="en-US" b="1" dirty="0"/>
              <a:t>ACID</a:t>
            </a:r>
            <a:r>
              <a:rPr lang="en-US" dirty="0"/>
              <a:t>: </a:t>
            </a:r>
            <a:r>
              <a:rPr lang="ru-RU" dirty="0" err="1"/>
              <a:t>Вибирайте</a:t>
            </a:r>
            <a:r>
              <a:rPr lang="ru-RU" dirty="0"/>
              <a:t> </a:t>
            </a:r>
            <a:r>
              <a:rPr lang="en-US" dirty="0"/>
              <a:t>ACID, </a:t>
            </a:r>
            <a:r>
              <a:rPr lang="ru-RU" dirty="0"/>
              <a:t>коли критична </a:t>
            </a:r>
            <a:r>
              <a:rPr lang="ru-RU" dirty="0" err="1"/>
              <a:t>цілісність</a:t>
            </a:r>
            <a:r>
              <a:rPr lang="ru-RU" dirty="0"/>
              <a:t> та </a:t>
            </a:r>
            <a:r>
              <a:rPr lang="ru-RU" dirty="0" err="1"/>
              <a:t>узгодженість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. </a:t>
            </a:r>
            <a:r>
              <a:rPr lang="ru-RU" dirty="0" err="1"/>
              <a:t>Підходить</a:t>
            </a:r>
            <a:r>
              <a:rPr lang="ru-RU" dirty="0"/>
              <a:t> для систем, де </a:t>
            </a:r>
            <a:r>
              <a:rPr lang="ru-RU" dirty="0" err="1"/>
              <a:t>транзакції</a:t>
            </a:r>
            <a:r>
              <a:rPr lang="ru-RU" dirty="0"/>
              <a:t> </a:t>
            </a:r>
            <a:r>
              <a:rPr lang="ru-RU" dirty="0" err="1"/>
              <a:t>мають</a:t>
            </a:r>
            <a:r>
              <a:rPr lang="ru-RU" dirty="0"/>
              <a:t> бути </a:t>
            </a:r>
            <a:r>
              <a:rPr lang="ru-RU" dirty="0" err="1"/>
              <a:t>надійними</a:t>
            </a:r>
            <a:r>
              <a:rPr lang="ru-RU" dirty="0"/>
              <a:t> та </a:t>
            </a:r>
            <a:r>
              <a:rPr lang="ru-RU" dirty="0" err="1"/>
              <a:t>атомарними</a:t>
            </a:r>
            <a:r>
              <a:rPr lang="ru-RU" dirty="0"/>
              <a:t>, таких як </a:t>
            </a:r>
            <a:r>
              <a:rPr lang="ru-RU" dirty="0" err="1"/>
              <a:t>банківські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та </a:t>
            </a:r>
            <a:r>
              <a:rPr lang="ru-RU" dirty="0" err="1"/>
              <a:t>системи</a:t>
            </a:r>
            <a:r>
              <a:rPr lang="ru-RU" dirty="0"/>
              <a:t> </a:t>
            </a:r>
            <a:r>
              <a:rPr lang="ru-RU" dirty="0" err="1"/>
              <a:t>обліку</a:t>
            </a:r>
            <a:r>
              <a:rPr lang="ru-RU" dirty="0"/>
              <a:t>.</a:t>
            </a:r>
          </a:p>
          <a:p>
            <a:r>
              <a:rPr lang="en-US" b="1" dirty="0"/>
              <a:t>CAP</a:t>
            </a:r>
            <a:r>
              <a:rPr lang="en-US" dirty="0"/>
              <a:t>: </a:t>
            </a:r>
            <a:r>
              <a:rPr lang="ru-RU" dirty="0" err="1"/>
              <a:t>Вибирайте</a:t>
            </a:r>
            <a:r>
              <a:rPr lang="ru-RU" dirty="0"/>
              <a:t> </a:t>
            </a:r>
            <a:r>
              <a:rPr lang="en-US" dirty="0"/>
              <a:t>CAP, </a:t>
            </a:r>
            <a:r>
              <a:rPr lang="ru-RU" dirty="0"/>
              <a:t>коли критична </a:t>
            </a:r>
            <a:r>
              <a:rPr lang="ru-RU" dirty="0" err="1"/>
              <a:t>масштабованість</a:t>
            </a:r>
            <a:r>
              <a:rPr lang="ru-RU" dirty="0"/>
              <a:t> та </a:t>
            </a:r>
            <a:r>
              <a:rPr lang="ru-RU" dirty="0" err="1"/>
              <a:t>доступність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. </a:t>
            </a:r>
            <a:r>
              <a:rPr lang="ru-RU" dirty="0" err="1"/>
              <a:t>Підходить</a:t>
            </a:r>
            <a:r>
              <a:rPr lang="ru-RU" dirty="0"/>
              <a:t> для </a:t>
            </a:r>
            <a:r>
              <a:rPr lang="ru-RU" dirty="0" err="1"/>
              <a:t>розподілених</a:t>
            </a:r>
            <a:r>
              <a:rPr lang="ru-RU" dirty="0"/>
              <a:t> систем, де </a:t>
            </a:r>
            <a:r>
              <a:rPr lang="ru-RU" dirty="0" err="1"/>
              <a:t>необхідно</a:t>
            </a:r>
            <a:r>
              <a:rPr lang="ru-RU" dirty="0"/>
              <a:t> </a:t>
            </a:r>
            <a:r>
              <a:rPr lang="ru-RU" dirty="0" err="1"/>
              <a:t>підтримувати</a:t>
            </a:r>
            <a:r>
              <a:rPr lang="ru-RU" dirty="0"/>
              <a:t> </a:t>
            </a:r>
            <a:r>
              <a:rPr lang="ru-RU" dirty="0" err="1"/>
              <a:t>високу</a:t>
            </a:r>
            <a:r>
              <a:rPr lang="ru-RU" dirty="0"/>
              <a:t> </a:t>
            </a:r>
            <a:r>
              <a:rPr lang="ru-RU" dirty="0" err="1"/>
              <a:t>доступність</a:t>
            </a:r>
            <a:r>
              <a:rPr lang="ru-RU" dirty="0"/>
              <a:t> та </a:t>
            </a:r>
            <a:r>
              <a:rPr lang="ru-RU" dirty="0" err="1"/>
              <a:t>стійкість</a:t>
            </a:r>
            <a:r>
              <a:rPr lang="ru-RU" dirty="0"/>
              <a:t> до </a:t>
            </a:r>
            <a:r>
              <a:rPr lang="ru-RU" dirty="0" err="1"/>
              <a:t>мережних</a:t>
            </a:r>
            <a:r>
              <a:rPr lang="ru-RU" dirty="0"/>
              <a:t> </a:t>
            </a:r>
            <a:r>
              <a:rPr lang="ru-RU" dirty="0" err="1"/>
              <a:t>розбиття</a:t>
            </a:r>
            <a:r>
              <a:rPr lang="ru-RU" dirty="0"/>
              <a:t>, таких як </a:t>
            </a:r>
            <a:r>
              <a:rPr lang="ru-RU" dirty="0" err="1"/>
              <a:t>системи</a:t>
            </a:r>
            <a:r>
              <a:rPr lang="ru-RU" dirty="0"/>
              <a:t> великих </a:t>
            </a:r>
            <a:r>
              <a:rPr lang="ru-RU" dirty="0" err="1"/>
              <a:t>даних</a:t>
            </a:r>
            <a:r>
              <a:rPr lang="ru-RU" dirty="0"/>
              <a:t>, веб-</a:t>
            </a:r>
            <a:r>
              <a:rPr lang="ru-RU" dirty="0" err="1"/>
              <a:t>додатки</a:t>
            </a:r>
            <a:r>
              <a:rPr lang="ru-RU" dirty="0"/>
              <a:t> з </a:t>
            </a:r>
            <a:r>
              <a:rPr lang="ru-RU" dirty="0" err="1"/>
              <a:t>високим</a:t>
            </a:r>
            <a:r>
              <a:rPr lang="ru-RU" dirty="0"/>
              <a:t> </a:t>
            </a:r>
            <a:r>
              <a:rPr lang="ru-RU" dirty="0" err="1"/>
              <a:t>навантаженням</a:t>
            </a:r>
            <a:r>
              <a:rPr lang="ru-RU" dirty="0"/>
              <a:t> та глобально </a:t>
            </a:r>
            <a:r>
              <a:rPr lang="ru-RU" dirty="0" err="1"/>
              <a:t>розподілені</a:t>
            </a:r>
            <a:r>
              <a:rPr lang="ru-RU" dirty="0"/>
              <a:t> </a:t>
            </a:r>
            <a:r>
              <a:rPr lang="ru-RU" dirty="0" err="1"/>
              <a:t>бази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b="1" dirty="0" err="1"/>
              <a:t>Приклади</a:t>
            </a:r>
            <a:r>
              <a:rPr lang="en-US" b="1" dirty="0"/>
              <a:t>:</a:t>
            </a:r>
            <a:endParaRPr lang="ru-RU" b="1" dirty="0"/>
          </a:p>
          <a:p>
            <a:r>
              <a:rPr lang="en-US" b="1" dirty="0"/>
              <a:t>ACID (SQL)</a:t>
            </a:r>
            <a:r>
              <a:rPr lang="en-US" dirty="0"/>
              <a:t>: MySQL, PostgreSQL, Oracle.</a:t>
            </a:r>
          </a:p>
          <a:p>
            <a:r>
              <a:rPr lang="en-US" b="1" dirty="0"/>
              <a:t>CAP (NoSQL)</a:t>
            </a:r>
            <a:r>
              <a:rPr lang="en-US" dirty="0"/>
              <a:t>: Cassandra (AP), HBase (CP), DynamoDB (AP).</a:t>
            </a:r>
          </a:p>
        </p:txBody>
      </p:sp>
    </p:spTree>
    <p:extLst>
      <p:ext uri="{BB962C8B-B14F-4D97-AF65-F5344CB8AC3E}">
        <p14:creationId xmlns:p14="http://schemas.microsoft.com/office/powerpoint/2010/main" val="3954870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469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source-serif-pro</vt:lpstr>
      <vt:lpstr>Office Theme</vt:lpstr>
      <vt:lpstr>PowerPoint Presentation</vt:lpstr>
      <vt:lpstr>Властивості (вимоги) транзакції ACID</vt:lpstr>
      <vt:lpstr>CAP (Consistency, Availability, Partition tolerance)</vt:lpstr>
      <vt:lpstr>acid vs 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Shchebetovskyi, Dmitriy</dc:creator>
  <cp:lastModifiedBy>Shchebetovskyi, Dmitriy</cp:lastModifiedBy>
  <cp:revision>18</cp:revision>
  <dcterms:created xsi:type="dcterms:W3CDTF">2024-07-15T23:12:37Z</dcterms:created>
  <dcterms:modified xsi:type="dcterms:W3CDTF">2024-07-15T23:47:10Z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3f2a5e4-10d8-4dfe-8082-7352c27520cb_Enabled">
    <vt:lpwstr>true</vt:lpwstr>
  </property>
  <property fmtid="{D5CDD505-2E9C-101B-9397-08002B2CF9AE}" pid="3" name="MSIP_Label_e3f2a5e4-10d8-4dfe-8082-7352c27520cb_SetDate">
    <vt:lpwstr>2024-07-15T23:16:13Z</vt:lpwstr>
  </property>
  <property fmtid="{D5CDD505-2E9C-101B-9397-08002B2CF9AE}" pid="4" name="MSIP_Label_e3f2a5e4-10d8-4dfe-8082-7352c27520cb_Method">
    <vt:lpwstr>Standard</vt:lpwstr>
  </property>
  <property fmtid="{D5CDD505-2E9C-101B-9397-08002B2CF9AE}" pid="5" name="MSIP_Label_e3f2a5e4-10d8-4dfe-8082-7352c27520cb_Name">
    <vt:lpwstr>_Official</vt:lpwstr>
  </property>
  <property fmtid="{D5CDD505-2E9C-101B-9397-08002B2CF9AE}" pid="6" name="MSIP_Label_e3f2a5e4-10d8-4dfe-8082-7352c27520cb_SiteId">
    <vt:lpwstr>2864f69d-77c3-4fbe-bbc0-97502052391a</vt:lpwstr>
  </property>
  <property fmtid="{D5CDD505-2E9C-101B-9397-08002B2CF9AE}" pid="7" name="MSIP_Label_e3f2a5e4-10d8-4dfe-8082-7352c27520cb_ActionId">
    <vt:lpwstr>e451c2f7-33c0-4f57-81e6-9a20f34875ea</vt:lpwstr>
  </property>
  <property fmtid="{D5CDD505-2E9C-101B-9397-08002B2CF9AE}" pid="8" name="MSIP_Label_e3f2a5e4-10d8-4dfe-8082-7352c27520cb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[OFFICIAL]</vt:lpwstr>
  </property>
</Properties>
</file>