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71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7F2E-1503-805C-2A05-1BA61C6B6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BE2E3-5041-5168-30F5-FBD133D6B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B4D42-D9C0-4DB5-2437-ACD0D93E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C4F5-6169-48DC-8B96-6F920422DC51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6CCAA-DECA-F0B3-F383-BE810295D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14295-140B-7692-EC3C-6156C5CD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F1FE-D382-407A-BFD4-8F0F46FC3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2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036DC-5F2F-E835-A3CB-6D3EB16F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EBD2F-58CD-5EFA-7224-167BBCCE8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9974D-164C-C439-40F3-74945252C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C4F5-6169-48DC-8B96-6F920422DC51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AB797-B667-506B-1B7F-91080D75B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67871-32E8-BCB1-F458-8B70382B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F1FE-D382-407A-BFD4-8F0F46FC3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3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A2FEB9-1F36-8054-BFAC-6258B01A6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03B11-6ECF-D037-AFC8-BCFA821C0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1B0CD-8A6F-494A-88AA-7A36750FD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C4F5-6169-48DC-8B96-6F920422DC51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C8305-DBA7-D25C-DED9-73D23043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BC332-9A74-A9C6-08BA-6F75D0370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F1FE-D382-407A-BFD4-8F0F46FC3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0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5A9A0-AB6F-DF2E-2E28-F75083CB0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63BE7-7CE0-5710-6F30-F571EFF50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1AEE6-E8CB-6ADE-670C-DBBE59484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C4F5-6169-48DC-8B96-6F920422DC51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A3CE4-E52D-C2CF-A7B2-B2B09395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5A93B-6673-ADCF-9E5D-D1EF85B4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F1FE-D382-407A-BFD4-8F0F46FC3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6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0AC85-F100-9C4C-6B99-8E40E3572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CC0C7-60B4-5936-399B-7DCD20A0E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C4145-140A-DE61-7F43-B61F6B813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C4F5-6169-48DC-8B96-6F920422DC51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56A30-37A2-D581-EF6A-97D3B28ED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32462-90D2-6578-F11B-D600850C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F1FE-D382-407A-BFD4-8F0F46FC3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3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01F1-A673-345A-1839-28143D8F1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E429E-1118-2D42-4DF8-FF081C5E3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F2CDC-76E8-B955-7977-1BE29D76D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D869D-6DBB-7ED2-6A62-3336DB4ED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C4F5-6169-48DC-8B96-6F920422DC51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F0696-F638-F9E4-F99A-57B9FF57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845F3-EFC2-57E8-C3E5-59875B75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F1FE-D382-407A-BFD4-8F0F46FC3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1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76F09-C59A-1B76-83E9-4409E6E22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8E633-C344-75BD-F105-FEFBC9474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1ACBB-DFDB-49BE-F5EC-CA07DDF27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8F45F4-033D-D063-0BFB-D93C4CD179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661D3-35A2-E610-EAD6-9C565CD1A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00DA14-4395-D646-3527-4B66C7BAB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C4F5-6169-48DC-8B96-6F920422DC51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DE8C61-7B91-84BC-2BEC-0BB70391D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D5D02F-3A97-FDCF-DC62-6EC5F016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F1FE-D382-407A-BFD4-8F0F46FC3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9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08B9E-E049-31A3-29EA-95889E94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23C69C-1989-37B9-473D-0BB0350A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C4F5-6169-48DC-8B96-6F920422DC51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3CA812-BAF1-A1F2-9992-9BD51D94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441637-608C-839B-B19C-C34B7124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F1FE-D382-407A-BFD4-8F0F46FC3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62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7F4872-BE15-0411-AA20-09E6DB21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C4F5-6169-48DC-8B96-6F920422DC51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F093D5-CC46-B10C-BC2C-358746375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9694E-D8C3-3039-7EAD-2C3892A6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F1FE-D382-407A-BFD4-8F0F46FC3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3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C729-9345-E9EA-D172-9C5090961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FC63-8235-1608-78C0-A16F5DE1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A29865-E6F1-C4F9-E014-F29133E0B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A2E33-44DB-68B9-8937-3F16C675B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C4F5-6169-48DC-8B96-6F920422DC51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33FA4-AC31-7B55-EDF9-D217034AC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2EA87-9084-597B-85F5-DEF03C70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F1FE-D382-407A-BFD4-8F0F46FC3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1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E2202-50BA-2748-900D-EB1CC8E89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43D864-2EE7-8F48-6A18-B74A0C594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FBFB8-B068-611D-ED60-14B04746C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B9825-1DA8-C640-0C82-7F283A3B9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C4F5-6169-48DC-8B96-6F920422DC51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F08DD-E315-DC94-0C64-24B44749E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F52CB-3022-D15D-F412-9391B5088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F1FE-D382-407A-BFD4-8F0F46FC3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6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9DFD2D-4D59-17F7-EFDE-9ECC53F16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098D6-1350-1FB4-AC3D-FE032A2AC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63CA9-00B7-073F-F5C4-73401E99C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FFC4F5-6169-48DC-8B96-6F920422DC51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169B9-318C-03BA-CD3B-9ABEE5846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027D7-BE1D-8C59-5C05-A434E8C89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C7F1FE-D382-407A-BFD4-8F0F46FC3C5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BFF27D-1B19-E482-4120-9AAABD6B230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612563" y="63500"/>
            <a:ext cx="544512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[OFFICIAL]</a:t>
            </a:r>
          </a:p>
        </p:txBody>
      </p:sp>
    </p:spTree>
    <p:extLst>
      <p:ext uri="{BB962C8B-B14F-4D97-AF65-F5344CB8AC3E}">
        <p14:creationId xmlns:p14="http://schemas.microsoft.com/office/powerpoint/2010/main" val="372228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B6849-327A-5923-425E-226C9C698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SQL Indexes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1" descr="A diagram of a table with orange arrows&#10;&#10;Description automatically generated with medium confidence">
            <a:extLst>
              <a:ext uri="{FF2B5EF4-FFF2-40B4-BE49-F238E27FC236}">
                <a16:creationId xmlns:a16="http://schemas.microsoft.com/office/drawing/2014/main" id="{CB46AA8C-6436-AB51-4219-A358A21CA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92" y="1475863"/>
            <a:ext cx="5536001" cy="384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3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data entry">
            <a:extLst>
              <a:ext uri="{FF2B5EF4-FFF2-40B4-BE49-F238E27FC236}">
                <a16:creationId xmlns:a16="http://schemas.microsoft.com/office/drawing/2014/main" id="{FC621582-A941-D0F3-8F6C-16C904E34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2302"/>
            <a:ext cx="12192000" cy="50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62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44049-F1E6-5464-9587-442ADA846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256032"/>
            <a:ext cx="10969752" cy="5920931"/>
          </a:xfrm>
        </p:spPr>
        <p:txBody>
          <a:bodyPr>
            <a:normAutofit/>
          </a:bodyPr>
          <a:lstStyle/>
          <a:p>
            <a:r>
              <a:rPr lang="ru-RU" sz="1600" b="1" dirty="0" err="1"/>
              <a:t>Складовий</a:t>
            </a:r>
            <a:r>
              <a:rPr lang="ru-RU" sz="1600" b="1" dirty="0"/>
              <a:t> </a:t>
            </a:r>
            <a:r>
              <a:rPr lang="ru-RU" sz="1600" b="1" dirty="0" err="1"/>
              <a:t>індекс</a:t>
            </a:r>
            <a:r>
              <a:rPr lang="ru-RU" sz="1600" dirty="0"/>
              <a:t> - </a:t>
            </a:r>
            <a:r>
              <a:rPr lang="ru-RU" sz="1600" dirty="0" err="1"/>
              <a:t>індекс</a:t>
            </a:r>
            <a:r>
              <a:rPr lang="ru-RU" sz="1600" dirty="0"/>
              <a:t>, </a:t>
            </a:r>
            <a:r>
              <a:rPr lang="ru-RU" sz="1600" dirty="0" err="1"/>
              <a:t>який</a:t>
            </a:r>
            <a:r>
              <a:rPr lang="ru-RU" sz="1600" dirty="0"/>
              <a:t> </a:t>
            </a:r>
            <a:r>
              <a:rPr lang="ru-RU" sz="1600" dirty="0" err="1"/>
              <a:t>містить</a:t>
            </a:r>
            <a:r>
              <a:rPr lang="ru-RU" sz="1600" dirty="0"/>
              <a:t> </a:t>
            </a:r>
            <a:r>
              <a:rPr lang="ru-RU" sz="1600" dirty="0" err="1"/>
              <a:t>більше</a:t>
            </a:r>
            <a:r>
              <a:rPr lang="ru-RU" sz="1600" dirty="0"/>
              <a:t> одного </a:t>
            </a:r>
            <a:r>
              <a:rPr lang="ru-RU" sz="1600" dirty="0" err="1"/>
              <a:t>стовпця</a:t>
            </a:r>
            <a:endParaRPr lang="ru-RU" sz="1600" dirty="0"/>
          </a:p>
          <a:p>
            <a:r>
              <a:rPr lang="ru-RU" sz="1600" dirty="0" err="1"/>
              <a:t>Складовий</a:t>
            </a:r>
            <a:r>
              <a:rPr lang="ru-RU" sz="1600" dirty="0"/>
              <a:t> </a:t>
            </a:r>
            <a:r>
              <a:rPr lang="ru-RU" sz="1600" dirty="0" err="1"/>
              <a:t>індекс</a:t>
            </a:r>
            <a:r>
              <a:rPr lang="ru-RU" sz="1600" dirty="0"/>
              <a:t> </a:t>
            </a:r>
            <a:r>
              <a:rPr lang="ru-RU" sz="1600" dirty="0" err="1"/>
              <a:t>дозволяє</a:t>
            </a:r>
            <a:r>
              <a:rPr lang="ru-RU" sz="1600" dirty="0"/>
              <a:t> </a:t>
            </a:r>
            <a:r>
              <a:rPr lang="ru-RU" sz="1600" dirty="0" err="1"/>
              <a:t>підвищити</a:t>
            </a:r>
            <a:r>
              <a:rPr lang="ru-RU" sz="1600" dirty="0"/>
              <a:t> </a:t>
            </a:r>
            <a:r>
              <a:rPr lang="ru-RU" sz="1600" dirty="0" err="1"/>
              <a:t>продуктивність</a:t>
            </a:r>
            <a:r>
              <a:rPr lang="ru-RU" sz="1600" dirty="0"/>
              <a:t> </a:t>
            </a:r>
            <a:r>
              <a:rPr lang="ru-RU" sz="1600" dirty="0" err="1"/>
              <a:t>запитів</a:t>
            </a:r>
            <a:r>
              <a:rPr lang="ru-RU" sz="1600" dirty="0"/>
              <a:t> та </a:t>
            </a:r>
            <a:r>
              <a:rPr lang="ru-RU" sz="1600" dirty="0" err="1"/>
              <a:t>зменшити</a:t>
            </a:r>
            <a:r>
              <a:rPr lang="ru-RU" sz="1600" dirty="0"/>
              <a:t> </a:t>
            </a:r>
            <a:r>
              <a:rPr lang="ru-RU" sz="1600" dirty="0" err="1"/>
              <a:t>кількість</a:t>
            </a:r>
            <a:r>
              <a:rPr lang="ru-RU" sz="1600" dirty="0"/>
              <a:t> </a:t>
            </a:r>
            <a:r>
              <a:rPr lang="ru-RU" sz="1600" dirty="0" err="1"/>
              <a:t>індексів</a:t>
            </a:r>
            <a:r>
              <a:rPr lang="ru-RU" sz="1600" dirty="0"/>
              <a:t> на </a:t>
            </a:r>
            <a:r>
              <a:rPr lang="ru-RU" sz="1600" dirty="0" err="1"/>
              <a:t>таблицю</a:t>
            </a:r>
            <a:endParaRPr lang="ru-RU" sz="1600" dirty="0"/>
          </a:p>
          <a:p>
            <a:r>
              <a:rPr lang="ru-RU" sz="1600" dirty="0" err="1"/>
              <a:t>Продуктивність</a:t>
            </a:r>
            <a:r>
              <a:rPr lang="ru-RU" sz="1600" dirty="0"/>
              <a:t> </a:t>
            </a:r>
            <a:r>
              <a:rPr lang="ru-RU" sz="1600" dirty="0" err="1"/>
              <a:t>підвищується</a:t>
            </a:r>
            <a:r>
              <a:rPr lang="ru-RU" sz="1600" dirty="0"/>
              <a:t> за </a:t>
            </a:r>
            <a:r>
              <a:rPr lang="ru-RU" sz="1600" dirty="0" err="1"/>
              <a:t>рахунок</a:t>
            </a:r>
            <a:r>
              <a:rPr lang="ru-RU" sz="1600" dirty="0"/>
              <a:t> того, </a:t>
            </a:r>
            <a:r>
              <a:rPr lang="ru-RU" sz="1600" dirty="0" err="1"/>
              <a:t>що</a:t>
            </a:r>
            <a:r>
              <a:rPr lang="ru-RU" sz="1600" dirty="0"/>
              <a:t> сервер для </a:t>
            </a:r>
            <a:r>
              <a:rPr lang="ru-RU" sz="1600" dirty="0" err="1"/>
              <a:t>пошуку</a:t>
            </a:r>
            <a:r>
              <a:rPr lang="ru-RU" sz="1600" dirty="0"/>
              <a:t> </a:t>
            </a:r>
            <a:r>
              <a:rPr lang="ru-RU" sz="1600" dirty="0" err="1"/>
              <a:t>необхідних</a:t>
            </a:r>
            <a:r>
              <a:rPr lang="ru-RU" sz="1600" dirty="0"/>
              <a:t> </a:t>
            </a:r>
            <a:r>
              <a:rPr lang="ru-RU" sz="1600" dirty="0" err="1"/>
              <a:t>даних</a:t>
            </a:r>
            <a:r>
              <a:rPr lang="ru-RU" sz="1600" dirty="0"/>
              <a:t> </a:t>
            </a:r>
            <a:r>
              <a:rPr lang="ru-RU" sz="1600" dirty="0" err="1"/>
              <a:t>сканує</a:t>
            </a:r>
            <a:r>
              <a:rPr lang="ru-RU" sz="1600" dirty="0"/>
              <a:t> </a:t>
            </a:r>
            <a:r>
              <a:rPr lang="ru-RU" sz="1600" dirty="0" err="1"/>
              <a:t>лише</a:t>
            </a:r>
            <a:r>
              <a:rPr lang="ru-RU" sz="1600" dirty="0"/>
              <a:t> один </a:t>
            </a:r>
            <a:r>
              <a:rPr lang="ru-RU" sz="1600" dirty="0" err="1"/>
              <a:t>індекс</a:t>
            </a:r>
            <a:endParaRPr lang="ru-RU" sz="1600" dirty="0"/>
          </a:p>
          <a:p>
            <a:r>
              <a:rPr lang="ru-RU" sz="1600" dirty="0"/>
              <a:t>При </a:t>
            </a:r>
            <a:r>
              <a:rPr lang="ru-RU" sz="1600" dirty="0" err="1"/>
              <a:t>цьому</a:t>
            </a:r>
            <a:r>
              <a:rPr lang="ru-RU" sz="1600" dirty="0"/>
              <a:t> </a:t>
            </a:r>
            <a:r>
              <a:rPr lang="ru-RU" sz="1600" dirty="0" err="1"/>
              <a:t>складовий</a:t>
            </a:r>
            <a:r>
              <a:rPr lang="ru-RU" sz="1600" dirty="0"/>
              <a:t> </a:t>
            </a:r>
            <a:r>
              <a:rPr lang="ru-RU" sz="1600" dirty="0" err="1"/>
              <a:t>індекс</a:t>
            </a:r>
            <a:r>
              <a:rPr lang="ru-RU" sz="1600" dirty="0"/>
              <a:t> на поля («</a:t>
            </a:r>
            <a:r>
              <a:rPr lang="ru-RU" sz="1600" dirty="0" err="1"/>
              <a:t>Прізвище</a:t>
            </a:r>
            <a:r>
              <a:rPr lang="ru-RU" sz="1600" dirty="0"/>
              <a:t>», «</a:t>
            </a:r>
            <a:r>
              <a:rPr lang="ru-RU" sz="1600" dirty="0" err="1"/>
              <a:t>Ім'я</a:t>
            </a:r>
            <a:r>
              <a:rPr lang="ru-RU" sz="1600" dirty="0"/>
              <a:t>») </a:t>
            </a:r>
            <a:r>
              <a:rPr lang="ru-RU" sz="1600" dirty="0" err="1"/>
              <a:t>це</a:t>
            </a:r>
            <a:r>
              <a:rPr lang="ru-RU" sz="1600" dirty="0"/>
              <a:t> не те </a:t>
            </a:r>
            <a:r>
              <a:rPr lang="ru-RU" sz="1600" dirty="0" err="1"/>
              <a:t>саме</a:t>
            </a:r>
            <a:r>
              <a:rPr lang="ru-RU" sz="1600" dirty="0"/>
              <a:t>, </a:t>
            </a:r>
            <a:r>
              <a:rPr lang="ru-RU" sz="1600" dirty="0" err="1"/>
              <a:t>що</a:t>
            </a:r>
            <a:r>
              <a:rPr lang="ru-RU" sz="1600" dirty="0"/>
              <a:t> </a:t>
            </a:r>
            <a:r>
              <a:rPr lang="ru-RU" sz="1600" dirty="0" err="1"/>
              <a:t>індекс</a:t>
            </a:r>
            <a:r>
              <a:rPr lang="ru-RU" sz="1600" dirty="0"/>
              <a:t> на поля («</a:t>
            </a:r>
            <a:r>
              <a:rPr lang="ru-RU" sz="1600" dirty="0" err="1"/>
              <a:t>Ім'я</a:t>
            </a:r>
            <a:r>
              <a:rPr lang="ru-RU" sz="1600" dirty="0"/>
              <a:t>», «</a:t>
            </a:r>
            <a:r>
              <a:rPr lang="ru-RU" sz="1600" dirty="0" err="1"/>
              <a:t>Прізвище</a:t>
            </a:r>
            <a:r>
              <a:rPr lang="ru-RU" sz="1600" dirty="0"/>
              <a:t>»)</a:t>
            </a:r>
          </a:p>
          <a:p>
            <a:r>
              <a:rPr lang="ru-RU" sz="1600" dirty="0" err="1"/>
              <a:t>Наприклад</a:t>
            </a:r>
            <a:r>
              <a:rPr lang="ru-RU" sz="1600" dirty="0"/>
              <a:t>, для </a:t>
            </a:r>
            <a:r>
              <a:rPr lang="ru-RU" sz="1600" dirty="0" err="1"/>
              <a:t>першого</a:t>
            </a:r>
            <a:r>
              <a:rPr lang="ru-RU" sz="1600" dirty="0"/>
              <a:t> </a:t>
            </a:r>
            <a:r>
              <a:rPr lang="ru-RU" sz="1600" dirty="0" err="1"/>
              <a:t>випадку</a:t>
            </a:r>
            <a:r>
              <a:rPr lang="ru-RU" sz="1600" dirty="0"/>
              <a:t> </a:t>
            </a:r>
            <a:r>
              <a:rPr lang="ru-RU" sz="1600" dirty="0" err="1"/>
              <a:t>сортування</a:t>
            </a:r>
            <a:r>
              <a:rPr lang="ru-RU" sz="1600" dirty="0"/>
              <a:t> буде </a:t>
            </a:r>
            <a:r>
              <a:rPr lang="ru-RU" sz="1600" dirty="0" err="1"/>
              <a:t>наступним</a:t>
            </a:r>
            <a:r>
              <a:rPr lang="ru-RU" sz="1600" dirty="0"/>
              <a:t>:         А для другого </a:t>
            </a:r>
            <a:r>
              <a:rPr lang="ru-RU" sz="1600" dirty="0" err="1"/>
              <a:t>випадку</a:t>
            </a:r>
            <a:r>
              <a:rPr lang="ru-RU" sz="1600" dirty="0"/>
              <a:t> </a:t>
            </a:r>
            <a:r>
              <a:rPr lang="ru-RU" sz="1600" dirty="0" err="1"/>
              <a:t>сортування</a:t>
            </a:r>
            <a:r>
              <a:rPr lang="ru-RU" sz="1600" dirty="0"/>
              <a:t> буде таким:</a:t>
            </a:r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r>
              <a:rPr lang="ru-RU" sz="1600" dirty="0" err="1"/>
              <a:t>Якщо</a:t>
            </a:r>
            <a:r>
              <a:rPr lang="ru-RU" sz="1600" dirty="0"/>
              <a:t> </a:t>
            </a:r>
            <a:r>
              <a:rPr lang="ru-RU" sz="1600" dirty="0" err="1"/>
              <a:t>умова</a:t>
            </a:r>
            <a:r>
              <a:rPr lang="ru-RU" sz="1600" dirty="0"/>
              <a:t> </a:t>
            </a:r>
            <a:r>
              <a:rPr lang="ru-RU" sz="1600" dirty="0" err="1"/>
              <a:t>пошуку</a:t>
            </a:r>
            <a:r>
              <a:rPr lang="ru-RU" sz="1600" dirty="0"/>
              <a:t> </a:t>
            </a:r>
            <a:r>
              <a:rPr lang="ru-RU" sz="1600" dirty="0" err="1"/>
              <a:t>запиту</a:t>
            </a:r>
            <a:r>
              <a:rPr lang="ru-RU" sz="1600" dirty="0"/>
              <a:t> </a:t>
            </a:r>
            <a:r>
              <a:rPr lang="ru-RU" sz="1600" dirty="0" err="1"/>
              <a:t>містить</a:t>
            </a:r>
            <a:r>
              <a:rPr lang="ru-RU" sz="1600" dirty="0"/>
              <a:t> </a:t>
            </a:r>
            <a:r>
              <a:rPr lang="ru-RU" sz="1600" dirty="0" err="1"/>
              <a:t>оператори</a:t>
            </a:r>
            <a:r>
              <a:rPr lang="ru-RU" sz="1600" dirty="0"/>
              <a:t> </a:t>
            </a:r>
            <a:r>
              <a:rPr lang="en-US" sz="1600" dirty="0"/>
              <a:t>AND, </a:t>
            </a:r>
            <a:r>
              <a:rPr lang="ru-RU" sz="1600" dirty="0" err="1"/>
              <a:t>слід</a:t>
            </a:r>
            <a:r>
              <a:rPr lang="ru-RU" sz="1600" dirty="0"/>
              <a:t> </a:t>
            </a:r>
            <a:r>
              <a:rPr lang="ru-RU" sz="1600" dirty="0" err="1"/>
              <a:t>створити</a:t>
            </a:r>
            <a:r>
              <a:rPr lang="ru-RU" sz="1600" dirty="0"/>
              <a:t> </a:t>
            </a:r>
            <a:r>
              <a:rPr lang="ru-RU" sz="1600" dirty="0" err="1"/>
              <a:t>складовий</a:t>
            </a:r>
            <a:r>
              <a:rPr lang="ru-RU" sz="1600" dirty="0"/>
              <a:t> </a:t>
            </a:r>
            <a:r>
              <a:rPr lang="ru-RU" sz="1600" dirty="0" err="1"/>
              <a:t>індекс</a:t>
            </a:r>
            <a:r>
              <a:rPr lang="ru-RU" sz="1600" dirty="0"/>
              <a:t> по </a:t>
            </a:r>
            <a:r>
              <a:rPr lang="ru-RU" sz="1600" dirty="0" err="1"/>
              <a:t>всіх</a:t>
            </a:r>
            <a:r>
              <a:rPr lang="ru-RU" sz="1600" dirty="0"/>
              <a:t> </a:t>
            </a:r>
            <a:r>
              <a:rPr lang="ru-RU" sz="1600" dirty="0" err="1"/>
              <a:t>стовпцях</a:t>
            </a:r>
            <a:r>
              <a:rPr lang="ru-RU" sz="1600" dirty="0"/>
              <a:t> </a:t>
            </a:r>
            <a:r>
              <a:rPr lang="ru-RU" sz="1600" dirty="0" err="1"/>
              <a:t>таблиці</a:t>
            </a:r>
            <a:r>
              <a:rPr lang="ru-RU" sz="1600" dirty="0"/>
              <a:t>, </a:t>
            </a:r>
            <a:r>
              <a:rPr lang="ru-RU" sz="1600" dirty="0" err="1"/>
              <a:t>вказаних</a:t>
            </a:r>
            <a:r>
              <a:rPr lang="ru-RU" sz="1600" dirty="0"/>
              <a:t> у </a:t>
            </a:r>
            <a:r>
              <a:rPr lang="ru-RU" sz="1600" dirty="0" err="1"/>
              <a:t>пропозиції</a:t>
            </a:r>
            <a:r>
              <a:rPr lang="ru-RU" sz="1600" dirty="0"/>
              <a:t> </a:t>
            </a:r>
            <a:r>
              <a:rPr lang="en-US" sz="1600" dirty="0"/>
              <a:t>WHERE </a:t>
            </a:r>
            <a:r>
              <a:rPr lang="ru-RU" sz="1600" dirty="0" err="1"/>
              <a:t>інструкції</a:t>
            </a:r>
            <a:r>
              <a:rPr lang="ru-RU" sz="1600" dirty="0"/>
              <a:t> </a:t>
            </a:r>
            <a:r>
              <a:rPr lang="en-US" sz="1600" dirty="0"/>
              <a:t>SELECT</a:t>
            </a:r>
            <a:endParaRPr lang="ru-RU" sz="1600" dirty="0"/>
          </a:p>
          <a:p>
            <a:pPr marL="0" indent="0">
              <a:buNone/>
            </a:pPr>
            <a:br>
              <a:rPr lang="ru-RU" sz="1600" dirty="0"/>
            </a:br>
            <a:br>
              <a:rPr lang="ru-RU" sz="1600" dirty="0"/>
            </a:br>
            <a:br>
              <a:rPr lang="ru-RU" sz="1600" dirty="0"/>
            </a:br>
            <a:endParaRPr lang="en-US" sz="1600" dirty="0"/>
          </a:p>
        </p:txBody>
      </p:sp>
      <p:pic>
        <p:nvPicPr>
          <p:cNvPr id="4" name="Рисунок 1">
            <a:extLst>
              <a:ext uri="{FF2B5EF4-FFF2-40B4-BE49-F238E27FC236}">
                <a16:creationId xmlns:a16="http://schemas.microsoft.com/office/drawing/2014/main" id="{53A779D9-82F2-961D-DF5A-F3ABF28D2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40" y="1969654"/>
            <a:ext cx="3716688" cy="2042276"/>
          </a:xfrm>
          <a:prstGeom prst="rect">
            <a:avLst/>
          </a:prstGeom>
        </p:spPr>
      </p:pic>
      <p:pic>
        <p:nvPicPr>
          <p:cNvPr id="5" name="Рисунок 3">
            <a:extLst>
              <a:ext uri="{FF2B5EF4-FFF2-40B4-BE49-F238E27FC236}">
                <a16:creationId xmlns:a16="http://schemas.microsoft.com/office/drawing/2014/main" id="{CB42D00F-F4D0-01F2-53FA-ABA6BCFA8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712" y="2050567"/>
            <a:ext cx="3575143" cy="1961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C0BD4B-97B5-27E0-BB30-CCF03AC84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829" y="4738607"/>
            <a:ext cx="4200226" cy="186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428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73338-4597-D53C-C211-4C7D1725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296"/>
            <a:ext cx="11987784" cy="6364224"/>
          </a:xfrm>
        </p:spPr>
        <p:txBody>
          <a:bodyPr/>
          <a:lstStyle/>
          <a:p>
            <a:r>
              <a:rPr lang="ru-RU" b="1" dirty="0" err="1"/>
              <a:t>Покриваючий</a:t>
            </a:r>
            <a:r>
              <a:rPr lang="ru-RU" b="1" dirty="0"/>
              <a:t> </a:t>
            </a:r>
            <a:r>
              <a:rPr lang="ru-RU" b="1" dirty="0" err="1"/>
              <a:t>індекс</a:t>
            </a:r>
            <a:r>
              <a:rPr lang="ru-RU" b="1" dirty="0"/>
              <a:t> </a:t>
            </a:r>
            <a:r>
              <a:rPr lang="ru-RU" dirty="0"/>
              <a:t>- </a:t>
            </a:r>
            <a:r>
              <a:rPr lang="ru-RU" dirty="0" err="1"/>
              <a:t>індекс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включає</a:t>
            </a:r>
            <a:r>
              <a:rPr lang="ru-RU" dirty="0"/>
              <a:t> </a:t>
            </a:r>
            <a:r>
              <a:rPr lang="ru-RU" dirty="0" err="1"/>
              <a:t>додаткові</a:t>
            </a:r>
            <a:r>
              <a:rPr lang="ru-RU" dirty="0"/>
              <a:t> </a:t>
            </a:r>
            <a:r>
              <a:rPr lang="ru-RU" dirty="0" err="1"/>
              <a:t>неключові</a:t>
            </a:r>
            <a:r>
              <a:rPr lang="ru-RU" dirty="0"/>
              <a:t> </a:t>
            </a:r>
            <a:r>
              <a:rPr lang="ru-RU" dirty="0" err="1"/>
              <a:t>стовпці</a:t>
            </a:r>
            <a:r>
              <a:rPr lang="ru-RU" dirty="0"/>
              <a:t> з метою </a:t>
            </a:r>
            <a:r>
              <a:rPr lang="ru-RU" dirty="0" err="1"/>
              <a:t>підвищення</a:t>
            </a:r>
            <a:r>
              <a:rPr lang="ru-RU" dirty="0"/>
              <a:t> </a:t>
            </a:r>
            <a:r>
              <a:rPr lang="ru-RU" dirty="0" err="1"/>
              <a:t>продуктивності</a:t>
            </a:r>
            <a:endParaRPr lang="ru-RU" dirty="0"/>
          </a:p>
          <a:p>
            <a:r>
              <a:rPr lang="ru-RU" dirty="0" err="1"/>
              <a:t>Такий</a:t>
            </a:r>
            <a:r>
              <a:rPr lang="ru-RU" dirty="0"/>
              <a:t> </a:t>
            </a:r>
            <a:r>
              <a:rPr lang="ru-RU" dirty="0" err="1"/>
              <a:t>індекс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відразу</a:t>
            </a:r>
            <a:r>
              <a:rPr lang="ru-RU" dirty="0"/>
              <a:t> </a:t>
            </a:r>
            <a:r>
              <a:rPr lang="ru-RU" dirty="0" err="1"/>
              <a:t>отримати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необхідні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 з </a:t>
            </a:r>
            <a:r>
              <a:rPr lang="ru-RU" dirty="0" err="1"/>
              <a:t>листя</a:t>
            </a:r>
            <a:r>
              <a:rPr lang="ru-RU" dirty="0"/>
              <a:t> </a:t>
            </a:r>
            <a:r>
              <a:rPr lang="ru-RU" dirty="0" err="1"/>
              <a:t>індексу</a:t>
            </a:r>
            <a:r>
              <a:rPr lang="ru-RU" dirty="0"/>
              <a:t> без </a:t>
            </a:r>
            <a:r>
              <a:rPr lang="ru-RU" dirty="0" err="1"/>
              <a:t>додаткових</a:t>
            </a:r>
            <a:r>
              <a:rPr lang="ru-RU" dirty="0"/>
              <a:t> </a:t>
            </a:r>
            <a:r>
              <a:rPr lang="ru-RU" dirty="0" err="1"/>
              <a:t>звернень</a:t>
            </a:r>
            <a:r>
              <a:rPr lang="ru-RU" dirty="0"/>
              <a:t> до </a:t>
            </a:r>
            <a:r>
              <a:rPr lang="ru-RU" dirty="0" err="1"/>
              <a:t>записів</a:t>
            </a:r>
            <a:r>
              <a:rPr lang="ru-RU" dirty="0"/>
              <a:t> </a:t>
            </a:r>
            <a:r>
              <a:rPr lang="ru-RU" dirty="0" err="1"/>
              <a:t>таблиці</a:t>
            </a:r>
            <a:br>
              <a:rPr lang="ru-RU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C835BD-E241-84D6-ABB8-BE3A4D647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539" y="2189018"/>
            <a:ext cx="6325591" cy="376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220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278F-1402-7D9D-90DE-4C139E875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051792" cy="804671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Основні</a:t>
            </a:r>
            <a:r>
              <a:rPr lang="ru-RU" dirty="0"/>
              <a:t> </a:t>
            </a:r>
            <a:r>
              <a:rPr lang="ru-RU" dirty="0" err="1"/>
              <a:t>випадки</a:t>
            </a:r>
            <a:r>
              <a:rPr lang="ru-RU" dirty="0"/>
              <a:t>, коли поле </a:t>
            </a:r>
            <a:r>
              <a:rPr lang="ru-RU" dirty="0" err="1"/>
              <a:t>необхідно</a:t>
            </a:r>
            <a:r>
              <a:rPr lang="ru-RU" dirty="0"/>
              <a:t> </a:t>
            </a:r>
            <a:r>
              <a:rPr lang="ru-RU" dirty="0" err="1"/>
              <a:t>проіндексувати</a:t>
            </a:r>
            <a:r>
              <a:rPr lang="ru-RU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33ED5-4BDA-9888-C4DE-686D16AB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91056"/>
            <a:ext cx="12192000" cy="4178808"/>
          </a:xfrm>
        </p:spPr>
        <p:txBody>
          <a:bodyPr/>
          <a:lstStyle/>
          <a:p>
            <a:r>
              <a:rPr lang="ru-RU" dirty="0"/>
              <a:t>поле </a:t>
            </a:r>
            <a:r>
              <a:rPr lang="ru-RU" dirty="0" err="1"/>
              <a:t>дуже</a:t>
            </a:r>
            <a:r>
              <a:rPr lang="ru-RU" dirty="0"/>
              <a:t> часто </a:t>
            </a:r>
            <a:r>
              <a:rPr lang="ru-RU" dirty="0" err="1"/>
              <a:t>використовується</a:t>
            </a:r>
            <a:r>
              <a:rPr lang="ru-RU" dirty="0"/>
              <a:t> в </a:t>
            </a:r>
            <a:r>
              <a:rPr lang="ru-RU" dirty="0" err="1"/>
              <a:t>умовах</a:t>
            </a:r>
            <a:r>
              <a:rPr lang="ru-RU" dirty="0"/>
              <a:t> </a:t>
            </a:r>
            <a:r>
              <a:rPr lang="ru-RU" dirty="0" err="1"/>
              <a:t>пошуку</a:t>
            </a:r>
            <a:r>
              <a:rPr lang="ru-RU" dirty="0"/>
              <a:t> у </a:t>
            </a:r>
            <a:r>
              <a:rPr lang="ru-RU" dirty="0" err="1"/>
              <a:t>запитах</a:t>
            </a:r>
            <a:r>
              <a:rPr lang="ru-RU" dirty="0"/>
              <a:t> (</a:t>
            </a:r>
            <a:r>
              <a:rPr lang="en-US" dirty="0"/>
              <a:t>WHERE)</a:t>
            </a:r>
          </a:p>
          <a:p>
            <a:r>
              <a:rPr lang="ru-RU" dirty="0"/>
              <a:t>поле (</a:t>
            </a:r>
            <a:r>
              <a:rPr lang="ru-RU" dirty="0" err="1"/>
              <a:t>зовнішній</a:t>
            </a:r>
            <a:r>
              <a:rPr lang="ru-RU" dirty="0"/>
              <a:t> ключ) </a:t>
            </a:r>
            <a:r>
              <a:rPr lang="ru-RU" dirty="0" err="1"/>
              <a:t>використовується</a:t>
            </a:r>
            <a:r>
              <a:rPr lang="ru-RU" dirty="0"/>
              <a:t> для </a:t>
            </a:r>
            <a:r>
              <a:rPr lang="ru-RU" dirty="0" err="1"/>
              <a:t>зв'язування</a:t>
            </a:r>
            <a:r>
              <a:rPr lang="ru-RU" dirty="0"/>
              <a:t> </a:t>
            </a:r>
            <a:r>
              <a:rPr lang="ru-RU" dirty="0" err="1"/>
              <a:t>таблиць</a:t>
            </a:r>
            <a:r>
              <a:rPr lang="ru-RU" dirty="0"/>
              <a:t> (</a:t>
            </a:r>
            <a:r>
              <a:rPr lang="en-US" dirty="0"/>
              <a:t>INNER JOIN)</a:t>
            </a:r>
          </a:p>
          <a:p>
            <a:r>
              <a:rPr lang="ru-RU" dirty="0"/>
              <a:t>поле </a:t>
            </a:r>
            <a:r>
              <a:rPr lang="ru-RU" dirty="0" err="1"/>
              <a:t>використовується</a:t>
            </a:r>
            <a:r>
              <a:rPr lang="ru-RU" dirty="0"/>
              <a:t> для </a:t>
            </a:r>
            <a:r>
              <a:rPr lang="ru-RU" dirty="0" err="1"/>
              <a:t>сортування</a:t>
            </a:r>
            <a:r>
              <a:rPr lang="ru-RU" dirty="0"/>
              <a:t> (</a:t>
            </a:r>
            <a:r>
              <a:rPr lang="en-US" dirty="0"/>
              <a:t>ORDER BY)</a:t>
            </a:r>
          </a:p>
          <a:p>
            <a:r>
              <a:rPr lang="ru-RU" dirty="0"/>
              <a:t>поле, яке </a:t>
            </a:r>
            <a:r>
              <a:rPr lang="ru-RU" dirty="0" err="1"/>
              <a:t>групується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час </a:t>
            </a:r>
            <a:r>
              <a:rPr lang="ru-RU" dirty="0" err="1"/>
              <a:t>агрегації</a:t>
            </a:r>
            <a:r>
              <a:rPr lang="ru-RU" dirty="0"/>
              <a:t> (оператор </a:t>
            </a:r>
            <a:r>
              <a:rPr lang="en-US" dirty="0"/>
              <a:t>GROUP BY)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 err="1"/>
              <a:t>Індекси</a:t>
            </a:r>
            <a:r>
              <a:rPr lang="ru-RU" dirty="0"/>
              <a:t> </a:t>
            </a:r>
            <a:r>
              <a:rPr lang="ru-RU" dirty="0" err="1"/>
              <a:t>досить</a:t>
            </a:r>
            <a:r>
              <a:rPr lang="ru-RU" dirty="0"/>
              <a:t> </a:t>
            </a:r>
            <a:r>
              <a:rPr lang="ru-RU" dirty="0" err="1"/>
              <a:t>корисні</a:t>
            </a:r>
            <a:r>
              <a:rPr lang="ru-RU" dirty="0"/>
              <a:t>, </a:t>
            </a:r>
            <a:r>
              <a:rPr lang="ru-RU" dirty="0" err="1"/>
              <a:t>але</a:t>
            </a:r>
            <a:r>
              <a:rPr lang="ru-RU" dirty="0"/>
              <a:t> вони </a:t>
            </a:r>
            <a:r>
              <a:rPr lang="ru-RU" dirty="0" err="1"/>
              <a:t>займають</a:t>
            </a:r>
            <a:r>
              <a:rPr lang="ru-RU" dirty="0"/>
              <a:t> </a:t>
            </a:r>
            <a:r>
              <a:rPr lang="ru-RU" dirty="0" err="1"/>
              <a:t>місце</a:t>
            </a:r>
            <a:r>
              <a:rPr lang="ru-RU" dirty="0"/>
              <a:t> на диску та </a:t>
            </a:r>
            <a:r>
              <a:rPr lang="ru-RU" dirty="0" err="1"/>
              <a:t>беруть</a:t>
            </a:r>
            <a:r>
              <a:rPr lang="ru-RU" dirty="0"/>
              <a:t> на себе </a:t>
            </a:r>
            <a:r>
              <a:rPr lang="ru-RU" dirty="0" err="1"/>
              <a:t>додаткові</a:t>
            </a:r>
            <a:r>
              <a:rPr lang="ru-RU" dirty="0"/>
              <a:t> </a:t>
            </a:r>
            <a:r>
              <a:rPr lang="ru-RU" dirty="0" err="1"/>
              <a:t>накладні</a:t>
            </a:r>
            <a:r>
              <a:rPr lang="ru-RU" dirty="0"/>
              <a:t> </a:t>
            </a:r>
            <a:r>
              <a:rPr lang="ru-RU" dirty="0" err="1"/>
              <a:t>витрати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33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9F16C-773F-88CE-10C2-264B4CBE9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451"/>
          </a:xfrm>
        </p:spPr>
        <p:txBody>
          <a:bodyPr/>
          <a:lstStyle/>
          <a:p>
            <a:r>
              <a:rPr lang="ru-RU" dirty="0"/>
              <a:t>Не </a:t>
            </a:r>
            <a:r>
              <a:rPr lang="ru-RU" dirty="0" err="1"/>
              <a:t>варто</a:t>
            </a:r>
            <a:r>
              <a:rPr lang="ru-RU" dirty="0"/>
              <a:t> </a:t>
            </a:r>
            <a:r>
              <a:rPr lang="ru-RU" dirty="0" err="1"/>
              <a:t>створювати</a:t>
            </a:r>
            <a:r>
              <a:rPr lang="ru-RU" dirty="0"/>
              <a:t> </a:t>
            </a:r>
            <a:r>
              <a:rPr lang="ru-RU" dirty="0" err="1"/>
              <a:t>індекси</a:t>
            </a:r>
            <a:r>
              <a:rPr lang="ru-RU" dirty="0"/>
              <a:t> на поля: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F92FC-1DAE-E422-0ADE-FC6383F49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27048"/>
            <a:ext cx="12192000" cy="5330952"/>
          </a:xfrm>
        </p:spPr>
        <p:txBody>
          <a:bodyPr/>
          <a:lstStyle/>
          <a:p>
            <a:r>
              <a:rPr lang="ru-RU" dirty="0" err="1"/>
              <a:t>рідко</a:t>
            </a:r>
            <a:r>
              <a:rPr lang="ru-RU" dirty="0"/>
              <a:t> </a:t>
            </a:r>
            <a:r>
              <a:rPr lang="ru-RU" dirty="0" err="1"/>
              <a:t>використовуються</a:t>
            </a:r>
            <a:r>
              <a:rPr lang="ru-RU" dirty="0"/>
              <a:t> у </a:t>
            </a:r>
            <a:r>
              <a:rPr lang="ru-RU" dirty="0" err="1"/>
              <a:t>запиті</a:t>
            </a:r>
            <a:r>
              <a:rPr lang="ru-RU" dirty="0"/>
              <a:t> (WHERE)</a:t>
            </a:r>
          </a:p>
          <a:p>
            <a:r>
              <a:rPr lang="ru-RU" dirty="0" err="1"/>
              <a:t>містять</a:t>
            </a:r>
            <a:r>
              <a:rPr lang="ru-RU" dirty="0"/>
              <a:t> </a:t>
            </a:r>
            <a:r>
              <a:rPr lang="ru-RU" dirty="0" err="1"/>
              <a:t>безліч</a:t>
            </a:r>
            <a:r>
              <a:rPr lang="ru-RU" dirty="0"/>
              <a:t> </a:t>
            </a:r>
            <a:r>
              <a:rPr lang="ru-RU" dirty="0" err="1"/>
              <a:t>повторюваних</a:t>
            </a:r>
            <a:r>
              <a:rPr lang="ru-RU" dirty="0"/>
              <a:t> </a:t>
            </a:r>
            <a:r>
              <a:rPr lang="ru-RU" dirty="0" err="1"/>
              <a:t>значень</a:t>
            </a:r>
            <a:endParaRPr lang="ru-RU" dirty="0"/>
          </a:p>
          <a:p>
            <a:r>
              <a:rPr lang="ru-RU" dirty="0" err="1"/>
              <a:t>мають</a:t>
            </a:r>
            <a:r>
              <a:rPr lang="ru-RU" dirty="0"/>
              <a:t> типи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image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 err="1"/>
              <a:t>Слід</a:t>
            </a:r>
            <a:r>
              <a:rPr lang="ru-RU" dirty="0"/>
              <a:t> </a:t>
            </a:r>
            <a:r>
              <a:rPr lang="ru-RU" dirty="0" err="1"/>
              <a:t>створювати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</a:t>
            </a:r>
            <a:r>
              <a:rPr lang="ru-RU" dirty="0" err="1"/>
              <a:t>необхідні</a:t>
            </a:r>
            <a:r>
              <a:rPr lang="ru-RU" dirty="0"/>
              <a:t> </a:t>
            </a:r>
            <a:r>
              <a:rPr lang="ru-RU" dirty="0" err="1"/>
              <a:t>індекси</a:t>
            </a:r>
            <a:r>
              <a:rPr lang="ru-RU" dirty="0"/>
              <a:t>, тому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кожен</a:t>
            </a:r>
            <a:r>
              <a:rPr lang="ru-RU" dirty="0"/>
              <a:t> </a:t>
            </a:r>
            <a:r>
              <a:rPr lang="ru-RU" dirty="0" err="1"/>
              <a:t>зайвий</a:t>
            </a:r>
            <a:r>
              <a:rPr lang="ru-RU" dirty="0"/>
              <a:t> </a:t>
            </a:r>
            <a:r>
              <a:rPr lang="ru-RU" dirty="0" err="1"/>
              <a:t>індекс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серйозно</a:t>
            </a:r>
            <a:r>
              <a:rPr lang="ru-RU" dirty="0"/>
              <a:t> </a:t>
            </a:r>
            <a:r>
              <a:rPr lang="ru-RU" dirty="0" err="1"/>
              <a:t>вдарити</a:t>
            </a:r>
            <a:r>
              <a:rPr lang="ru-RU" dirty="0"/>
              <a:t> по </a:t>
            </a:r>
            <a:r>
              <a:rPr lang="ru-RU" dirty="0" err="1"/>
              <a:t>продуктивності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час </a:t>
            </a:r>
            <a:r>
              <a:rPr lang="ru-RU" dirty="0" err="1"/>
              <a:t>додавання</a:t>
            </a:r>
            <a:r>
              <a:rPr lang="ru-RU" dirty="0"/>
              <a:t> </a:t>
            </a:r>
            <a:r>
              <a:rPr lang="ru-RU" dirty="0" err="1"/>
              <a:t>нових</a:t>
            </a:r>
            <a:r>
              <a:rPr lang="ru-RU" dirty="0"/>
              <a:t> </a:t>
            </a:r>
            <a:r>
              <a:rPr lang="ru-RU" dirty="0" err="1"/>
              <a:t>записів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 err="1"/>
              <a:t>Це</a:t>
            </a:r>
            <a:r>
              <a:rPr lang="ru-RU" dirty="0"/>
              <a:t> особливо </a:t>
            </a:r>
            <a:r>
              <a:rPr lang="ru-RU" dirty="0" err="1"/>
              <a:t>стає</a:t>
            </a:r>
            <a:r>
              <a:rPr lang="ru-RU" dirty="0"/>
              <a:t> </a:t>
            </a:r>
            <a:r>
              <a:rPr lang="ru-RU" dirty="0" err="1"/>
              <a:t>помітним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час </a:t>
            </a:r>
            <a:r>
              <a:rPr lang="ru-RU" dirty="0" err="1"/>
              <a:t>масового</a:t>
            </a:r>
            <a:r>
              <a:rPr lang="ru-RU" dirty="0"/>
              <a:t> </a:t>
            </a:r>
            <a:r>
              <a:rPr lang="ru-RU" dirty="0" err="1"/>
              <a:t>завантаження</a:t>
            </a:r>
            <a:r>
              <a:rPr lang="ru-RU" dirty="0"/>
              <a:t> </a:t>
            </a:r>
            <a:r>
              <a:rPr lang="ru-RU" dirty="0" err="1"/>
              <a:t>даних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Індексу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знадобитися</a:t>
            </a:r>
            <a:r>
              <a:rPr lang="ru-RU" dirty="0"/>
              <a:t> </a:t>
            </a:r>
            <a:r>
              <a:rPr lang="ru-RU" dirty="0" err="1"/>
              <a:t>реорганізація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стосується</a:t>
            </a:r>
            <a:r>
              <a:rPr lang="ru-RU" dirty="0"/>
              <a:t>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пов'язаних</a:t>
            </a:r>
            <a:r>
              <a:rPr lang="ru-RU" dirty="0"/>
              <a:t> </a:t>
            </a:r>
            <a:r>
              <a:rPr lang="ru-RU" dirty="0" err="1"/>
              <a:t>індексів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 </a:t>
            </a:r>
            <a:r>
              <a:rPr lang="ru-RU" dirty="0" err="1"/>
              <a:t>результаті</a:t>
            </a:r>
            <a:r>
              <a:rPr lang="ru-RU" dirty="0"/>
              <a:t> буде </a:t>
            </a:r>
            <a:r>
              <a:rPr lang="ru-RU" dirty="0" err="1"/>
              <a:t>падіння</a:t>
            </a:r>
            <a:r>
              <a:rPr lang="ru-RU" dirty="0"/>
              <a:t> </a:t>
            </a:r>
            <a:r>
              <a:rPr lang="ru-RU" dirty="0" err="1"/>
              <a:t>продуктивності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42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C0D84-3C06-C22D-9EE0-CF5717B0B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4008"/>
            <a:ext cx="12192000" cy="6793992"/>
          </a:xfrm>
        </p:spPr>
        <p:txBody>
          <a:bodyPr/>
          <a:lstStyle/>
          <a:p>
            <a:r>
              <a:rPr lang="ru-RU" b="1" dirty="0"/>
              <a:t>План </a:t>
            </a:r>
            <a:r>
              <a:rPr lang="ru-RU" b="1" dirty="0" err="1"/>
              <a:t>виконання</a:t>
            </a:r>
            <a:r>
              <a:rPr lang="ru-RU" b="1" dirty="0"/>
              <a:t> </a:t>
            </a:r>
            <a:r>
              <a:rPr lang="ru-RU" b="1" dirty="0" err="1"/>
              <a:t>запиту</a:t>
            </a:r>
            <a:r>
              <a:rPr lang="ru-RU" b="1" dirty="0"/>
              <a:t> (</a:t>
            </a:r>
            <a:r>
              <a:rPr lang="en-US" b="1" dirty="0"/>
              <a:t>execution plan) </a:t>
            </a:r>
            <a:r>
              <a:rPr lang="en-US" dirty="0"/>
              <a:t>- </a:t>
            </a:r>
            <a:r>
              <a:rPr lang="ru-RU" dirty="0" err="1"/>
              <a:t>це</a:t>
            </a:r>
            <a:r>
              <a:rPr lang="ru-RU" dirty="0"/>
              <a:t> оптимальна з точки </a:t>
            </a:r>
            <a:r>
              <a:rPr lang="ru-RU" dirty="0" err="1"/>
              <a:t>зору</a:t>
            </a:r>
            <a:r>
              <a:rPr lang="ru-RU" dirty="0"/>
              <a:t> сервера БД </a:t>
            </a:r>
            <a:r>
              <a:rPr lang="ru-RU" dirty="0" err="1"/>
              <a:t>послідовність</a:t>
            </a:r>
            <a:r>
              <a:rPr lang="ru-RU" dirty="0"/>
              <a:t> </a:t>
            </a:r>
            <a:r>
              <a:rPr lang="ru-RU" dirty="0" err="1"/>
              <a:t>дій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необхідно</a:t>
            </a:r>
            <a:r>
              <a:rPr lang="ru-RU" dirty="0"/>
              <a:t> </a:t>
            </a:r>
            <a:r>
              <a:rPr lang="ru-RU" dirty="0" err="1"/>
              <a:t>зробити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виконати</a:t>
            </a:r>
            <a:r>
              <a:rPr lang="ru-RU" dirty="0"/>
              <a:t> запит</a:t>
            </a:r>
          </a:p>
          <a:p>
            <a:r>
              <a:rPr lang="ru-RU" dirty="0"/>
              <a:t>План </a:t>
            </a:r>
            <a:r>
              <a:rPr lang="ru-RU" dirty="0" err="1"/>
              <a:t>будується</a:t>
            </a:r>
            <a:r>
              <a:rPr lang="ru-RU" dirty="0"/>
              <a:t> перед </a:t>
            </a:r>
            <a:r>
              <a:rPr lang="ru-RU" dirty="0" err="1"/>
              <a:t>виконанням</a:t>
            </a:r>
            <a:r>
              <a:rPr lang="ru-RU" dirty="0"/>
              <a:t> </a:t>
            </a:r>
            <a:r>
              <a:rPr lang="ru-RU" dirty="0" err="1"/>
              <a:t>запиту</a:t>
            </a:r>
            <a:r>
              <a:rPr lang="ru-RU" dirty="0"/>
              <a:t>, </a:t>
            </a:r>
            <a:r>
              <a:rPr lang="ru-RU" dirty="0" err="1"/>
              <a:t>виходячи</a:t>
            </a:r>
            <a:r>
              <a:rPr lang="ru-RU" dirty="0"/>
              <a:t> з </a:t>
            </a:r>
            <a:r>
              <a:rPr lang="ru-RU" dirty="0" err="1"/>
              <a:t>багатьох</a:t>
            </a:r>
            <a:r>
              <a:rPr lang="ru-RU" dirty="0"/>
              <a:t> </a:t>
            </a:r>
            <a:r>
              <a:rPr lang="ru-RU" dirty="0" err="1"/>
              <a:t>факторів</a:t>
            </a:r>
            <a:endParaRPr lang="ru-RU" dirty="0"/>
          </a:p>
          <a:p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таблиці</a:t>
            </a:r>
            <a:r>
              <a:rPr lang="ru-RU" dirty="0"/>
              <a:t>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з'єднувати</a:t>
            </a:r>
            <a:r>
              <a:rPr lang="ru-RU" dirty="0"/>
              <a:t>, в </a:t>
            </a:r>
            <a:r>
              <a:rPr lang="ru-RU" dirty="0" err="1"/>
              <a:t>якому</a:t>
            </a:r>
            <a:r>
              <a:rPr lang="ru-RU" dirty="0"/>
              <a:t> порядку </a:t>
            </a:r>
            <a:r>
              <a:rPr lang="ru-RU" dirty="0" err="1"/>
              <a:t>враховувати</a:t>
            </a:r>
            <a:r>
              <a:rPr lang="ru-RU" dirty="0"/>
              <a:t> </a:t>
            </a:r>
            <a:r>
              <a:rPr lang="ru-RU" dirty="0" err="1"/>
              <a:t>умови</a:t>
            </a:r>
            <a:r>
              <a:rPr lang="ru-RU" dirty="0"/>
              <a:t> </a:t>
            </a:r>
            <a:r>
              <a:rPr lang="ru-RU" dirty="0" err="1"/>
              <a:t>фільтрації</a:t>
            </a:r>
            <a:r>
              <a:rPr lang="ru-RU" dirty="0"/>
              <a:t> </a:t>
            </a:r>
            <a:r>
              <a:rPr lang="ru-RU" dirty="0" err="1"/>
              <a:t>записів</a:t>
            </a:r>
            <a:r>
              <a:rPr lang="ru-RU" dirty="0"/>
              <a:t> і </a:t>
            </a:r>
            <a:r>
              <a:rPr lang="ru-RU" dirty="0" err="1"/>
              <a:t>груп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індекси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endParaRPr lang="ru-RU" dirty="0"/>
          </a:p>
          <a:p>
            <a:r>
              <a:rPr lang="ru-RU" b="1" dirty="0" err="1"/>
              <a:t>Компіляція</a:t>
            </a:r>
            <a:r>
              <a:rPr lang="ru-RU" b="1" dirty="0"/>
              <a:t> </a:t>
            </a:r>
            <a:r>
              <a:rPr lang="ru-RU" b="1" dirty="0" err="1"/>
              <a:t>запиту</a:t>
            </a:r>
            <a:r>
              <a:rPr lang="ru-RU" b="1" dirty="0"/>
              <a:t> </a:t>
            </a:r>
            <a:r>
              <a:rPr lang="ru-RU" dirty="0"/>
              <a:t>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побудова</a:t>
            </a:r>
            <a:r>
              <a:rPr lang="ru-RU" dirty="0"/>
              <a:t> для </a:t>
            </a:r>
            <a:r>
              <a:rPr lang="ru-RU" dirty="0" err="1"/>
              <a:t>запиту</a:t>
            </a:r>
            <a:r>
              <a:rPr lang="ru-RU" dirty="0"/>
              <a:t> плану </a:t>
            </a:r>
            <a:r>
              <a:rPr lang="ru-RU" dirty="0" err="1"/>
              <a:t>виконання</a:t>
            </a:r>
            <a:endParaRPr lang="ru-RU" dirty="0"/>
          </a:p>
          <a:p>
            <a:r>
              <a:rPr lang="ru-RU" b="1" dirty="0" err="1"/>
              <a:t>Оптимізатор</a:t>
            </a:r>
            <a:r>
              <a:rPr lang="ru-RU" b="1" dirty="0"/>
              <a:t> </a:t>
            </a:r>
            <a:r>
              <a:rPr lang="ru-RU" b="1" dirty="0" err="1"/>
              <a:t>запиту</a:t>
            </a:r>
            <a:r>
              <a:rPr lang="ru-RU" b="1" dirty="0"/>
              <a:t> </a:t>
            </a:r>
            <a:r>
              <a:rPr lang="ru-RU" dirty="0"/>
              <a:t>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внутрішній</a:t>
            </a:r>
            <a:r>
              <a:rPr lang="ru-RU" dirty="0"/>
              <a:t> </a:t>
            </a:r>
            <a:r>
              <a:rPr lang="ru-RU" dirty="0" err="1"/>
              <a:t>механізм</a:t>
            </a:r>
            <a:r>
              <a:rPr lang="ru-RU" dirty="0"/>
              <a:t> сервера БД,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відповідає</a:t>
            </a:r>
            <a:r>
              <a:rPr lang="ru-RU" dirty="0"/>
              <a:t> за </a:t>
            </a:r>
            <a:r>
              <a:rPr lang="ru-RU" dirty="0" err="1"/>
              <a:t>побудову</a:t>
            </a:r>
            <a:r>
              <a:rPr lang="ru-RU" dirty="0"/>
              <a:t> плану </a:t>
            </a:r>
            <a:r>
              <a:rPr lang="ru-RU" dirty="0" err="1"/>
              <a:t>виконання</a:t>
            </a:r>
            <a:endParaRPr lang="ru-RU" dirty="0"/>
          </a:p>
          <a:p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будує</a:t>
            </a:r>
            <a:r>
              <a:rPr lang="ru-RU" dirty="0"/>
              <a:t> </a:t>
            </a:r>
            <a:r>
              <a:rPr lang="ru-RU" dirty="0" err="1"/>
              <a:t>кілька</a:t>
            </a:r>
            <a:r>
              <a:rPr lang="ru-RU" dirty="0"/>
              <a:t> </a:t>
            </a:r>
            <a:r>
              <a:rPr lang="ru-RU" dirty="0" err="1"/>
              <a:t>планів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 і </a:t>
            </a:r>
            <a:r>
              <a:rPr lang="ru-RU" dirty="0" err="1"/>
              <a:t>вибирає</a:t>
            </a:r>
            <a:r>
              <a:rPr lang="ru-RU" dirty="0"/>
              <a:t> з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оптимальний</a:t>
            </a:r>
            <a:r>
              <a:rPr lang="ru-RU" dirty="0"/>
              <a:t> для </a:t>
            </a:r>
            <a:r>
              <a:rPr lang="ru-RU" dirty="0" err="1"/>
              <a:t>виконання</a:t>
            </a:r>
            <a:r>
              <a:rPr lang="ru-RU" dirty="0"/>
              <a:t> конкретного </a:t>
            </a:r>
            <a:r>
              <a:rPr lang="ru-RU" dirty="0" err="1"/>
              <a:t>запиту</a:t>
            </a:r>
            <a:endParaRPr lang="ru-RU" dirty="0"/>
          </a:p>
          <a:p>
            <a:r>
              <a:rPr lang="ru-RU" dirty="0"/>
              <a:t>Для </a:t>
            </a:r>
            <a:r>
              <a:rPr lang="ru-RU" dirty="0" err="1"/>
              <a:t>вибору</a:t>
            </a:r>
            <a:r>
              <a:rPr lang="ru-RU" dirty="0"/>
              <a:t> оптимального плану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запиту</a:t>
            </a:r>
            <a:r>
              <a:rPr lang="ru-RU" dirty="0"/>
              <a:t> </a:t>
            </a:r>
            <a:r>
              <a:rPr lang="ru-RU" dirty="0" err="1"/>
              <a:t>оптимізатор</a:t>
            </a:r>
            <a:r>
              <a:rPr lang="ru-RU" dirty="0"/>
              <a:t> </a:t>
            </a:r>
            <a:r>
              <a:rPr lang="ru-RU" dirty="0" err="1"/>
              <a:t>застосовує</a:t>
            </a:r>
            <a:r>
              <a:rPr lang="ru-RU" dirty="0"/>
              <a:t> </a:t>
            </a:r>
            <a:r>
              <a:rPr lang="ru-RU" dirty="0" err="1"/>
              <a:t>статистичні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 </a:t>
            </a:r>
            <a:r>
              <a:rPr lang="ru-RU" dirty="0" err="1"/>
              <a:t>індексів</a:t>
            </a:r>
            <a:r>
              <a:rPr lang="ru-RU" dirty="0"/>
              <a:t> </a:t>
            </a:r>
            <a:r>
              <a:rPr lang="ru-RU" dirty="0" err="1"/>
              <a:t>спільно</a:t>
            </a:r>
            <a:r>
              <a:rPr lang="ru-RU" dirty="0"/>
              <a:t>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статистичними</a:t>
            </a:r>
            <a:r>
              <a:rPr lang="ru-RU" dirty="0"/>
              <a:t> </a:t>
            </a:r>
            <a:r>
              <a:rPr lang="ru-RU" dirty="0" err="1"/>
              <a:t>даними</a:t>
            </a:r>
            <a:r>
              <a:rPr lang="ru-RU" dirty="0"/>
              <a:t> </a:t>
            </a:r>
            <a:r>
              <a:rPr lang="ru-RU" dirty="0" err="1"/>
              <a:t>неіндексованих</a:t>
            </a:r>
            <a:r>
              <a:rPr lang="ru-RU" dirty="0"/>
              <a:t> </a:t>
            </a:r>
            <a:r>
              <a:rPr lang="ru-RU" dirty="0" err="1"/>
              <a:t>стовпців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60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computer">
            <a:extLst>
              <a:ext uri="{FF2B5EF4-FFF2-40B4-BE49-F238E27FC236}">
                <a16:creationId xmlns:a16="http://schemas.microsoft.com/office/drawing/2014/main" id="{26821E9C-7E94-4C2E-EA76-F71E9D193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6972"/>
            <a:ext cx="12192000" cy="504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19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F1028-0DE3-A840-26DB-961376BF5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r>
              <a:rPr lang="ru-RU" dirty="0" err="1"/>
              <a:t>Індекс</a:t>
            </a:r>
            <a:r>
              <a:rPr lang="ru-RU" dirty="0"/>
              <a:t> – </a:t>
            </a:r>
            <a:r>
              <a:rPr lang="ru-RU" dirty="0" err="1"/>
              <a:t>об'єкт</a:t>
            </a:r>
            <a:r>
              <a:rPr lang="ru-RU" dirty="0"/>
              <a:t> БД,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прискорює</a:t>
            </a:r>
            <a:r>
              <a:rPr lang="ru-RU" dirty="0"/>
              <a:t> </a:t>
            </a:r>
            <a:r>
              <a:rPr lang="ru-RU" dirty="0" err="1"/>
              <a:t>процес</a:t>
            </a:r>
            <a:r>
              <a:rPr lang="ru-RU" dirty="0"/>
              <a:t> </a:t>
            </a:r>
            <a:r>
              <a:rPr lang="ru-RU" dirty="0" err="1"/>
              <a:t>запиту</a:t>
            </a:r>
            <a:r>
              <a:rPr lang="ru-RU" dirty="0"/>
              <a:t>, </a:t>
            </a:r>
            <a:r>
              <a:rPr lang="ru-RU" dirty="0" err="1"/>
              <a:t>надаючи</a:t>
            </a:r>
            <a:r>
              <a:rPr lang="ru-RU" dirty="0"/>
              <a:t> </a:t>
            </a:r>
            <a:r>
              <a:rPr lang="ru-RU" dirty="0" err="1"/>
              <a:t>швидкий</a:t>
            </a:r>
            <a:r>
              <a:rPr lang="ru-RU" dirty="0"/>
              <a:t> доступ до </a:t>
            </a:r>
            <a:r>
              <a:rPr lang="ru-RU" dirty="0" err="1"/>
              <a:t>рядків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у </a:t>
            </a:r>
            <a:r>
              <a:rPr lang="ru-RU" dirty="0" err="1"/>
              <a:t>таблиці</a:t>
            </a:r>
            <a:r>
              <a:rPr lang="en-US" dirty="0"/>
              <a:t>.</a:t>
            </a:r>
          </a:p>
          <a:p>
            <a:r>
              <a:rPr lang="ru-RU" dirty="0" err="1"/>
              <a:t>Індекси</a:t>
            </a:r>
            <a:r>
              <a:rPr lang="ru-RU" dirty="0"/>
              <a:t> </a:t>
            </a:r>
            <a:r>
              <a:rPr lang="ru-RU" dirty="0" err="1"/>
              <a:t>створюються</a:t>
            </a:r>
            <a:r>
              <a:rPr lang="ru-RU" dirty="0"/>
              <a:t> для </a:t>
            </a:r>
            <a:r>
              <a:rPr lang="ru-RU" dirty="0" err="1"/>
              <a:t>стовпців</a:t>
            </a:r>
            <a:r>
              <a:rPr lang="ru-RU" dirty="0"/>
              <a:t> </a:t>
            </a:r>
            <a:r>
              <a:rPr lang="ru-RU" dirty="0" err="1"/>
              <a:t>таблиць</a:t>
            </a:r>
            <a:r>
              <a:rPr lang="ru-RU" dirty="0"/>
              <a:t> та </a:t>
            </a:r>
            <a:r>
              <a:rPr lang="ru-RU" dirty="0" err="1"/>
              <a:t>уявлень</a:t>
            </a:r>
            <a:r>
              <a:rPr lang="en-US" dirty="0"/>
              <a:t> (view).</a:t>
            </a:r>
          </a:p>
          <a:p>
            <a:pPr marL="0" indent="0" algn="ctr">
              <a:buNone/>
            </a:pPr>
            <a:r>
              <a:rPr lang="en-US" sz="2800" b="1" dirty="0"/>
              <a:t>SELECT</a:t>
            </a:r>
            <a:r>
              <a:rPr lang="en-US" sz="2800" dirty="0"/>
              <a:t> ID, Name </a:t>
            </a:r>
          </a:p>
          <a:p>
            <a:pPr marL="0" indent="0" algn="ctr">
              <a:buNone/>
            </a:pPr>
            <a:r>
              <a:rPr lang="en-US" sz="2800" b="1" dirty="0"/>
              <a:t>FROM</a:t>
            </a:r>
            <a:r>
              <a:rPr lang="en-US" sz="2800" dirty="0"/>
              <a:t> People </a:t>
            </a:r>
          </a:p>
          <a:p>
            <a:pPr marL="0" indent="0" algn="ctr">
              <a:buNone/>
            </a:pPr>
            <a:r>
              <a:rPr lang="en-US" sz="2800" b="1" dirty="0"/>
              <a:t>WHERE</a:t>
            </a:r>
            <a:r>
              <a:rPr lang="en-US" sz="2800" dirty="0"/>
              <a:t> ID = 2581;</a:t>
            </a:r>
            <a:endParaRPr lang="ru-RU" sz="2800" dirty="0"/>
          </a:p>
          <a:p>
            <a:r>
              <a:rPr lang="ru-RU" dirty="0"/>
              <a:t>Без </a:t>
            </a:r>
            <a:r>
              <a:rPr lang="ru-RU" dirty="0" err="1"/>
              <a:t>індексу</a:t>
            </a:r>
            <a:r>
              <a:rPr lang="ru-RU" dirty="0"/>
              <a:t> буде </a:t>
            </a:r>
            <a:r>
              <a:rPr lang="ru-RU" dirty="0" err="1"/>
              <a:t>виконано</a:t>
            </a:r>
            <a:r>
              <a:rPr lang="ru-RU" dirty="0"/>
              <a:t> </a:t>
            </a:r>
            <a:r>
              <a:rPr lang="ru-RU" dirty="0" err="1"/>
              <a:t>повний</a:t>
            </a:r>
            <a:r>
              <a:rPr lang="ru-RU" dirty="0"/>
              <a:t> перегляд (</a:t>
            </a:r>
            <a:r>
              <a:rPr lang="ru-RU" dirty="0" err="1"/>
              <a:t>сканування</a:t>
            </a:r>
            <a:r>
              <a:rPr lang="ru-RU" dirty="0"/>
              <a:t>)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рядків</a:t>
            </a:r>
            <a:r>
              <a:rPr lang="ru-RU" dirty="0"/>
              <a:t> </a:t>
            </a:r>
            <a:r>
              <a:rPr lang="ru-RU" dirty="0" err="1"/>
              <a:t>таблиці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вплинути</a:t>
            </a:r>
            <a:r>
              <a:rPr lang="ru-RU" dirty="0"/>
              <a:t> на </a:t>
            </a:r>
            <a:r>
              <a:rPr lang="ru-RU" dirty="0" err="1"/>
              <a:t>продуктивність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 err="1"/>
              <a:t>Індекс</a:t>
            </a:r>
            <a:r>
              <a:rPr lang="ru-RU" dirty="0"/>
              <a:t> – шлях для </a:t>
            </a:r>
            <a:r>
              <a:rPr lang="ru-RU" dirty="0" err="1"/>
              <a:t>швидкого</a:t>
            </a:r>
            <a:r>
              <a:rPr lang="ru-RU" dirty="0"/>
              <a:t> </a:t>
            </a:r>
            <a:r>
              <a:rPr lang="ru-RU" dirty="0" err="1"/>
              <a:t>пошуку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на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значень</a:t>
            </a:r>
            <a:r>
              <a:rPr lang="ru-RU" dirty="0"/>
              <a:t> у </a:t>
            </a:r>
            <a:r>
              <a:rPr lang="ru-RU" dirty="0" err="1"/>
              <a:t>стовпці</a:t>
            </a:r>
            <a:endParaRPr lang="en-US" dirty="0"/>
          </a:p>
          <a:p>
            <a:r>
              <a:rPr lang="ru-RU" dirty="0" err="1"/>
              <a:t>Індекс</a:t>
            </a:r>
            <a:r>
              <a:rPr lang="ru-RU" dirty="0"/>
              <a:t> </a:t>
            </a:r>
            <a:r>
              <a:rPr lang="ru-RU" dirty="0" err="1"/>
              <a:t>складається</a:t>
            </a:r>
            <a:r>
              <a:rPr lang="ru-RU" dirty="0"/>
              <a:t> з набору </a:t>
            </a:r>
            <a:r>
              <a:rPr lang="ru-RU" dirty="0" err="1"/>
              <a:t>сторінок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організовані</a:t>
            </a:r>
            <a:r>
              <a:rPr lang="ru-RU" dirty="0"/>
              <a:t> у </a:t>
            </a:r>
            <a:r>
              <a:rPr lang="ru-RU" dirty="0" err="1"/>
              <a:t>вигляді</a:t>
            </a:r>
            <a:r>
              <a:rPr lang="ru-RU" dirty="0"/>
              <a:t> </a:t>
            </a:r>
            <a:r>
              <a:rPr lang="ru-RU" dirty="0" err="1"/>
              <a:t>деревоподібної</a:t>
            </a:r>
            <a:r>
              <a:rPr lang="ru-RU" dirty="0"/>
              <a:t> </a:t>
            </a:r>
            <a:r>
              <a:rPr lang="ru-RU" dirty="0" err="1"/>
              <a:t>структури</a:t>
            </a:r>
            <a:r>
              <a:rPr lang="ru-RU" dirty="0"/>
              <a:t> — </a:t>
            </a:r>
            <a:r>
              <a:rPr lang="ru-RU" dirty="0" err="1"/>
              <a:t>збалансованого</a:t>
            </a:r>
            <a:r>
              <a:rPr lang="ru-RU" dirty="0"/>
              <a:t> дерева</a:t>
            </a:r>
            <a:endParaRPr lang="en-US" dirty="0"/>
          </a:p>
          <a:p>
            <a:r>
              <a:rPr lang="ru-RU" dirty="0" err="1"/>
              <a:t>Листя</a:t>
            </a:r>
            <a:r>
              <a:rPr lang="ru-RU" dirty="0"/>
              <a:t> </a:t>
            </a:r>
            <a:r>
              <a:rPr lang="ru-RU" dirty="0" err="1"/>
              <a:t>індексу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містити</a:t>
            </a:r>
            <a:r>
              <a:rPr lang="ru-RU" dirty="0"/>
              <a:t> як </a:t>
            </a:r>
            <a:r>
              <a:rPr lang="ru-RU" dirty="0" err="1"/>
              <a:t>самі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 </a:t>
            </a:r>
            <a:r>
              <a:rPr lang="ru-RU" dirty="0" err="1"/>
              <a:t>таблиці</a:t>
            </a:r>
            <a:r>
              <a:rPr lang="ru-RU" dirty="0"/>
              <a:t>, і просто </a:t>
            </a:r>
            <a:r>
              <a:rPr lang="ru-RU" dirty="0" err="1"/>
              <a:t>покажчик</a:t>
            </a:r>
            <a:r>
              <a:rPr lang="ru-RU" dirty="0"/>
              <a:t> на рядки з </a:t>
            </a:r>
            <a:r>
              <a:rPr lang="ru-RU" dirty="0" err="1"/>
              <a:t>даними</a:t>
            </a:r>
            <a:r>
              <a:rPr lang="ru-RU" dirty="0"/>
              <a:t> у </a:t>
            </a:r>
            <a:r>
              <a:rPr lang="ru-RU" dirty="0" err="1"/>
              <a:t>таблиці</a:t>
            </a:r>
            <a:r>
              <a:rPr lang="en-US" dirty="0"/>
              <a:t>. </a:t>
            </a:r>
          </a:p>
          <a:p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залежить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типу </a:t>
            </a:r>
            <a:r>
              <a:rPr lang="ru-RU" dirty="0" err="1"/>
              <a:t>індексу</a:t>
            </a:r>
            <a:r>
              <a:rPr lang="ru-RU" dirty="0"/>
              <a:t>: </a:t>
            </a:r>
            <a:r>
              <a:rPr lang="ru-RU" dirty="0" err="1"/>
              <a:t>кластеризований</a:t>
            </a:r>
            <a:r>
              <a:rPr lang="ru-RU" dirty="0"/>
              <a:t> </a:t>
            </a:r>
            <a:r>
              <a:rPr lang="ru-RU" dirty="0" err="1"/>
              <a:t>індекс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некластеризований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087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668E1-67F2-6626-8AAA-5C31D36EB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pPr algn="ctr"/>
            <a:r>
              <a:rPr lang="en-US" dirty="0"/>
              <a:t>Index </a:t>
            </a:r>
            <a:r>
              <a:rPr lang="ru-RU" dirty="0"/>
              <a:t>под капотом (дерево)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6023F0-0ED0-8D2B-3024-10E3403E5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776" y="1330357"/>
            <a:ext cx="6812280" cy="520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665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092A1-3584-AA00-6C45-4C59BDA8B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 dirty="0"/>
              <a:t>CREATE CLUSTERED INDEX </a:t>
            </a:r>
            <a:r>
              <a:rPr lang="en-US" sz="4600" dirty="0" err="1"/>
              <a:t>ix_books_name</a:t>
            </a:r>
            <a:br>
              <a:rPr lang="en-US" sz="4600" dirty="0"/>
            </a:br>
            <a:r>
              <a:rPr lang="en-US" sz="4600" dirty="0"/>
              <a:t>ON Books(Name);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1">
            <a:extLst>
              <a:ext uri="{FF2B5EF4-FFF2-40B4-BE49-F238E27FC236}">
                <a16:creationId xmlns:a16="http://schemas.microsoft.com/office/drawing/2014/main" id="{C4B047B1-03DE-9B17-A11C-A521DA951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9" y="2042251"/>
            <a:ext cx="4698549" cy="453395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52A709-E518-050A-1E68-4D88EE271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510" y="2098786"/>
            <a:ext cx="7222131" cy="442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79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DC06F-6FF1-2184-6E63-20F5B7B7F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172" y="2660904"/>
            <a:ext cx="5822316" cy="3941064"/>
          </a:xfrm>
        </p:spPr>
        <p:txBody>
          <a:bodyPr anchor="t">
            <a:normAutofit fontScale="85000" lnSpcReduction="20000"/>
          </a:bodyPr>
          <a:lstStyle/>
          <a:p>
            <a:r>
              <a:rPr lang="ru-RU" sz="2200" dirty="0" err="1"/>
              <a:t>Кластеризований</a:t>
            </a:r>
            <a:r>
              <a:rPr lang="ru-RU" sz="2200" dirty="0"/>
              <a:t> </a:t>
            </a:r>
            <a:r>
              <a:rPr lang="ru-RU" sz="2200" dirty="0" err="1"/>
              <a:t>індекс</a:t>
            </a:r>
            <a:r>
              <a:rPr lang="ru-RU" sz="2200" dirty="0"/>
              <a:t> </a:t>
            </a:r>
            <a:r>
              <a:rPr lang="ru-RU" sz="2200" dirty="0" err="1"/>
              <a:t>створюється</a:t>
            </a:r>
            <a:r>
              <a:rPr lang="ru-RU" sz="2200" dirty="0"/>
              <a:t> за </a:t>
            </a:r>
            <a:r>
              <a:rPr lang="ru-RU" sz="2200" dirty="0" err="1"/>
              <a:t>умовчанням</a:t>
            </a:r>
            <a:r>
              <a:rPr lang="ru-RU" sz="2200" dirty="0"/>
              <a:t> для </a:t>
            </a:r>
            <a:r>
              <a:rPr lang="ru-RU" sz="2200" dirty="0" err="1"/>
              <a:t>кожної</a:t>
            </a:r>
            <a:r>
              <a:rPr lang="ru-RU" sz="2200" dirty="0"/>
              <a:t> </a:t>
            </a:r>
            <a:r>
              <a:rPr lang="ru-RU" sz="2200" dirty="0" err="1"/>
              <a:t>таблиці</a:t>
            </a:r>
            <a:r>
              <a:rPr lang="ru-RU" sz="2200" dirty="0"/>
              <a:t>, для </a:t>
            </a:r>
            <a:r>
              <a:rPr lang="ru-RU" sz="2200" dirty="0" err="1"/>
              <a:t>якої</a:t>
            </a:r>
            <a:r>
              <a:rPr lang="ru-RU" sz="2200" dirty="0"/>
              <a:t> </a:t>
            </a:r>
            <a:r>
              <a:rPr lang="ru-RU" sz="2200" dirty="0" err="1"/>
              <a:t>визначено</a:t>
            </a:r>
            <a:r>
              <a:rPr lang="ru-RU" sz="2200" dirty="0"/>
              <a:t> </a:t>
            </a:r>
            <a:r>
              <a:rPr lang="ru-RU" sz="2200" dirty="0" err="1"/>
              <a:t>первинний</a:t>
            </a:r>
            <a:r>
              <a:rPr lang="ru-RU" sz="2200" dirty="0"/>
              <a:t> ключ</a:t>
            </a:r>
          </a:p>
          <a:p>
            <a:r>
              <a:rPr lang="ru-RU" sz="2200" dirty="0" err="1"/>
              <a:t>Допускається</a:t>
            </a:r>
            <a:r>
              <a:rPr lang="ru-RU" sz="2200" dirty="0"/>
              <a:t> </a:t>
            </a:r>
            <a:r>
              <a:rPr lang="ru-RU" sz="2200" dirty="0" err="1"/>
              <a:t>створити</a:t>
            </a:r>
            <a:r>
              <a:rPr lang="ru-RU" sz="2200" dirty="0"/>
              <a:t> </a:t>
            </a:r>
            <a:r>
              <a:rPr lang="ru-RU" sz="2200" dirty="0" err="1"/>
              <a:t>кластеризований</a:t>
            </a:r>
            <a:r>
              <a:rPr lang="ru-RU" sz="2200" dirty="0"/>
              <a:t> </a:t>
            </a:r>
            <a:r>
              <a:rPr lang="ru-RU" sz="2200" dirty="0" err="1"/>
              <a:t>індекс</a:t>
            </a:r>
            <a:r>
              <a:rPr lang="ru-RU" sz="2200" dirty="0"/>
              <a:t> на </a:t>
            </a:r>
            <a:r>
              <a:rPr lang="ru-RU" sz="2200" dirty="0" err="1"/>
              <a:t>стовпці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містить</a:t>
            </a:r>
            <a:r>
              <a:rPr lang="ru-RU" sz="2200" dirty="0"/>
              <a:t> </a:t>
            </a:r>
            <a:r>
              <a:rPr lang="ru-RU" sz="2200" dirty="0" err="1"/>
              <a:t>дублікати</a:t>
            </a:r>
            <a:r>
              <a:rPr lang="ru-RU" sz="2200" dirty="0"/>
              <a:t> </a:t>
            </a:r>
            <a:r>
              <a:rPr lang="ru-RU" sz="2200" dirty="0" err="1"/>
              <a:t>значень</a:t>
            </a:r>
            <a:r>
              <a:rPr lang="ru-RU" sz="2200" dirty="0"/>
              <a:t>.</a:t>
            </a:r>
            <a:br>
              <a:rPr lang="ru-RU" sz="2200" dirty="0"/>
            </a:br>
            <a:r>
              <a:rPr lang="ru-RU" sz="2200" dirty="0"/>
              <a:t>У </a:t>
            </a:r>
            <a:r>
              <a:rPr lang="ru-RU" sz="2200" dirty="0" err="1"/>
              <a:t>цьому</a:t>
            </a:r>
            <a:r>
              <a:rPr lang="ru-RU" sz="2200" dirty="0"/>
              <a:t> </a:t>
            </a:r>
            <a:r>
              <a:rPr lang="ru-RU" sz="2200" dirty="0" err="1"/>
              <a:t>випадку</a:t>
            </a:r>
            <a:r>
              <a:rPr lang="ru-RU" sz="2200" dirty="0"/>
              <a:t> </a:t>
            </a:r>
            <a:r>
              <a:rPr lang="ru-RU" sz="2200" dirty="0" err="1"/>
              <a:t>підсистема</a:t>
            </a:r>
            <a:r>
              <a:rPr lang="ru-RU" sz="2200" dirty="0"/>
              <a:t> </a:t>
            </a:r>
            <a:r>
              <a:rPr lang="ru-RU" sz="2200" dirty="0" err="1"/>
              <a:t>зберігання</a:t>
            </a:r>
            <a:r>
              <a:rPr lang="ru-RU" sz="2200" dirty="0"/>
              <a:t> </a:t>
            </a:r>
            <a:r>
              <a:rPr lang="ru-RU" sz="2200" dirty="0" err="1"/>
              <a:t>даних</a:t>
            </a:r>
            <a:r>
              <a:rPr lang="ru-RU" sz="2200" dirty="0"/>
              <a:t> </a:t>
            </a:r>
            <a:r>
              <a:rPr lang="ru-RU" sz="2200" dirty="0" err="1"/>
              <a:t>додає</a:t>
            </a:r>
            <a:r>
              <a:rPr lang="ru-RU" sz="2200" dirty="0"/>
              <a:t> до </a:t>
            </a:r>
            <a:r>
              <a:rPr lang="ru-RU" sz="2200" dirty="0" err="1"/>
              <a:t>дублюючого</a:t>
            </a:r>
            <a:r>
              <a:rPr lang="ru-RU" sz="2200" dirty="0"/>
              <a:t> </a:t>
            </a:r>
            <a:r>
              <a:rPr lang="ru-RU" sz="2200" dirty="0" err="1"/>
              <a:t>значення</a:t>
            </a:r>
            <a:r>
              <a:rPr lang="ru-RU" sz="2200" dirty="0"/>
              <a:t> </a:t>
            </a:r>
            <a:r>
              <a:rPr lang="ru-RU" sz="2200" dirty="0" err="1"/>
              <a:t>ціле</a:t>
            </a:r>
            <a:r>
              <a:rPr lang="ru-RU" sz="2200" dirty="0"/>
              <a:t> </a:t>
            </a:r>
            <a:r>
              <a:rPr lang="ru-RU" sz="2200" dirty="0" err="1"/>
              <a:t>значення</a:t>
            </a:r>
            <a:r>
              <a:rPr lang="ru-RU" sz="2200" dirty="0"/>
              <a:t>.</a:t>
            </a:r>
            <a:br>
              <a:rPr lang="ru-RU" sz="2200" dirty="0"/>
            </a:b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необхідно</a:t>
            </a:r>
            <a:r>
              <a:rPr lang="ru-RU" sz="2200" dirty="0"/>
              <a:t>, </a:t>
            </a:r>
            <a:r>
              <a:rPr lang="ru-RU" sz="2200" dirty="0" err="1"/>
              <a:t>щоб</a:t>
            </a:r>
            <a:r>
              <a:rPr lang="ru-RU" sz="2200" dirty="0"/>
              <a:t> </a:t>
            </a:r>
            <a:r>
              <a:rPr lang="ru-RU" sz="2200" dirty="0" err="1"/>
              <a:t>забезпечити</a:t>
            </a:r>
            <a:r>
              <a:rPr lang="ru-RU" sz="2200" dirty="0"/>
              <a:t> </a:t>
            </a:r>
            <a:r>
              <a:rPr lang="ru-RU" sz="2200" dirty="0" err="1"/>
              <a:t>можливість</a:t>
            </a:r>
            <a:r>
              <a:rPr lang="ru-RU" sz="2200" dirty="0"/>
              <a:t> </a:t>
            </a:r>
            <a:r>
              <a:rPr lang="ru-RU" sz="2200" dirty="0" err="1"/>
              <a:t>ідентифікувати</a:t>
            </a:r>
            <a:r>
              <a:rPr lang="ru-RU" sz="2200" dirty="0"/>
              <a:t> </a:t>
            </a:r>
            <a:r>
              <a:rPr lang="ru-RU" sz="2200" dirty="0" err="1"/>
              <a:t>кожен</a:t>
            </a:r>
            <a:r>
              <a:rPr lang="ru-RU" sz="2200" dirty="0"/>
              <a:t> рядок у </a:t>
            </a:r>
            <a:r>
              <a:rPr lang="ru-RU" sz="2200" dirty="0" err="1"/>
              <a:t>кластеризованій</a:t>
            </a:r>
            <a:r>
              <a:rPr lang="ru-RU" sz="2200" dirty="0"/>
              <a:t> </a:t>
            </a:r>
            <a:r>
              <a:rPr lang="ru-RU" sz="2200" dirty="0" err="1"/>
              <a:t>таблиці</a:t>
            </a:r>
            <a:endParaRPr lang="ru-RU" sz="2200" dirty="0"/>
          </a:p>
          <a:p>
            <a:r>
              <a:rPr lang="ru-RU" sz="2200" dirty="0" err="1"/>
              <a:t>Таблиця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не </a:t>
            </a:r>
            <a:r>
              <a:rPr lang="ru-RU" sz="2200" dirty="0" err="1"/>
              <a:t>має</a:t>
            </a:r>
            <a:r>
              <a:rPr lang="ru-RU" sz="2200" dirty="0"/>
              <a:t> </a:t>
            </a:r>
            <a:r>
              <a:rPr lang="ru-RU" sz="2200" dirty="0" err="1"/>
              <a:t>кластеризованого</a:t>
            </a:r>
            <a:r>
              <a:rPr lang="ru-RU" sz="2200" dirty="0"/>
              <a:t> </a:t>
            </a:r>
            <a:r>
              <a:rPr lang="ru-RU" sz="2200" dirty="0" err="1"/>
              <a:t>індексу</a:t>
            </a:r>
            <a:r>
              <a:rPr lang="ru-RU" sz="2200" dirty="0"/>
              <a:t>, </a:t>
            </a:r>
            <a:r>
              <a:rPr lang="ru-RU" sz="2200" dirty="0" err="1"/>
              <a:t>називається</a:t>
            </a:r>
            <a:r>
              <a:rPr lang="ru-RU" sz="2200" dirty="0"/>
              <a:t> купою.</a:t>
            </a:r>
            <a:br>
              <a:rPr lang="ru-RU" sz="2200" dirty="0"/>
            </a:br>
            <a:r>
              <a:rPr lang="ru-RU" sz="2200" dirty="0"/>
              <a:t>Купа </a:t>
            </a:r>
            <a:r>
              <a:rPr lang="ru-RU" sz="2200" dirty="0" err="1"/>
              <a:t>може</a:t>
            </a:r>
            <a:r>
              <a:rPr lang="ru-RU" sz="2200" dirty="0"/>
              <a:t> </a:t>
            </a:r>
            <a:r>
              <a:rPr lang="ru-RU" sz="2200" dirty="0" err="1"/>
              <a:t>допомогти</a:t>
            </a:r>
            <a:r>
              <a:rPr lang="ru-RU" sz="2200" dirty="0"/>
              <a:t> </a:t>
            </a:r>
            <a:r>
              <a:rPr lang="ru-RU" sz="2200" dirty="0" err="1"/>
              <a:t>покращити</a:t>
            </a:r>
            <a:r>
              <a:rPr lang="ru-RU" sz="2200" dirty="0"/>
              <a:t> </a:t>
            </a:r>
            <a:r>
              <a:rPr lang="ru-RU" sz="2200" dirty="0" err="1"/>
              <a:t>продуктивність</a:t>
            </a:r>
            <a:r>
              <a:rPr lang="ru-RU" sz="2200" dirty="0"/>
              <a:t> у </a:t>
            </a:r>
            <a:r>
              <a:rPr lang="ru-RU" sz="2200" dirty="0" err="1"/>
              <a:t>певних</a:t>
            </a:r>
            <a:r>
              <a:rPr lang="ru-RU" sz="2200" dirty="0"/>
              <a:t> </a:t>
            </a:r>
            <a:r>
              <a:rPr lang="ru-RU" sz="2200" dirty="0" err="1"/>
              <a:t>ситуаціях</a:t>
            </a:r>
            <a:r>
              <a:rPr lang="ru-RU" sz="2200" dirty="0"/>
              <a:t>.</a:t>
            </a:r>
            <a:br>
              <a:rPr lang="ru-RU" sz="2200" dirty="0"/>
            </a:br>
            <a:r>
              <a:rPr lang="ru-RU" sz="2200" dirty="0" err="1"/>
              <a:t>Наприклад</a:t>
            </a:r>
            <a:r>
              <a:rPr lang="ru-RU" sz="2200" dirty="0"/>
              <a:t>, </a:t>
            </a:r>
            <a:r>
              <a:rPr lang="ru-RU" sz="2200" dirty="0" err="1"/>
              <a:t>таблиця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зберігає</a:t>
            </a:r>
            <a:r>
              <a:rPr lang="ru-RU" sz="2200" dirty="0"/>
              <a:t> </a:t>
            </a:r>
            <a:r>
              <a:rPr lang="en-US" sz="2200" dirty="0"/>
              <a:t>Logs</a:t>
            </a:r>
            <a:r>
              <a:rPr lang="ru-RU" sz="2200" dirty="0"/>
              <a:t>, </a:t>
            </a:r>
            <a:r>
              <a:rPr lang="ru-RU" sz="2200" dirty="0" err="1"/>
              <a:t>переважно</a:t>
            </a:r>
            <a:r>
              <a:rPr lang="ru-RU" sz="2200" dirty="0"/>
              <a:t> </a:t>
            </a:r>
            <a:r>
              <a:rPr lang="ru-RU" sz="2200" dirty="0" err="1"/>
              <a:t>використовується</a:t>
            </a:r>
            <a:r>
              <a:rPr lang="ru-RU" sz="2200" dirty="0"/>
              <a:t> для вставки </a:t>
            </a:r>
            <a:r>
              <a:rPr lang="ru-RU" sz="2200" dirty="0" err="1"/>
              <a:t>значень</a:t>
            </a:r>
            <a:endParaRPr lang="en-US" sz="2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17CB93-5661-6BCB-C333-B897A050C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706" y="640080"/>
            <a:ext cx="508165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1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12EE9-E79A-23C9-1A54-70F54DFF1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" y="146304"/>
            <a:ext cx="12042648" cy="6583680"/>
          </a:xfrm>
        </p:spPr>
        <p:txBody>
          <a:bodyPr/>
          <a:lstStyle/>
          <a:p>
            <a:r>
              <a:rPr lang="ru-RU" b="1" dirty="0" err="1"/>
              <a:t>Некластеризований</a:t>
            </a:r>
            <a:r>
              <a:rPr lang="ru-RU" b="1" dirty="0"/>
              <a:t> </a:t>
            </a:r>
            <a:r>
              <a:rPr lang="ru-RU" b="1" dirty="0" err="1"/>
              <a:t>індекс</a:t>
            </a:r>
            <a:r>
              <a:rPr lang="ru-RU" b="1" dirty="0"/>
              <a:t> </a:t>
            </a:r>
            <a:r>
              <a:rPr lang="ru-RU" dirty="0"/>
              <a:t>не </a:t>
            </a:r>
            <a:r>
              <a:rPr lang="ru-RU" dirty="0" err="1"/>
              <a:t>змінює</a:t>
            </a:r>
            <a:r>
              <a:rPr lang="ru-RU" dirty="0"/>
              <a:t> </a:t>
            </a:r>
            <a:r>
              <a:rPr lang="ru-RU" dirty="0" err="1"/>
              <a:t>фізичне</a:t>
            </a:r>
            <a:r>
              <a:rPr lang="ru-RU" dirty="0"/>
              <a:t> </a:t>
            </a:r>
            <a:r>
              <a:rPr lang="ru-RU" dirty="0" err="1"/>
              <a:t>впорядкування</a:t>
            </a:r>
            <a:r>
              <a:rPr lang="ru-RU" dirty="0"/>
              <a:t> </a:t>
            </a:r>
            <a:r>
              <a:rPr lang="ru-RU" dirty="0" err="1"/>
              <a:t>рядків</a:t>
            </a:r>
            <a:r>
              <a:rPr lang="ru-RU" dirty="0"/>
              <a:t> </a:t>
            </a:r>
            <a:r>
              <a:rPr lang="ru-RU" dirty="0" err="1"/>
              <a:t>таблиці</a:t>
            </a:r>
            <a:endParaRPr lang="ru-RU" dirty="0"/>
          </a:p>
          <a:p>
            <a:r>
              <a:rPr lang="ru-RU" dirty="0"/>
              <a:t>Листки </a:t>
            </a:r>
            <a:r>
              <a:rPr lang="ru-RU" dirty="0" err="1"/>
              <a:t>некластеризованого</a:t>
            </a:r>
            <a:r>
              <a:rPr lang="ru-RU" dirty="0"/>
              <a:t> </a:t>
            </a:r>
            <a:r>
              <a:rPr lang="ru-RU" dirty="0" err="1"/>
              <a:t>індексу</a:t>
            </a:r>
            <a:r>
              <a:rPr lang="ru-RU" dirty="0"/>
              <a:t> </a:t>
            </a:r>
            <a:r>
              <a:rPr lang="ru-RU" dirty="0" err="1"/>
              <a:t>містять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тих </a:t>
            </a:r>
            <a:r>
              <a:rPr lang="ru-RU" dirty="0" err="1"/>
              <a:t>стовпців</a:t>
            </a:r>
            <a:r>
              <a:rPr lang="ru-RU" dirty="0"/>
              <a:t>, за </a:t>
            </a:r>
            <a:r>
              <a:rPr lang="ru-RU" dirty="0" err="1"/>
              <a:t>якими</a:t>
            </a:r>
            <a:r>
              <a:rPr lang="ru-RU" dirty="0"/>
              <a:t> </a:t>
            </a:r>
            <a:r>
              <a:rPr lang="ru-RU" dirty="0" err="1"/>
              <a:t>визначено</a:t>
            </a:r>
            <a:r>
              <a:rPr lang="ru-RU" dirty="0"/>
              <a:t> </a:t>
            </a:r>
            <a:r>
              <a:rPr lang="ru-RU" dirty="0" err="1"/>
              <a:t>цей</a:t>
            </a:r>
            <a:r>
              <a:rPr lang="ru-RU" dirty="0"/>
              <a:t> </a:t>
            </a:r>
            <a:r>
              <a:rPr lang="ru-RU" dirty="0" err="1"/>
              <a:t>індекс</a:t>
            </a:r>
            <a:endParaRPr lang="ru-RU" dirty="0"/>
          </a:p>
          <a:p>
            <a:r>
              <a:rPr lang="ru-RU" dirty="0" err="1"/>
              <a:t>Листя</a:t>
            </a:r>
            <a:r>
              <a:rPr lang="ru-RU" dirty="0"/>
              <a:t> також </a:t>
            </a:r>
            <a:r>
              <a:rPr lang="ru-RU" dirty="0" err="1"/>
              <a:t>містить</a:t>
            </a:r>
            <a:r>
              <a:rPr lang="ru-RU" dirty="0"/>
              <a:t> </a:t>
            </a:r>
            <a:r>
              <a:rPr lang="ru-RU" dirty="0" err="1"/>
              <a:t>покажчики</a:t>
            </a:r>
            <a:r>
              <a:rPr lang="ru-RU" dirty="0"/>
              <a:t> на рядки з </a:t>
            </a:r>
            <a:r>
              <a:rPr lang="ru-RU" dirty="0" err="1"/>
              <a:t>реальними</a:t>
            </a:r>
            <a:r>
              <a:rPr lang="ru-RU" dirty="0"/>
              <a:t> </a:t>
            </a:r>
            <a:r>
              <a:rPr lang="ru-RU" dirty="0" err="1"/>
              <a:t>даними</a:t>
            </a:r>
            <a:r>
              <a:rPr lang="ru-RU" dirty="0"/>
              <a:t> у </a:t>
            </a:r>
            <a:r>
              <a:rPr lang="ru-RU" dirty="0" err="1"/>
              <a:t>таблиці</a:t>
            </a:r>
            <a:endParaRPr lang="ru-RU" dirty="0"/>
          </a:p>
          <a:p>
            <a:r>
              <a:rPr lang="ru-RU" dirty="0" err="1"/>
              <a:t>Зміст</a:t>
            </a:r>
            <a:r>
              <a:rPr lang="ru-RU" dirty="0"/>
              <a:t> </a:t>
            </a:r>
            <a:r>
              <a:rPr lang="ru-RU" dirty="0" err="1"/>
              <a:t>покажчика</a:t>
            </a:r>
            <a:r>
              <a:rPr lang="ru-RU" dirty="0"/>
              <a:t> на рядки </a:t>
            </a:r>
            <a:r>
              <a:rPr lang="ru-RU" dirty="0" err="1"/>
              <a:t>залежить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способу </a:t>
            </a:r>
            <a:r>
              <a:rPr lang="ru-RU" dirty="0" err="1"/>
              <a:t>зберігання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: </a:t>
            </a:r>
            <a:r>
              <a:rPr lang="ru-RU" dirty="0" err="1"/>
              <a:t>кластеризована</a:t>
            </a:r>
            <a:r>
              <a:rPr lang="ru-RU" dirty="0"/>
              <a:t> </a:t>
            </a:r>
            <a:r>
              <a:rPr lang="ru-RU" dirty="0" err="1"/>
              <a:t>таблиця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купа</a:t>
            </a:r>
          </a:p>
          <a:p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покажчик</a:t>
            </a:r>
            <a:r>
              <a:rPr lang="ru-RU" dirty="0"/>
              <a:t> </a:t>
            </a:r>
            <a:r>
              <a:rPr lang="ru-RU" dirty="0" err="1"/>
              <a:t>посилається</a:t>
            </a:r>
            <a:r>
              <a:rPr lang="ru-RU" dirty="0"/>
              <a:t> на </a:t>
            </a:r>
            <a:r>
              <a:rPr lang="ru-RU" dirty="0" err="1"/>
              <a:t>кластеризовану</a:t>
            </a:r>
            <a:r>
              <a:rPr lang="ru-RU" dirty="0"/>
              <a:t> </a:t>
            </a:r>
            <a:r>
              <a:rPr lang="ru-RU" dirty="0" err="1"/>
              <a:t>таблицю</a:t>
            </a:r>
            <a:r>
              <a:rPr lang="ru-RU" dirty="0"/>
              <a:t>, </a:t>
            </a:r>
            <a:r>
              <a:rPr lang="ru-RU" dirty="0" err="1"/>
              <a:t>він</a:t>
            </a:r>
            <a:r>
              <a:rPr lang="ru-RU" dirty="0"/>
              <a:t> веде до </a:t>
            </a:r>
            <a:r>
              <a:rPr lang="ru-RU" dirty="0" err="1"/>
              <a:t>кластеризованому</a:t>
            </a:r>
            <a:r>
              <a:rPr lang="ru-RU" dirty="0"/>
              <a:t> </a:t>
            </a:r>
            <a:r>
              <a:rPr lang="ru-RU" dirty="0" err="1"/>
              <a:t>індексу</a:t>
            </a:r>
            <a:endParaRPr lang="ru-RU" dirty="0"/>
          </a:p>
          <a:p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покажчик</a:t>
            </a:r>
            <a:r>
              <a:rPr lang="ru-RU" dirty="0"/>
              <a:t> </a:t>
            </a:r>
            <a:r>
              <a:rPr lang="ru-RU" dirty="0" err="1"/>
              <a:t>посилається</a:t>
            </a:r>
            <a:r>
              <a:rPr lang="ru-RU" dirty="0"/>
              <a:t> на купу, </a:t>
            </a:r>
            <a:r>
              <a:rPr lang="ru-RU" dirty="0" err="1"/>
              <a:t>він</a:t>
            </a:r>
            <a:r>
              <a:rPr lang="ru-RU" dirty="0"/>
              <a:t> веде до конкретного </a:t>
            </a:r>
            <a:r>
              <a:rPr lang="ru-RU" dirty="0" err="1"/>
              <a:t>ідентифікатору</a:t>
            </a:r>
            <a:r>
              <a:rPr lang="ru-RU" dirty="0"/>
              <a:t> рядка з </a:t>
            </a:r>
            <a:r>
              <a:rPr lang="ru-RU" dirty="0" err="1"/>
              <a:t>даними</a:t>
            </a:r>
            <a:endParaRPr lang="ru-RU" dirty="0"/>
          </a:p>
          <a:p>
            <a:r>
              <a:rPr lang="ru-RU" dirty="0" err="1"/>
              <a:t>Ідентифікатор</a:t>
            </a:r>
            <a:r>
              <a:rPr lang="ru-RU" dirty="0"/>
              <a:t> </a:t>
            </a:r>
            <a:r>
              <a:rPr lang="ru-RU" dirty="0" err="1"/>
              <a:t>складається</a:t>
            </a:r>
            <a:r>
              <a:rPr lang="ru-RU" dirty="0"/>
              <a:t> з </a:t>
            </a:r>
            <a:r>
              <a:rPr lang="ru-RU" dirty="0" err="1"/>
              <a:t>трьох</a:t>
            </a:r>
            <a:r>
              <a:rPr lang="ru-RU" dirty="0"/>
              <a:t> </a:t>
            </a:r>
            <a:r>
              <a:rPr lang="ru-RU" dirty="0" err="1"/>
              <a:t>частин</a:t>
            </a:r>
            <a:r>
              <a:rPr lang="ru-RU" dirty="0"/>
              <a:t>: </a:t>
            </a:r>
            <a:r>
              <a:rPr lang="ru-RU" dirty="0" err="1"/>
              <a:t>адреси</a:t>
            </a:r>
            <a:r>
              <a:rPr lang="ru-RU" dirty="0"/>
              <a:t> файлу, в </a:t>
            </a:r>
            <a:r>
              <a:rPr lang="ru-RU" dirty="0" err="1"/>
              <a:t>якому</a:t>
            </a:r>
            <a:r>
              <a:rPr lang="ru-RU" dirty="0"/>
              <a:t> </a:t>
            </a:r>
            <a:r>
              <a:rPr lang="ru-RU" dirty="0" err="1"/>
              <a:t>зберігається</a:t>
            </a:r>
            <a:r>
              <a:rPr lang="ru-RU" dirty="0"/>
              <a:t> </a:t>
            </a:r>
            <a:r>
              <a:rPr lang="ru-RU" dirty="0" err="1"/>
              <a:t>таблиця</a:t>
            </a:r>
            <a:r>
              <a:rPr lang="ru-RU" dirty="0"/>
              <a:t>, </a:t>
            </a:r>
            <a:r>
              <a:rPr lang="ru-RU" dirty="0" err="1"/>
              <a:t>адреси</a:t>
            </a:r>
            <a:r>
              <a:rPr lang="ru-RU" dirty="0"/>
              <a:t> </a:t>
            </a:r>
            <a:r>
              <a:rPr lang="ru-RU" dirty="0" err="1"/>
              <a:t>сторінки</a:t>
            </a:r>
            <a:r>
              <a:rPr lang="ru-RU" dirty="0"/>
              <a:t>, в </a:t>
            </a:r>
            <a:r>
              <a:rPr lang="ru-RU" dirty="0" err="1"/>
              <a:t>якому</a:t>
            </a:r>
            <a:r>
              <a:rPr lang="ru-RU" dirty="0"/>
              <a:t> </a:t>
            </a:r>
            <a:r>
              <a:rPr lang="ru-RU" dirty="0" err="1"/>
              <a:t>зберігається</a:t>
            </a:r>
            <a:r>
              <a:rPr lang="ru-RU" dirty="0"/>
              <a:t> рядок, та </a:t>
            </a:r>
            <a:r>
              <a:rPr lang="ru-RU" dirty="0" err="1"/>
              <a:t>зміщення</a:t>
            </a:r>
            <a:r>
              <a:rPr lang="ru-RU" dirty="0"/>
              <a:t> рядка у </a:t>
            </a:r>
            <a:r>
              <a:rPr lang="ru-RU" dirty="0" err="1"/>
              <a:t>сторінці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348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205E3-496C-1ADE-483E-02694AD3E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Non</a:t>
            </a:r>
            <a:r>
              <a:rPr lang="ru-RU" dirty="0"/>
              <a:t>-С</a:t>
            </a:r>
            <a:r>
              <a:rPr lang="en-US" dirty="0"/>
              <a:t>lustered</a:t>
            </a:r>
            <a:r>
              <a:rPr lang="ru-RU" dirty="0"/>
              <a:t> </a:t>
            </a:r>
            <a:r>
              <a:rPr lang="en-US" dirty="0"/>
              <a:t>index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612B885-022A-A0AA-BA86-B0C0B41C5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58" y="1690688"/>
            <a:ext cx="9793483" cy="437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44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F1C6FC-FBC2-B810-E2CB-83DADF945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82" y="1552610"/>
            <a:ext cx="4777381" cy="358303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E69A2-E8AF-F95A-4DD0-89ACA700D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840509"/>
            <a:ext cx="5458838" cy="5800436"/>
          </a:xfrm>
        </p:spPr>
        <p:txBody>
          <a:bodyPr>
            <a:normAutofit/>
          </a:bodyPr>
          <a:lstStyle/>
          <a:p>
            <a:r>
              <a:rPr lang="ru-RU" sz="2000" b="1" dirty="0" err="1"/>
              <a:t>Унікальний</a:t>
            </a:r>
            <a:r>
              <a:rPr lang="ru-RU" sz="2000" b="1" dirty="0"/>
              <a:t> </a:t>
            </a:r>
            <a:r>
              <a:rPr lang="ru-RU" sz="2000" b="1" dirty="0" err="1"/>
              <a:t>індекс</a:t>
            </a:r>
            <a:r>
              <a:rPr lang="ru-RU" sz="2000" b="1" dirty="0"/>
              <a:t> </a:t>
            </a:r>
            <a:r>
              <a:rPr lang="ru-RU" sz="2000" dirty="0"/>
              <a:t>- </a:t>
            </a:r>
            <a:r>
              <a:rPr lang="ru-RU" sz="2000" dirty="0" err="1"/>
              <a:t>індекс</a:t>
            </a:r>
            <a:r>
              <a:rPr lang="ru-RU" sz="2000" dirty="0"/>
              <a:t>, </a:t>
            </a:r>
            <a:r>
              <a:rPr lang="ru-RU" sz="2000" dirty="0" err="1"/>
              <a:t>який</a:t>
            </a:r>
            <a:r>
              <a:rPr lang="ru-RU" sz="2000" dirty="0"/>
              <a:t> </a:t>
            </a:r>
            <a:r>
              <a:rPr lang="ru-RU" sz="2000" dirty="0" err="1"/>
              <a:t>забезпечує</a:t>
            </a:r>
            <a:r>
              <a:rPr lang="ru-RU" sz="2000" dirty="0"/>
              <a:t> </a:t>
            </a:r>
            <a:r>
              <a:rPr lang="ru-RU" sz="2000" dirty="0" err="1"/>
              <a:t>унікальність</a:t>
            </a:r>
            <a:r>
              <a:rPr lang="ru-RU" sz="2000" dirty="0"/>
              <a:t> кожного </a:t>
            </a:r>
            <a:r>
              <a:rPr lang="ru-RU" sz="2000" dirty="0" err="1"/>
              <a:t>значення</a:t>
            </a:r>
            <a:r>
              <a:rPr lang="ru-RU" sz="2000" dirty="0"/>
              <a:t> в </a:t>
            </a:r>
            <a:r>
              <a:rPr lang="ru-RU" sz="2000" dirty="0" err="1"/>
              <a:t>стовпці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індексується</a:t>
            </a:r>
            <a:endParaRPr lang="ru-RU" sz="2000" dirty="0"/>
          </a:p>
          <a:p>
            <a:r>
              <a:rPr lang="ru-RU" sz="2000" dirty="0" err="1"/>
              <a:t>Якщо</a:t>
            </a:r>
            <a:r>
              <a:rPr lang="ru-RU" sz="2000" dirty="0"/>
              <a:t> </a:t>
            </a:r>
            <a:r>
              <a:rPr lang="ru-RU" sz="2000" dirty="0" err="1"/>
              <a:t>під</a:t>
            </a:r>
            <a:r>
              <a:rPr lang="ru-RU" sz="2000" dirty="0"/>
              <a:t> час </a:t>
            </a:r>
            <a:r>
              <a:rPr lang="ru-RU" sz="2000" dirty="0" err="1"/>
              <a:t>створення</a:t>
            </a:r>
            <a:r>
              <a:rPr lang="ru-RU" sz="2000" dirty="0"/>
              <a:t> </a:t>
            </a:r>
            <a:r>
              <a:rPr lang="ru-RU" sz="2000" dirty="0" err="1"/>
              <a:t>первинного</a:t>
            </a:r>
            <a:r>
              <a:rPr lang="ru-RU" sz="2000" dirty="0"/>
              <a:t> ключа </a:t>
            </a:r>
            <a:r>
              <a:rPr lang="ru-RU" sz="2000" dirty="0" err="1"/>
              <a:t>кластеризований</a:t>
            </a:r>
            <a:r>
              <a:rPr lang="ru-RU" sz="2000" dirty="0"/>
              <a:t> </a:t>
            </a:r>
            <a:r>
              <a:rPr lang="ru-RU" sz="2000" dirty="0" err="1"/>
              <a:t>індекс</a:t>
            </a:r>
            <a:r>
              <a:rPr lang="ru-RU" sz="2000" dirty="0"/>
              <a:t> </a:t>
            </a:r>
            <a:r>
              <a:rPr lang="ru-RU" sz="2000" dirty="0" err="1"/>
              <a:t>вже</a:t>
            </a:r>
            <a:r>
              <a:rPr lang="ru-RU" sz="2000" dirty="0"/>
              <a:t> </a:t>
            </a:r>
            <a:r>
              <a:rPr lang="ru-RU" sz="2000" dirty="0" err="1"/>
              <a:t>існує</a:t>
            </a:r>
            <a:r>
              <a:rPr lang="ru-RU" sz="2000" dirty="0"/>
              <a:t>, то в </a:t>
            </a:r>
            <a:r>
              <a:rPr lang="ru-RU" sz="2000" dirty="0" err="1"/>
              <a:t>цьому</a:t>
            </a:r>
            <a:r>
              <a:rPr lang="ru-RU" sz="2000" dirty="0"/>
              <a:t> </a:t>
            </a:r>
            <a:r>
              <a:rPr lang="ru-RU" sz="2000" dirty="0" err="1"/>
              <a:t>випадку</a:t>
            </a:r>
            <a:r>
              <a:rPr lang="ru-RU" sz="2000" dirty="0"/>
              <a:t> буде створено </a:t>
            </a:r>
            <a:r>
              <a:rPr lang="ru-RU" sz="2000" dirty="0" err="1"/>
              <a:t>унікальний</a:t>
            </a:r>
            <a:r>
              <a:rPr lang="ru-RU" sz="2000" dirty="0"/>
              <a:t> </a:t>
            </a:r>
            <a:r>
              <a:rPr lang="ru-RU" sz="2000" dirty="0" err="1"/>
              <a:t>некластеризований</a:t>
            </a:r>
            <a:r>
              <a:rPr lang="ru-RU" sz="2000" dirty="0"/>
              <a:t> </a:t>
            </a:r>
            <a:r>
              <a:rPr lang="ru-RU" sz="2000" dirty="0" err="1"/>
              <a:t>індекс</a:t>
            </a:r>
            <a:endParaRPr lang="ru-RU" sz="2000" dirty="0"/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CREATE TABLE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</a:rPr>
              <a:t>Names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 (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</a:rPr>
              <a:t>id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</a:rPr>
              <a:t>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Name 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effectLst/>
              </a:rPr>
              <a:t>n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</a:rPr>
              <a:t>varchar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(50), 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</a:rPr>
              <a:t>Sur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effectLst/>
              </a:rPr>
              <a:t>n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</a:rPr>
              <a:t>ame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effectLst/>
              </a:rPr>
              <a:t>n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</a:rPr>
              <a:t>varchar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(50), 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</a:rPr>
              <a:t>Birth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effectLst/>
              </a:rPr>
              <a:t>d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</a:rPr>
              <a:t>ay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</a:rPr>
              <a:t>datetime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CONSTRAINT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</a:rPr>
              <a:t>pk_id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 PRIMARY KEY 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</a:rPr>
              <a:t>id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), 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CONSTRAINT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</a:rPr>
              <a:t>cn_unique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 UNIQUE CLUSTERED(Name,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</a:rPr>
              <a:t>Sur</a:t>
            </a:r>
            <a:r>
              <a:rPr lang="en-US" altLang="ru-RU" sz="2000" dirty="0"/>
              <a:t>n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</a:rPr>
              <a:t>ame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</a:rPr>
              <a:t>Birth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effectLst/>
              </a:rPr>
              <a:t>d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</a:rPr>
              <a:t>ay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)) </a:t>
            </a:r>
          </a:p>
          <a:p>
            <a:r>
              <a:rPr lang="ru-RU" sz="2000" dirty="0" err="1"/>
              <a:t>Під</a:t>
            </a:r>
            <a:r>
              <a:rPr lang="ru-RU" sz="2000" dirty="0"/>
              <a:t> час </a:t>
            </a:r>
            <a:r>
              <a:rPr lang="ru-RU" sz="2000" dirty="0" err="1"/>
              <a:t>створення</a:t>
            </a:r>
            <a:r>
              <a:rPr lang="ru-RU" sz="2000" dirty="0"/>
              <a:t> </a:t>
            </a:r>
            <a:r>
              <a:rPr lang="ru-RU" sz="2000" dirty="0" err="1"/>
              <a:t>обмеження</a:t>
            </a:r>
            <a:r>
              <a:rPr lang="ru-RU" sz="2000" dirty="0"/>
              <a:t> на </a:t>
            </a:r>
            <a:r>
              <a:rPr lang="ru-RU" sz="2000" dirty="0" err="1"/>
              <a:t>унікальність</a:t>
            </a:r>
            <a:r>
              <a:rPr lang="ru-RU" sz="2000" dirty="0"/>
              <a:t> </a:t>
            </a:r>
            <a:r>
              <a:rPr lang="ru-RU" sz="2000" dirty="0" err="1"/>
              <a:t>підсистема</a:t>
            </a:r>
            <a:r>
              <a:rPr lang="ru-RU" sz="2000" dirty="0"/>
              <a:t> </a:t>
            </a:r>
            <a:r>
              <a:rPr lang="ru-RU" sz="2000" dirty="0" err="1"/>
              <a:t>зберігання</a:t>
            </a:r>
            <a:r>
              <a:rPr lang="ru-RU" sz="2000" dirty="0"/>
              <a:t> </a:t>
            </a:r>
            <a:r>
              <a:rPr lang="ru-RU" sz="2000" dirty="0" err="1"/>
              <a:t>даних</a:t>
            </a:r>
            <a:r>
              <a:rPr lang="ru-RU" sz="2000" dirty="0"/>
              <a:t> </a:t>
            </a:r>
            <a:r>
              <a:rPr lang="ru-RU" sz="2000" dirty="0" err="1"/>
              <a:t>створює</a:t>
            </a:r>
            <a:r>
              <a:rPr lang="ru-RU" sz="2000" dirty="0"/>
              <a:t> </a:t>
            </a:r>
            <a:r>
              <a:rPr lang="ru-RU" sz="2000" dirty="0" err="1"/>
              <a:t>унікальний</a:t>
            </a:r>
            <a:r>
              <a:rPr lang="ru-RU" sz="2000" dirty="0"/>
              <a:t> </a:t>
            </a:r>
            <a:r>
              <a:rPr lang="ru-RU" sz="2000" dirty="0" err="1"/>
              <a:t>некластеризований</a:t>
            </a:r>
            <a:r>
              <a:rPr lang="ru-RU" sz="2000" dirty="0"/>
              <a:t> </a:t>
            </a:r>
            <a:r>
              <a:rPr lang="ru-RU" sz="2000" dirty="0" err="1"/>
              <a:t>індекс</a:t>
            </a:r>
            <a:endParaRPr lang="ru-RU" sz="20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65744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able with text and words">
            <a:extLst>
              <a:ext uri="{FF2B5EF4-FFF2-40B4-BE49-F238E27FC236}">
                <a16:creationId xmlns:a16="http://schemas.microsoft.com/office/drawing/2014/main" id="{F20199B6-5D35-1EF5-DEDF-FD49DC1C0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91" y="0"/>
            <a:ext cx="115402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50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820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Office Theme</vt:lpstr>
      <vt:lpstr>SQL Indexes</vt:lpstr>
      <vt:lpstr>PowerPoint Presentation</vt:lpstr>
      <vt:lpstr>Index под капотом (дерево)</vt:lpstr>
      <vt:lpstr>CREATE CLUSTERED INDEX ix_books_name ON Books(Name);</vt:lpstr>
      <vt:lpstr>PowerPoint Presentation</vt:lpstr>
      <vt:lpstr>PowerPoint Presentation</vt:lpstr>
      <vt:lpstr>Non-Сlustered index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Основні випадки, коли поле необхідно проіндексувати:</vt:lpstr>
      <vt:lpstr>Не варто створювати індекси на поля: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Shchebetovskyi, Dmitriy</dc:creator>
  <cp:lastModifiedBy>Shchebetovskyi, Dmitriy</cp:lastModifiedBy>
  <cp:revision>30</cp:revision>
  <dcterms:created xsi:type="dcterms:W3CDTF">2024-07-16T00:31:12Z</dcterms:created>
  <dcterms:modified xsi:type="dcterms:W3CDTF">2024-07-16T11:37:31Z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3f2a5e4-10d8-4dfe-8082-7352c27520cb_Enabled">
    <vt:lpwstr>true</vt:lpwstr>
  </property>
  <property fmtid="{D5CDD505-2E9C-101B-9397-08002B2CF9AE}" pid="3" name="MSIP_Label_e3f2a5e4-10d8-4dfe-8082-7352c27520cb_SetDate">
    <vt:lpwstr>2024-07-16T00:31:29Z</vt:lpwstr>
  </property>
  <property fmtid="{D5CDD505-2E9C-101B-9397-08002B2CF9AE}" pid="4" name="MSIP_Label_e3f2a5e4-10d8-4dfe-8082-7352c27520cb_Method">
    <vt:lpwstr>Standard</vt:lpwstr>
  </property>
  <property fmtid="{D5CDD505-2E9C-101B-9397-08002B2CF9AE}" pid="5" name="MSIP_Label_e3f2a5e4-10d8-4dfe-8082-7352c27520cb_Name">
    <vt:lpwstr>_Official</vt:lpwstr>
  </property>
  <property fmtid="{D5CDD505-2E9C-101B-9397-08002B2CF9AE}" pid="6" name="MSIP_Label_e3f2a5e4-10d8-4dfe-8082-7352c27520cb_SiteId">
    <vt:lpwstr>2864f69d-77c3-4fbe-bbc0-97502052391a</vt:lpwstr>
  </property>
  <property fmtid="{D5CDD505-2E9C-101B-9397-08002B2CF9AE}" pid="7" name="MSIP_Label_e3f2a5e4-10d8-4dfe-8082-7352c27520cb_ActionId">
    <vt:lpwstr>0da36e8c-133b-4d72-b97f-c1b6e3bd0f1f</vt:lpwstr>
  </property>
  <property fmtid="{D5CDD505-2E9C-101B-9397-08002B2CF9AE}" pid="8" name="MSIP_Label_e3f2a5e4-10d8-4dfe-8082-7352c27520cb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[OFFICIAL]</vt:lpwstr>
  </property>
</Properties>
</file>