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3" r:id="rId1"/>
  </p:sldMasterIdLst>
  <p:notesMasterIdLst>
    <p:notesMasterId r:id="rId44"/>
  </p:notesMasterIdLst>
  <p:sldIdLst>
    <p:sldId id="511" r:id="rId2"/>
    <p:sldId id="512" r:id="rId3"/>
    <p:sldId id="480" r:id="rId4"/>
    <p:sldId id="443" r:id="rId5"/>
    <p:sldId id="482" r:id="rId6"/>
    <p:sldId id="481" r:id="rId7"/>
    <p:sldId id="483" r:id="rId8"/>
    <p:sldId id="484" r:id="rId9"/>
    <p:sldId id="447" r:id="rId10"/>
    <p:sldId id="474" r:id="rId11"/>
    <p:sldId id="454" r:id="rId12"/>
    <p:sldId id="485" r:id="rId13"/>
    <p:sldId id="513" r:id="rId14"/>
    <p:sldId id="486" r:id="rId15"/>
    <p:sldId id="444" r:id="rId16"/>
    <p:sldId id="446" r:id="rId17"/>
    <p:sldId id="514" r:id="rId18"/>
    <p:sldId id="455" r:id="rId19"/>
    <p:sldId id="487" r:id="rId20"/>
    <p:sldId id="488" r:id="rId21"/>
    <p:sldId id="492" r:id="rId22"/>
    <p:sldId id="490" r:id="rId23"/>
    <p:sldId id="491" r:id="rId24"/>
    <p:sldId id="494" r:id="rId25"/>
    <p:sldId id="493" r:id="rId26"/>
    <p:sldId id="495" r:id="rId27"/>
    <p:sldId id="465" r:id="rId28"/>
    <p:sldId id="496" r:id="rId29"/>
    <p:sldId id="498" r:id="rId30"/>
    <p:sldId id="497" r:id="rId31"/>
    <p:sldId id="499" r:id="rId32"/>
    <p:sldId id="500" r:id="rId33"/>
    <p:sldId id="502" r:id="rId34"/>
    <p:sldId id="503" r:id="rId35"/>
    <p:sldId id="504" r:id="rId36"/>
    <p:sldId id="505" r:id="rId37"/>
    <p:sldId id="508" r:id="rId38"/>
    <p:sldId id="507" r:id="rId39"/>
    <p:sldId id="509" r:id="rId40"/>
    <p:sldId id="436" r:id="rId41"/>
    <p:sldId id="510" r:id="rId42"/>
    <p:sldId id="46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/>
    <p:restoredTop sz="90423" autoAdjust="0"/>
  </p:normalViewPr>
  <p:slideViewPr>
    <p:cSldViewPr snapToGrid="0" snapToObjects="1">
      <p:cViewPr varScale="1">
        <p:scale>
          <a:sx n="75" d="100"/>
          <a:sy n="75" d="100"/>
        </p:scale>
        <p:origin x="1056" y="48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7307-16E3-1D43-8ACA-66024192230F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51F3-D119-BC47-A282-21A98E47AF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80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05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99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282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58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210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8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36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932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87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4627-D233-7C41-AE7C-DD3C47727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9A97C-E8B6-C649-92D6-167471493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B945-2907-8840-807C-32A52BC8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BD35-FE9D-4BEB-B049-5DDD47D50087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FD946-E63C-6547-A4AF-73A3FBBA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9362-A78C-B847-AC8A-139780C7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638-9EF5-A949-A58B-F56CD634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B4153-C232-9E40-AE51-D4B4E7DE1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9A73-71BE-1043-BB30-5B66E330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781C-81BC-4359-BB1E-54A82B93FA0C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DF3E-9DBB-554A-B3A8-B5B3FA05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6D3A-C2A1-A849-BAE1-2BBFABF5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EFF8D-E32F-5A40-B253-08E482027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5E5B-C233-4748-9A75-66854ECE7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2BA89-7A1A-FA40-8657-6803C7C1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AF41-5CB3-4CB7-9981-8FCEAB251E47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3F94-1C26-A541-AFE0-6212D45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5C3D-0AA9-194E-ADFB-46A3B1A5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5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1B5-FD4F-1942-858C-877127B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E344-D647-EB42-935E-B762242B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44DC-A558-484B-8EB8-7765E73B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BA32-731F-454F-B217-BEFD3E7CB5B7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6DFC-0B29-184A-8D69-C5980FA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394F-C98E-E048-999D-9BCE137A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2DB1-C2D3-674A-BED4-C836B032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9F19-BAC3-694A-94B2-B2689D07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1E30-3D12-CB47-B56E-E16F43EB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C7BD-254C-4019-B7C1-E1F7161D6C17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A9AB-1D2E-2641-9229-F2448B15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687C-A416-5E42-8844-19E250B2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8189-DC4E-B34B-BCDB-7C89C008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64FD-FCE5-5A4C-915E-A749D16C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503A-0801-604A-8329-E2A3EF325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470B8-0478-8445-99C0-EA8C0070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AFC5-2DC0-4AB4-B708-8AD84BB70F0F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3E8F-6406-9645-86BE-2012394D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2F693-F59F-7B45-A93D-9CDED824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709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994E-B630-6842-8A24-DE30646C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8FC5-9F7A-2143-91A8-68487FF2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8966C-2717-2A49-A4E1-D69521444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478DA-13CD-2944-BC7C-49B784633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F91BC-3BBF-224B-9176-5E844BD67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A510A-B5BB-0F45-849E-D41C6C72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6AD-41FA-4EB3-935A-46E3CF6484E1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E1DC4-878B-374E-A4AF-B33800E4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A1FB4-E708-4C4B-94E5-418F60BF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608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31EA-1634-AD42-BF5A-B4EE7BC3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A6636-DBB8-3541-8437-C30CA2F3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2CEF-13EE-41E1-9AAF-03D20F1A670B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5778F-F8F8-EC41-8BB6-859AC19D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9CF2-F395-014E-936D-3C2E0E6A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2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9728A-AEE0-174E-88CF-0904C4DD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8E97-E3B6-407F-8704-E910499DA70E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552E0-D9FF-7D40-BF91-CE24F379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EEB8-1F2B-1849-80A5-2F477ACF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958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21CF-C0A6-F043-AE21-C169E404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DE4A-DC28-2546-8DEF-FC4602BC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33242-BA76-C04D-81CB-9C35B7DA4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42FAC-B409-B24D-95E6-37BC47F1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3A9E-8ADB-4D15-98EB-8ACF0106A431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87156-3B37-5147-9E7D-62AAB9CF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3990-A55C-6846-A32F-9D122465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78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FEB9-7444-8349-B93D-34895BF2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CC615-AACA-4D42-ACC4-B3328A80B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F73CC-3844-7F47-AA13-95E4EEBB8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DEFE9-24CF-A746-8EA6-037AB25E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20F6-2066-4C28-B251-ED8C10398163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8163D-49C1-794E-890F-1B18AC62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483DB-F568-4A48-98B5-C7F3704C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7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D170B-9467-284F-8156-EF5DB553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B204A-F855-C44D-B744-A8042E0B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F804-BC65-1943-85D5-C35EF824D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E5AE-A2D8-490D-8679-4EFFADB283BE}" type="datetime6">
              <a:rPr lang="tr-TR" smtClean="0"/>
              <a:t>Kasım 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462D-2017-384E-AD67-9E1BACB46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071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CFC5-11C6-F243-A0F9-ACFFA52BD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02918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8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tutorial.com/postgresql-select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w3schools.com/sql/trysql.asp?filename=trysql_select_al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gexercises.com/questions/basic/selectall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D62C32-241C-F248-87F7-91187E1FA123}"/>
              </a:ext>
            </a:extLst>
          </p:cNvPr>
          <p:cNvSpPr txBox="1">
            <a:spLocks/>
          </p:cNvSpPr>
          <p:nvPr/>
        </p:nvSpPr>
        <p:spPr>
          <a:xfrm>
            <a:off x="685800" y="1409186"/>
            <a:ext cx="10820400" cy="493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D45D2C-5AA6-C244-B07B-CD5F288E05DD}"/>
              </a:ext>
            </a:extLst>
          </p:cNvPr>
          <p:cNvCxnSpPr>
            <a:cxnSpLocks/>
          </p:cNvCxnSpPr>
          <p:nvPr/>
        </p:nvCxnSpPr>
        <p:spPr>
          <a:xfrm>
            <a:off x="2644944" y="2961287"/>
            <a:ext cx="709955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F17CE22-7091-7240-ADEF-F640A984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99" y="1855277"/>
            <a:ext cx="10592797" cy="108622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Veritabanı </a:t>
            </a:r>
            <a:r>
              <a:rPr lang="en-US" sz="48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Yönetim</a:t>
            </a:r>
            <a:r>
              <a:rPr lang="en-US" sz="48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4800" dirty="0" err="1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Sistemleri</a:t>
            </a:r>
            <a:endParaRPr lang="en-US" sz="48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37EBAF-64A2-8C4C-92F6-53D713E73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333" y="3916498"/>
            <a:ext cx="9144000" cy="441190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Doç.Dr</a:t>
            </a:r>
            <a:r>
              <a:rPr lang="tr-TR" b="1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. Özal YILDIRIM</a:t>
            </a:r>
            <a:endParaRPr lang="en-US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9F136-D688-3E47-9FC5-0BF98986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1793" y="6442524"/>
            <a:ext cx="353704" cy="378400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959A60-3ED1-CF43-A480-24D1959D6DF6}"/>
              </a:ext>
            </a:extLst>
          </p:cNvPr>
          <p:cNvSpPr txBox="1">
            <a:spLocks/>
          </p:cNvSpPr>
          <p:nvPr/>
        </p:nvSpPr>
        <p:spPr>
          <a:xfrm>
            <a:off x="1503333" y="5915482"/>
            <a:ext cx="9144000" cy="36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GÜZ -</a:t>
            </a:r>
            <a:r>
              <a:rPr lang="en-US" sz="2000" b="1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202</a:t>
            </a:r>
            <a:r>
              <a:rPr lang="tr-TR" sz="2000" b="1" dirty="0" smtClean="0">
                <a:latin typeface="Noteworthy Light" panose="02000400000000000000" pitchFamily="2" charset="77"/>
                <a:ea typeface="Noteworthy Light" panose="02000400000000000000" pitchFamily="2" charset="77"/>
              </a:rPr>
              <a:t>3</a:t>
            </a:r>
            <a:endParaRPr lang="en-US" sz="20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1E0E7E9-AE11-A94D-A457-41C18C305517}"/>
              </a:ext>
            </a:extLst>
          </p:cNvPr>
          <p:cNvSpPr txBox="1">
            <a:spLocks/>
          </p:cNvSpPr>
          <p:nvPr/>
        </p:nvSpPr>
        <p:spPr>
          <a:xfrm>
            <a:off x="1503333" y="4519082"/>
            <a:ext cx="9144000" cy="36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L12-</a:t>
            </a:r>
          </a:p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SQL-1 (structured query language)</a:t>
            </a:r>
          </a:p>
          <a:p>
            <a:endParaRPr lang="en-US" sz="20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 smtClean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Tipleri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A33E2-2A24-B76B-754B-9273657F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21" y="671812"/>
            <a:ext cx="5890823" cy="58343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20" y="671812"/>
            <a:ext cx="5303520" cy="23211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47" y="3661626"/>
            <a:ext cx="278916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 smtClean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Tipleri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Char, Varchar, Text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54C6DA-5960-C441-AFEA-96C05244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37909"/>
              </p:ext>
            </p:extLst>
          </p:nvPr>
        </p:nvGraphicFramePr>
        <p:xfrm>
          <a:off x="1482800" y="1192864"/>
          <a:ext cx="4294188" cy="19278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4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Değer</a:t>
                      </a:r>
                      <a:endParaRPr lang="en-US" sz="2000" b="1" i="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C</a:t>
                      </a:r>
                      <a:r>
                        <a:rPr lang="tr-TR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har</a:t>
                      </a:r>
                      <a:r>
                        <a:rPr lang="tr-TR" sz="2000" b="1" baseline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(4)</a:t>
                      </a:r>
                      <a:endParaRPr lang="mr-IN" sz="2000" b="1" i="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Ayrılan</a:t>
                      </a:r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Alan</a:t>
                      </a:r>
                      <a:r>
                        <a:rPr lang="en-US" sz="2000" b="1" baseline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  <a:endParaRPr lang="en-US" sz="2000" b="1" i="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l-PL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    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 bytes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  <a:r>
                        <a:rPr lang="mr-IN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ab</a:t>
                      </a:r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  <a:r>
                        <a:rPr lang="mr-IN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ab</a:t>
                      </a:r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  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 bytes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  <a:r>
                        <a:rPr lang="en-US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abcd</a:t>
                      </a:r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  <a:r>
                        <a:rPr lang="en-US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abcd</a:t>
                      </a:r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 bytes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  <a:r>
                        <a:rPr lang="en-US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abcdefgh</a:t>
                      </a:r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  <a:r>
                        <a:rPr lang="en-US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abcd</a:t>
                      </a:r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 bytes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31618F5-EE32-9D48-99CB-DEEF85567BAC}"/>
              </a:ext>
            </a:extLst>
          </p:cNvPr>
          <p:cNvSpPr txBox="1"/>
          <p:nvPr/>
        </p:nvSpPr>
        <p:spPr>
          <a:xfrm>
            <a:off x="2426862" y="3377341"/>
            <a:ext cx="2650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err="1">
                <a:latin typeface="Comic Sans MS" charset="0"/>
                <a:ea typeface="Comic Sans MS" charset="0"/>
                <a:cs typeface="Comic Sans MS" charset="0"/>
              </a:rPr>
              <a:t>char</a:t>
            </a:r>
            <a:r>
              <a:rPr lang="tr-TR" sz="2000" dirty="0">
                <a:latin typeface="Comic Sans MS" charset="0"/>
                <a:ea typeface="Comic Sans MS" charset="0"/>
                <a:cs typeface="Comic Sans MS" charset="0"/>
              </a:rPr>
              <a:t> (n)</a:t>
            </a:r>
          </a:p>
          <a:p>
            <a:pPr algn="ctr"/>
            <a:r>
              <a:rPr lang="tr-TR" sz="2000" b="1" dirty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Ayrılan alan sabit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3F14F-431F-834D-A557-975AAC5433FA}"/>
              </a:ext>
            </a:extLst>
          </p:cNvPr>
          <p:cNvSpPr txBox="1"/>
          <p:nvPr/>
        </p:nvSpPr>
        <p:spPr>
          <a:xfrm>
            <a:off x="6788426" y="3443997"/>
            <a:ext cx="3193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latin typeface="Comic Sans MS" charset="0"/>
                <a:ea typeface="Comic Sans MS" charset="0"/>
                <a:cs typeface="Comic Sans MS" charset="0"/>
              </a:rPr>
              <a:t>varchar</a:t>
            </a:r>
            <a:r>
              <a:rPr lang="tr-TR" sz="2000" b="1" dirty="0">
                <a:latin typeface="Comic Sans MS" charset="0"/>
                <a:ea typeface="Comic Sans MS" charset="0"/>
                <a:cs typeface="Comic Sans MS" charset="0"/>
              </a:rPr>
              <a:t> (n)</a:t>
            </a:r>
          </a:p>
          <a:p>
            <a:pPr algn="ctr"/>
            <a:r>
              <a:rPr lang="tr-TR" sz="2000" b="1" dirty="0">
                <a:solidFill>
                  <a:srgbClr val="C00000"/>
                </a:solidFill>
                <a:latin typeface="Comic Sans MS" charset="0"/>
                <a:ea typeface="Comic Sans MS" charset="0"/>
                <a:cs typeface="Comic Sans MS" charset="0"/>
              </a:rPr>
              <a:t>Ayrılan alan d</a:t>
            </a:r>
            <a:r>
              <a:rPr lang="tr-TR" sz="2000" b="1" dirty="0">
                <a:solidFill>
                  <a:srgbClr val="C00000"/>
                </a:solidFill>
                <a:ea typeface="Comic Sans MS" charset="0"/>
                <a:cs typeface="Comic Sans MS" charset="0"/>
              </a:rPr>
              <a:t>eğişke</a:t>
            </a:r>
            <a:r>
              <a:rPr lang="tr-TR" sz="2000" b="1" dirty="0">
                <a:solidFill>
                  <a:srgbClr val="C00000"/>
                </a:solidFill>
                <a:latin typeface="Comic Sans MS" charset="0"/>
                <a:ea typeface="Comic Sans MS" charset="0"/>
                <a:cs typeface="Comic Sans MS" charset="0"/>
              </a:rPr>
              <a:t>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3105B6-0239-E94C-9B71-FAA0E5BAD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79684"/>
              </p:ext>
            </p:extLst>
          </p:nvPr>
        </p:nvGraphicFramePr>
        <p:xfrm>
          <a:off x="6538451" y="1175264"/>
          <a:ext cx="3282950" cy="19278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Varchar(4)</a:t>
                      </a:r>
                      <a:endParaRPr lang="en-US" sz="2000" b="1" i="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Ayrılan</a:t>
                      </a:r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Alan</a:t>
                      </a:r>
                      <a:endParaRPr lang="en-US" sz="2000" b="1" i="0" dirty="0"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 byte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  <a:r>
                        <a:rPr lang="mr-IN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ab</a:t>
                      </a:r>
                      <a:r>
                        <a:rPr lang="mr-IN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 bytes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  <a:r>
                        <a:rPr lang="en-US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abcd</a:t>
                      </a:r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 bytes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  <a:r>
                        <a:rPr lang="en-US" sz="2000" b="1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abcd</a:t>
                      </a:r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'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5 bytes</a:t>
                      </a:r>
                    </a:p>
                  </a:txBody>
                  <a:tcPr marL="31750" marR="31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9A2BE68B-BF07-BB42-AEDE-AF37DE7C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84" y="4794496"/>
            <a:ext cx="6689842" cy="12051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C0CB8-2B51-121F-F46C-C3F69743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Tablo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Oluştur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create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560800-101D-0D46-8B6E-2AB95DCDC3DF}"/>
              </a:ext>
            </a:extLst>
          </p:cNvPr>
          <p:cNvSpPr/>
          <p:nvPr/>
        </p:nvSpPr>
        <p:spPr>
          <a:xfrm>
            <a:off x="423830" y="933103"/>
            <a:ext cx="7846713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[IF NOT EXISTS] </a:t>
            </a:r>
            <a:r>
              <a:rPr 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tabloadı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column_contraint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column_contraint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column3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column_contraint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table_constraints</a:t>
            </a:r>
            <a:endParaRPr 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C075-5556-F848-C3BB-D451C8B4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Tablo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Oluştur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create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560800-101D-0D46-8B6E-2AB95DCDC3DF}"/>
              </a:ext>
            </a:extLst>
          </p:cNvPr>
          <p:cNvSpPr/>
          <p:nvPr/>
        </p:nvSpPr>
        <p:spPr>
          <a:xfrm>
            <a:off x="423830" y="933103"/>
            <a:ext cx="7846713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[IF NOT EXISTS] </a:t>
            </a:r>
            <a:r>
              <a:rPr 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tabloadı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column_contraint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column_contraint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column3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column_contraint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table_constraints</a:t>
            </a:r>
            <a:endParaRPr 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28ECF-E1CC-7A49-85C0-222A55A0FD32}"/>
              </a:ext>
            </a:extLst>
          </p:cNvPr>
          <p:cNvSpPr txBox="1"/>
          <p:nvPr/>
        </p:nvSpPr>
        <p:spPr>
          <a:xfrm>
            <a:off x="8620091" y="1190866"/>
            <a:ext cx="2743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Not 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452DBC-7A1B-2841-B15E-240A9F05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003" y="3756953"/>
            <a:ext cx="2585877" cy="240681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B9AAD8-40B9-D843-B91A-E05EDB90BEB0}"/>
              </a:ext>
            </a:extLst>
          </p:cNvPr>
          <p:cNvCxnSpPr>
            <a:cxnSpLocks/>
          </p:cNvCxnSpPr>
          <p:nvPr/>
        </p:nvCxnSpPr>
        <p:spPr>
          <a:xfrm>
            <a:off x="4347186" y="2770496"/>
            <a:ext cx="0" cy="104978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534ADD-1CC5-3B49-8341-11166B645950}"/>
              </a:ext>
            </a:extLst>
          </p:cNvPr>
          <p:cNvCxnSpPr>
            <a:cxnSpLocks/>
          </p:cNvCxnSpPr>
          <p:nvPr/>
        </p:nvCxnSpPr>
        <p:spPr>
          <a:xfrm>
            <a:off x="7413008" y="1776484"/>
            <a:ext cx="108954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E0B3D2-87AF-2142-8C9D-C4CDEDEAA7C6}"/>
              </a:ext>
            </a:extLst>
          </p:cNvPr>
          <p:cNvSpPr txBox="1"/>
          <p:nvPr/>
        </p:nvSpPr>
        <p:spPr>
          <a:xfrm>
            <a:off x="4763068" y="1433015"/>
            <a:ext cx="2608996" cy="13374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ADC69-62C3-724C-9B23-6A7EB648D869}"/>
              </a:ext>
            </a:extLst>
          </p:cNvPr>
          <p:cNvSpPr txBox="1"/>
          <p:nvPr/>
        </p:nvSpPr>
        <p:spPr>
          <a:xfrm>
            <a:off x="2168857" y="1433015"/>
            <a:ext cx="2422085" cy="133748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1AF5-6CC3-406D-2CFD-33C05C52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Tablo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Oluştur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create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42176C-A76A-1F47-9864-BD7CE7FB7C91}"/>
              </a:ext>
            </a:extLst>
          </p:cNvPr>
          <p:cNvGraphicFramePr>
            <a:graphicFrameLocks noGrp="1"/>
          </p:cNvGraphicFramePr>
          <p:nvPr/>
        </p:nvGraphicFramePr>
        <p:xfrm>
          <a:off x="290521" y="933103"/>
          <a:ext cx="6149880" cy="207427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38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ögrencino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isim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kullanıcıadı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yaş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ortalama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17532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Eymen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Eymen234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17327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Mustafa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m.4417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17347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Kemal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Kml45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17236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Cemil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Cm3418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16458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Hayri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Hayri95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A70E507-9EEA-8245-B4D4-49201533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16" y="3429000"/>
            <a:ext cx="5975637" cy="28877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154DC-A18D-67EC-6167-08F034E0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Tablo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Sil (drop table)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42176C-A76A-1F47-9864-BD7CE7FB7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05009"/>
              </p:ext>
            </p:extLst>
          </p:nvPr>
        </p:nvGraphicFramePr>
        <p:xfrm>
          <a:off x="290521" y="1471117"/>
          <a:ext cx="6149880" cy="207427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38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ögrencino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isim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kullanıcıadı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yaş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ortalama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17532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Eymen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Eymen234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17327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Mustafa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m.4417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17347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Kemal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Kml45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17236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Cemil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Cm3418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16458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Hayri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Hayri95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4978508-BD22-AD45-90CD-9CD1D269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98" y="4349746"/>
            <a:ext cx="4845081" cy="684631"/>
          </a:xfrm>
          <a:prstGeom prst="rect">
            <a:avLst/>
          </a:prstGeom>
        </p:spPr>
      </p:pic>
      <p:sp>
        <p:nvSpPr>
          <p:cNvPr id="11" name="Multiply 10">
            <a:extLst>
              <a:ext uri="{FF2B5EF4-FFF2-40B4-BE49-F238E27FC236}">
                <a16:creationId xmlns:a16="http://schemas.microsoft.com/office/drawing/2014/main" id="{3CD50050-3211-924A-8C81-82DAB78E49D4}"/>
              </a:ext>
            </a:extLst>
          </p:cNvPr>
          <p:cNvSpPr/>
          <p:nvPr/>
        </p:nvSpPr>
        <p:spPr>
          <a:xfrm>
            <a:off x="1951863" y="-238318"/>
            <a:ext cx="3190667" cy="573835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8635F-D70A-6D40-AC49-121B2475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ekleme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 (insert)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42176C-A76A-1F47-9864-BD7CE7FB7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92462"/>
              </p:ext>
            </p:extLst>
          </p:nvPr>
        </p:nvGraphicFramePr>
        <p:xfrm>
          <a:off x="290521" y="933103"/>
          <a:ext cx="6149880" cy="207427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38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ögrencino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isim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kullanıcıadı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yaş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ortalama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17532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Eymen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Eymen234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17327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Mustafa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m.4417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17347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Kemal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Kml45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17236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Cemil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Cm3418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16458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Hayri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Hayri95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5188416-E484-FF40-8D87-346B883EC1EA}"/>
              </a:ext>
            </a:extLst>
          </p:cNvPr>
          <p:cNvSpPr/>
          <p:nvPr/>
        </p:nvSpPr>
        <p:spPr>
          <a:xfrm>
            <a:off x="0" y="3624021"/>
            <a:ext cx="12511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ögrenci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(17532, '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Eymen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'Eymen234',19,3.2);</a:t>
            </a:r>
          </a:p>
          <a:p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ögrenci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ögrencino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isim,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kullaniciadi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yas, ortalama) </a:t>
            </a:r>
          </a:p>
          <a:p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(17532, '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Eymen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'Eymen234',19,3.2);</a:t>
            </a:r>
          </a:p>
          <a:p>
            <a:endParaRPr 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EC679-6DDF-73A7-7F93-557EFFDF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Birden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çok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Veri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ekleme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 ( multi insert)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42176C-A76A-1F47-9864-BD7CE7FB7C91}"/>
              </a:ext>
            </a:extLst>
          </p:cNvPr>
          <p:cNvGraphicFramePr>
            <a:graphicFrameLocks noGrp="1"/>
          </p:cNvGraphicFramePr>
          <p:nvPr/>
        </p:nvGraphicFramePr>
        <p:xfrm>
          <a:off x="290521" y="933103"/>
          <a:ext cx="6149880" cy="207427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38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ögrencino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isim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kullanıcıadı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yaş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ortalama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Comic Sans MS" charset="0"/>
                        <a:cs typeface="Comic Sans M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17532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Eymen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Eymen234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17327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Mustafa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m.4417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17347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Kemal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Kml45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17236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Cemil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Cm3418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2.9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16458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Hayri</a:t>
                      </a: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Hayri95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</a:rPr>
                        <a:t>3.8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389D76-3EB7-1440-A41E-1FBA8DC20D38}"/>
              </a:ext>
            </a:extLst>
          </p:cNvPr>
          <p:cNvSpPr txBox="1"/>
          <p:nvPr/>
        </p:nvSpPr>
        <p:spPr>
          <a:xfrm>
            <a:off x="622303" y="4170571"/>
            <a:ext cx="109919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urier New" panose="02070309020205020404" pitchFamily="49" charset="0"/>
              </a:rPr>
              <a:t>INSERT INTO 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öğrenci (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ögrencino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, isim, 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kullaniciadi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, yas, ortalama)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i="0" dirty="0">
                <a:effectLst/>
                <a:latin typeface="Courier New" panose="02070309020205020404" pitchFamily="49" charset="0"/>
              </a:rPr>
              <a:t>VALUES </a:t>
            </a:r>
          </a:p>
          <a:p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(value_list_1), </a:t>
            </a:r>
          </a:p>
          <a:p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(value_list_2), </a:t>
            </a:r>
          </a:p>
          <a:p>
            <a:r>
              <a:rPr lang="en-US" b="1" dirty="0">
                <a:latin typeface="Courier New" panose="02070309020205020404" pitchFamily="49" charset="0"/>
              </a:rPr>
              <a:t>	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... </a:t>
            </a:r>
          </a:p>
          <a:p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value_list_n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);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F1A06-EF2D-77D6-5D83-36EDE7AA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Seçim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Listeleme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AF517D-3E38-1142-9A86-9BC5C0BC4C0E}"/>
              </a:ext>
            </a:extLst>
          </p:cNvPr>
          <p:cNvSpPr txBox="1"/>
          <p:nvPr/>
        </p:nvSpPr>
        <p:spPr>
          <a:xfrm>
            <a:off x="6183766" y="5577923"/>
            <a:ext cx="3469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latin typeface="Comic Sans MS" charset="0"/>
                <a:ea typeface="Comic Sans MS" charset="0"/>
                <a:cs typeface="Comic Sans MS" charset="0"/>
              </a:rPr>
              <a:t>Tabloda bulunan bütün</a:t>
            </a:r>
          </a:p>
          <a:p>
            <a:pPr algn="ctr"/>
            <a:r>
              <a:rPr lang="tr-TR" sz="2000" dirty="0">
                <a:latin typeface="Comic Sans MS" charset="0"/>
                <a:ea typeface="Comic Sans MS" charset="0"/>
                <a:cs typeface="Comic Sans MS" charset="0"/>
              </a:rPr>
              <a:t>veriyi listeler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833" y="1081265"/>
            <a:ext cx="9892303" cy="3321890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4912063" y="639440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E78E9F82-BBDC-7443-827C-4FB8E5922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66" y="5294894"/>
            <a:ext cx="4460537" cy="566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E98976-C3DD-F24E-927A-E0BDA79AE20B}"/>
              </a:ext>
            </a:extLst>
          </p:cNvPr>
          <p:cNvSpPr txBox="1"/>
          <p:nvPr/>
        </p:nvSpPr>
        <p:spPr>
          <a:xfrm>
            <a:off x="1303362" y="6136838"/>
            <a:ext cx="2599898" cy="594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Seçim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(selection- </a:t>
            </a:r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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90BD6-7C9C-F18C-8812-6CBBF6E5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Seçim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Listeleme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CB2AA609-8929-F841-A696-AE3EE3CC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56" y="414732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B075169F-DF1C-6A46-9038-ED179E75D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684" y="1009432"/>
            <a:ext cx="5197579" cy="1060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BB5ADB-F33A-D04B-B29A-A4364C5C91C2}"/>
              </a:ext>
            </a:extLst>
          </p:cNvPr>
          <p:cNvSpPr txBox="1"/>
          <p:nvPr/>
        </p:nvSpPr>
        <p:spPr>
          <a:xfrm>
            <a:off x="972972" y="4869183"/>
            <a:ext cx="3469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latin typeface="Comic Sans MS" charset="0"/>
                <a:ea typeface="Comic Sans MS" charset="0"/>
                <a:cs typeface="Comic Sans MS" charset="0"/>
              </a:rPr>
              <a:t>Sonuç </a:t>
            </a:r>
          </a:p>
          <a:p>
            <a:pPr algn="ctr"/>
            <a:r>
              <a:rPr lang="tr-TR" sz="2000" dirty="0">
                <a:latin typeface="Comic Sans MS" charset="0"/>
                <a:ea typeface="Comic Sans MS" charset="0"/>
                <a:cs typeface="Comic Sans MS" charset="0"/>
              </a:rPr>
              <a:t>kaç satır </a:t>
            </a:r>
          </a:p>
          <a:p>
            <a:pPr algn="ctr"/>
            <a:r>
              <a:rPr lang="tr-TR" sz="2000" dirty="0">
                <a:latin typeface="Comic Sans MS" charset="0"/>
                <a:ea typeface="Comic Sans MS" charset="0"/>
                <a:cs typeface="Comic Sans MS" charset="0"/>
              </a:rPr>
              <a:t>kaç sütün </a:t>
            </a:r>
          </a:p>
          <a:p>
            <a:pPr algn="ctr"/>
            <a:r>
              <a:rPr lang="tr-TR" sz="2000" dirty="0">
                <a:latin typeface="Comic Sans MS" charset="0"/>
                <a:ea typeface="Comic Sans MS" charset="0"/>
                <a:cs typeface="Comic Sans MS" charset="0"/>
              </a:rPr>
              <a:t>olacak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ED831-89AF-6BC4-7A05-6A729641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(Structured Query Language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CFD959-D444-2B40-B6A5-BF93F3D0F6DB}"/>
              </a:ext>
            </a:extLst>
          </p:cNvPr>
          <p:cNvSpPr txBox="1"/>
          <p:nvPr/>
        </p:nvSpPr>
        <p:spPr>
          <a:xfrm>
            <a:off x="290521" y="1263508"/>
            <a:ext cx="1126799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Structured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Query Language)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1974-1980 arasında IBM tarafından geliştirilmiştir.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1986 yılında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American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National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Standards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Institute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(ANSI)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tarafından  ve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	1987 de International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Organization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for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Standardization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(ISO)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tarafından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  </a:t>
            </a:r>
            <a:r>
              <a:rPr lang="tr-TR" sz="2400" b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standard</a:t>
            </a:r>
            <a:r>
              <a:rPr lang="tr-TR" sz="2400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olarak kabul edilmiştir.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4429E-909F-2845-9FF4-3C6E8E4F2926}"/>
              </a:ext>
            </a:extLst>
          </p:cNvPr>
          <p:cNvSpPr txBox="1"/>
          <p:nvPr/>
        </p:nvSpPr>
        <p:spPr>
          <a:xfrm>
            <a:off x="1981699" y="4734364"/>
            <a:ext cx="83906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 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ilişkisel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veritabanlarında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kaydedilen verinin işlenmesi, sorguların gerçekleştirilmesi,  veritabanı oluşturulması,  CRUD işlemlerinin gerçekleştirilmesini sağlar..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7835F-374C-840C-278E-33662A43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Seçim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Listeleme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B075169F-DF1C-6A46-9038-ED179E75D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84" y="1009432"/>
            <a:ext cx="5197579" cy="106003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86B4AA9-B6C8-FB45-BC36-CA7C5B083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415" y="3104744"/>
            <a:ext cx="3320142" cy="33675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E65F4-CF3D-2148-975B-6FD078419B94}"/>
              </a:ext>
            </a:extLst>
          </p:cNvPr>
          <p:cNvSpPr txBox="1"/>
          <p:nvPr/>
        </p:nvSpPr>
        <p:spPr>
          <a:xfrm>
            <a:off x="1340893" y="5460479"/>
            <a:ext cx="4104564" cy="594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İzdüşüm-Yansıtma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(projection-</a:t>
            </a:r>
            <a:r>
              <a:rPr lang="en-US" sz="2400" i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 </a:t>
            </a:r>
            <a:r>
              <a:rPr lang="en-US" sz="2400" b="1" i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  <a:sym typeface="Symbol" charset="2"/>
              </a:rPr>
              <a:t>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0FB8-0FFD-E0C9-BA9D-5202A2BD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Şart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ile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listeleme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 - where)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D9077BC-63E9-F24A-9358-0A5E95F79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439" y="2012796"/>
            <a:ext cx="4934771" cy="834557"/>
          </a:xfrm>
          <a:prstGeom prst="rect">
            <a:avLst/>
          </a:prstGeom>
        </p:spPr>
      </p:pic>
      <p:pic>
        <p:nvPicPr>
          <p:cNvPr id="12" name="Picture 2" descr="question-mark-nothing - RETRO BİLGİSAYAR">
            <a:extLst>
              <a:ext uri="{FF2B5EF4-FFF2-40B4-BE49-F238E27FC236}">
                <a16:creationId xmlns:a16="http://schemas.microsoft.com/office/drawing/2014/main" id="{55576F42-1960-114D-9C0F-A987B3781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111" y="4717029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AD26-468A-7ECD-B22F-8B6DD774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Şart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ile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listeleme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(select - where)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D9077BC-63E9-F24A-9358-0A5E95F79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439" y="2012796"/>
            <a:ext cx="4934771" cy="834557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B902893-BD63-5941-98DA-74A40A846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771" y="4227319"/>
            <a:ext cx="7302500" cy="2070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AC0A9-0A58-474F-D02A-F4279822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Sıralama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(order)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CB2AA609-8929-F841-A696-AE3EE3CC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696" y="4502168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1EA16F9-1CE9-DC4C-8A0C-07BEB7B18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501" y="2032196"/>
            <a:ext cx="3300104" cy="702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12E1A-E9CD-744E-A73C-41591F79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Sıralama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(order)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1EA16F9-1CE9-DC4C-8A0C-07BEB7B1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501" y="2032196"/>
            <a:ext cx="3300104" cy="70215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BE5921F-A374-2741-BF95-C1A72E0DA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113" y="4035748"/>
            <a:ext cx="7264400" cy="2717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2FBE71-9AE2-3045-BA85-998E8181C404}"/>
              </a:ext>
            </a:extLst>
          </p:cNvPr>
          <p:cNvSpPr txBox="1"/>
          <p:nvPr/>
        </p:nvSpPr>
        <p:spPr>
          <a:xfrm>
            <a:off x="742487" y="4849180"/>
            <a:ext cx="209807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ASC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Artan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DESC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Azalan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1A5EC-205B-391E-8CF4-D9A75D91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distinct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CB2AA609-8929-F841-A696-AE3EE3CC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43" y="474019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CA8328D-9B3D-5C4E-B475-BC784393A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319" y="1524815"/>
            <a:ext cx="3584673" cy="13569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1EEA7-81E7-C3D2-0E17-1BE45F3D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distinct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CA8328D-9B3D-5C4E-B475-BC784393A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319" y="1524815"/>
            <a:ext cx="3584673" cy="135691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148CEFE-D415-F040-AAF4-90D8CD661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655" y="3892646"/>
            <a:ext cx="1577898" cy="2646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98DECC-FA54-4E4D-8C89-DF71992D7C7F}"/>
              </a:ext>
            </a:extLst>
          </p:cNvPr>
          <p:cNvSpPr txBox="1"/>
          <p:nvPr/>
        </p:nvSpPr>
        <p:spPr>
          <a:xfrm>
            <a:off x="338863" y="4615614"/>
            <a:ext cx="6175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DISTINCT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oteworthy Light" panose="02000400000000000000" pitchFamily="2" charset="77"/>
                <a:ea typeface="Noteworthy Light" panose="02000400000000000000" pitchFamily="2" charset="77"/>
              </a:rPr>
              <a:t> clause is used </a:t>
            </a: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Noteworthy Light" panose="02000400000000000000" pitchFamily="2" charset="77"/>
                <a:ea typeface="Noteworthy Light" panose="02000400000000000000" pitchFamily="2" charset="77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the 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oteworthy Light" panose="02000400000000000000" pitchFamily="2" charset="77"/>
                <a:ea typeface="Noteworthy Light" panose="02000400000000000000" pitchFamily="2" charset="77"/>
              </a:rPr>
              <a:t>statement</a:t>
            </a: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OTEWORTHY LIGHT" panose="02000400000000000000" pitchFamily="2" charset="77"/>
                <a:ea typeface="NOTEWORTHY LIGHT" panose="02000400000000000000" pitchFamily="2" charset="77"/>
              </a:rPr>
              <a:t>to remove duplicate rows from a result</a:t>
            </a:r>
            <a:endParaRPr lang="tr-TR" sz="24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B40D-8853-AF54-763D-F3F9B93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kümeleme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fonksiyonları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(aggregate functions)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14EE4D-3178-AB48-B18B-F87E877EE61A}"/>
              </a:ext>
            </a:extLst>
          </p:cNvPr>
          <p:cNvSpPr txBox="1"/>
          <p:nvPr/>
        </p:nvSpPr>
        <p:spPr>
          <a:xfrm>
            <a:off x="726831" y="987466"/>
            <a:ext cx="9944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Birden fazla satırdan 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sonuç olarak </a:t>
            </a:r>
            <a:r>
              <a:rPr lang="tr-TR" sz="2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sadece bir satır 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üreten fonksiyonlardır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F377F-F50C-B349-B93A-005483BD31DA}"/>
              </a:ext>
            </a:extLst>
          </p:cNvPr>
          <p:cNvSpPr/>
          <p:nvPr/>
        </p:nvSpPr>
        <p:spPr>
          <a:xfrm>
            <a:off x="3147362" y="2298455"/>
            <a:ext cx="4964285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count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eleman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sayısı)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sum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  (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toplama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işlemi)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avg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 (average)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ortalama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max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 (maximum)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min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 (minimum) </a:t>
            </a: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884B3-E959-E97C-9107-9D8D9759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avg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CB2AA609-8929-F841-A696-AE3EE3CC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43" y="4412651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0D24E95-4F94-BC4E-A1E3-154D40934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037" y="1601380"/>
            <a:ext cx="2529669" cy="1274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BF04-930A-2FD6-3DE1-9AA2CB88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avg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0D24E95-4F94-BC4E-A1E3-154D40934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037" y="1601380"/>
            <a:ext cx="2529669" cy="1274639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49CAF77-A7CD-8944-ABC0-4EDAE8DDB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191" y="4843870"/>
            <a:ext cx="1981200" cy="825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C68A42-01EF-0B4F-92FA-0E9445C4FA4E}"/>
              </a:ext>
            </a:extLst>
          </p:cNvPr>
          <p:cNvSpPr txBox="1"/>
          <p:nvPr/>
        </p:nvSpPr>
        <p:spPr>
          <a:xfrm>
            <a:off x="1219508" y="4697287"/>
            <a:ext cx="3069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Birden fazla satırdan </a:t>
            </a:r>
          </a:p>
          <a:p>
            <a:pPr algn="ctr"/>
            <a:r>
              <a:rPr lang="tr-TR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sadece bir alan </a:t>
            </a:r>
          </a:p>
          <a:p>
            <a:pPr algn="ctr"/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üreten fonksiyon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AA12C-C6BE-D3DE-21D3-D9319EB5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(Structured Query Language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FED4CC-0367-324A-8865-1A9234795FC1}"/>
              </a:ext>
            </a:extLst>
          </p:cNvPr>
          <p:cNvSpPr/>
          <p:nvPr/>
        </p:nvSpPr>
        <p:spPr>
          <a:xfrm>
            <a:off x="491672" y="1329402"/>
            <a:ext cx="2439319" cy="4768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68061-3FC2-034B-AF9F-54C8557DFD43}"/>
              </a:ext>
            </a:extLst>
          </p:cNvPr>
          <p:cNvSpPr/>
          <p:nvPr/>
        </p:nvSpPr>
        <p:spPr>
          <a:xfrm>
            <a:off x="711329" y="1577420"/>
            <a:ext cx="1966551" cy="692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F22FE-DCDF-FC45-86EC-785DF781532A}"/>
              </a:ext>
            </a:extLst>
          </p:cNvPr>
          <p:cNvSpPr/>
          <p:nvPr/>
        </p:nvSpPr>
        <p:spPr>
          <a:xfrm>
            <a:off x="711329" y="2480108"/>
            <a:ext cx="1966551" cy="692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A5FC3-856C-3546-86B0-7511AB916874}"/>
              </a:ext>
            </a:extLst>
          </p:cNvPr>
          <p:cNvSpPr/>
          <p:nvPr/>
        </p:nvSpPr>
        <p:spPr>
          <a:xfrm>
            <a:off x="711329" y="3396148"/>
            <a:ext cx="1966551" cy="692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084FB-0007-FC44-BC5B-D4DD74B5096C}"/>
              </a:ext>
            </a:extLst>
          </p:cNvPr>
          <p:cNvSpPr/>
          <p:nvPr/>
        </p:nvSpPr>
        <p:spPr>
          <a:xfrm>
            <a:off x="711329" y="4368248"/>
            <a:ext cx="1966551" cy="69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769E71-9D14-A948-AAE0-3DD54D58704F}"/>
              </a:ext>
            </a:extLst>
          </p:cNvPr>
          <p:cNvSpPr/>
          <p:nvPr/>
        </p:nvSpPr>
        <p:spPr>
          <a:xfrm>
            <a:off x="711329" y="5300708"/>
            <a:ext cx="1966551" cy="692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FD959-D444-2B40-B6A5-BF93F3D0F6DB}"/>
              </a:ext>
            </a:extLst>
          </p:cNvPr>
          <p:cNvSpPr txBox="1"/>
          <p:nvPr/>
        </p:nvSpPr>
        <p:spPr>
          <a:xfrm>
            <a:off x="335364" y="697605"/>
            <a:ext cx="115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SQL:  1974-1980 arasında IBM tarafından RDBMS’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geliştirilen standarttır.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71D2A-4419-3B4F-987A-DB75C62A61F6}"/>
              </a:ext>
            </a:extLst>
          </p:cNvPr>
          <p:cNvSpPr txBox="1"/>
          <p:nvPr/>
        </p:nvSpPr>
        <p:spPr>
          <a:xfrm>
            <a:off x="728055" y="6308294"/>
            <a:ext cx="19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SQL in Bileşenleri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D908F-235D-A8DC-E17B-42BF8AD9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max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CB2AA609-8929-F841-A696-AE3EE3CC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43" y="474019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CD2E601-BC38-624A-9052-7C43603A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385" y="1946055"/>
            <a:ext cx="5492423" cy="11110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3407-60AF-CB4B-9B07-FB448766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max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CD2E601-BC38-624A-9052-7C43603AE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85" y="1946055"/>
            <a:ext cx="5492423" cy="111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183FD-F392-7C41-BD1A-3C1D38FC2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462" y="5294834"/>
            <a:ext cx="8277845" cy="9705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2880F-F774-6AC6-44A3-39E1CD9B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CB2AA609-8929-F841-A696-AE3EE3CC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43" y="474019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548E9D9-3EC7-A040-A304-F1F3EDAD3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385" y="973540"/>
            <a:ext cx="5233040" cy="18919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3441-63B7-68E2-F1C1-55E9E3B3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548E9D9-3EC7-A040-A304-F1F3EDAD3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85" y="973540"/>
            <a:ext cx="5233040" cy="1891981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AC005B3-21D4-8341-997E-063058E71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649" y="5121023"/>
            <a:ext cx="4158233" cy="9712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8CB3-3F88-906E-6961-F2F0E92F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CB2AA609-8929-F841-A696-AE3EE3CC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43" y="474019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87F608-DBAA-AC4F-A7EF-CA525CDA7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631" y="1372643"/>
            <a:ext cx="3383318" cy="2197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D92C-3BC1-F434-65B6-84787BEF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780025-706B-194F-A6F6-963622BA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37" y="905300"/>
            <a:ext cx="6116912" cy="2955942"/>
          </a:xfrm>
          <a:prstGeom prst="rect">
            <a:avLst/>
          </a:prstGeom>
          <a:effectLst>
            <a:outerShdw blurRad="393700" dist="50800" dir="312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87F608-DBAA-AC4F-A7EF-CA525CDA7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31" y="1372643"/>
            <a:ext cx="3383318" cy="219757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C89E2A2-C1C8-D149-A1C0-A02FDAB96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783" y="4013421"/>
            <a:ext cx="7289800" cy="23414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B88446-1E95-DC4B-B2FD-1D016CC4A5B1}"/>
              </a:ext>
            </a:extLst>
          </p:cNvPr>
          <p:cNvSpPr/>
          <p:nvPr/>
        </p:nvSpPr>
        <p:spPr>
          <a:xfrm>
            <a:off x="3160783" y="6060748"/>
            <a:ext cx="7328457" cy="446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FC7CB3-5E1E-0244-9F27-81E4CAF088D6}"/>
              </a:ext>
            </a:extLst>
          </p:cNvPr>
          <p:cNvSpPr/>
          <p:nvPr/>
        </p:nvSpPr>
        <p:spPr>
          <a:xfrm>
            <a:off x="237068" y="2160105"/>
            <a:ext cx="610058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E0D7E-4839-DB63-7052-A10EB1F0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7" name="Picture 2" descr="question-mark-nothing - RETRO BİLGİSAYAR">
            <a:extLst>
              <a:ext uri="{FF2B5EF4-FFF2-40B4-BE49-F238E27FC236}">
                <a16:creationId xmlns:a16="http://schemas.microsoft.com/office/drawing/2014/main" id="{CB2AA609-8929-F841-A696-AE3EE3CC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43" y="474019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E2812DA-92AE-9441-8B2E-C55C4FFCD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521" y="1189250"/>
            <a:ext cx="7257908" cy="2680621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440C4AB-4BED-454A-89FB-2C6061258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765" y="1687731"/>
            <a:ext cx="3586864" cy="13167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4B11F-01CC-3859-E3CD-D8206649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E2812DA-92AE-9441-8B2E-C55C4FFC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521" y="1189250"/>
            <a:ext cx="7257908" cy="2680621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440C4AB-4BED-454A-89FB-2C6061258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65" y="1687731"/>
            <a:ext cx="3586864" cy="1316726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90F83326-E1E5-BD4D-9806-8D46A4DA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145" y="3982022"/>
            <a:ext cx="6689239" cy="252962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4BAE3D11-B0BA-B64C-B490-4B28E9F4A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09" y="4936670"/>
            <a:ext cx="4460537" cy="566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17EC42-E189-F646-845F-BB02484A4A0C}"/>
              </a:ext>
            </a:extLst>
          </p:cNvPr>
          <p:cNvSpPr txBox="1"/>
          <p:nvPr/>
        </p:nvSpPr>
        <p:spPr>
          <a:xfrm>
            <a:off x="7690713" y="747921"/>
            <a:ext cx="234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Şartlarınızı dikkatli belirleyiniz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9B6D6-97E5-0448-12E9-33E8B531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E2812DA-92AE-9441-8B2E-C55C4FFC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521" y="1189250"/>
            <a:ext cx="7257908" cy="2680621"/>
          </a:xfrm>
          <a:prstGeom prst="rect">
            <a:avLst/>
          </a:prstGeom>
        </p:spPr>
      </p:pic>
      <p:pic>
        <p:nvPicPr>
          <p:cNvPr id="14" name="Picture 2" descr="question-mark-nothing - RETRO BİLGİSAYAR">
            <a:extLst>
              <a:ext uri="{FF2B5EF4-FFF2-40B4-BE49-F238E27FC236}">
                <a16:creationId xmlns:a16="http://schemas.microsoft.com/office/drawing/2014/main" id="{092D5D18-9BA2-914D-973D-66FC41582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43" y="4740197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89B06381-2DEF-044D-8DB3-D4888F462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743" y="1577059"/>
            <a:ext cx="3708400" cy="1443709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2989200-F402-9C47-AD8A-FE1974AC0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10" y="4936670"/>
            <a:ext cx="3799179" cy="5660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B5CEB-682A-F793-8BDD-9EE8DAB8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SQL: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B71C59-3434-7940-AA29-BE47D90CAB66}"/>
              </a:ext>
            </a:extLst>
          </p:cNvPr>
          <p:cNvSpPr txBox="1"/>
          <p:nvPr/>
        </p:nvSpPr>
        <p:spPr>
          <a:xfrm>
            <a:off x="2115464" y="535968"/>
            <a:ext cx="23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Ögrenci</a:t>
            </a:r>
            <a:r>
              <a:rPr lang="tr-TR" b="1" dirty="0"/>
              <a:t> Tablosu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E2812DA-92AE-9441-8B2E-C55C4FFC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521" y="1189250"/>
            <a:ext cx="7257908" cy="268062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89B06381-2DEF-044D-8DB3-D4888F46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43" y="1577059"/>
            <a:ext cx="3708400" cy="1443709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C76C41E-30C5-7340-8109-18DB1DBA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893" y="4029524"/>
            <a:ext cx="7327900" cy="2413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9AB1C6-9340-9345-96FF-DBDAAD0972E6}"/>
              </a:ext>
            </a:extLst>
          </p:cNvPr>
          <p:cNvSpPr/>
          <p:nvPr/>
        </p:nvSpPr>
        <p:spPr>
          <a:xfrm>
            <a:off x="219972" y="1991753"/>
            <a:ext cx="7328457" cy="31057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D80DF11-5BF4-A34E-B958-87FA83830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10" y="4936670"/>
            <a:ext cx="3799179" cy="5660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72321-7E01-2F98-3B42-0611D0EE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(Structured Query Language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FED4CC-0367-324A-8865-1A9234795FC1}"/>
              </a:ext>
            </a:extLst>
          </p:cNvPr>
          <p:cNvSpPr/>
          <p:nvPr/>
        </p:nvSpPr>
        <p:spPr>
          <a:xfrm>
            <a:off x="491672" y="1329402"/>
            <a:ext cx="2439319" cy="4768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68061-3FC2-034B-AF9F-54C8557DFD43}"/>
              </a:ext>
            </a:extLst>
          </p:cNvPr>
          <p:cNvSpPr/>
          <p:nvPr/>
        </p:nvSpPr>
        <p:spPr>
          <a:xfrm>
            <a:off x="711329" y="1577420"/>
            <a:ext cx="1966551" cy="692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  <a:highlight>
                  <a:srgbClr val="FFFF00"/>
                </a:highlight>
              </a:rPr>
              <a:t>DML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B2A79-0726-F44F-A85E-32566231D573}"/>
              </a:ext>
            </a:extLst>
          </p:cNvPr>
          <p:cNvSpPr txBox="1"/>
          <p:nvPr/>
        </p:nvSpPr>
        <p:spPr>
          <a:xfrm>
            <a:off x="3261485" y="1508087"/>
            <a:ext cx="774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Manipulation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Language: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SQL’in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satır ekle, sil , değiştir komutlarını içerir.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Insert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Update,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Delete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Trigger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F22FE-DCDF-FC45-86EC-785DF781532A}"/>
              </a:ext>
            </a:extLst>
          </p:cNvPr>
          <p:cNvSpPr/>
          <p:nvPr/>
        </p:nvSpPr>
        <p:spPr>
          <a:xfrm>
            <a:off x="711329" y="2480108"/>
            <a:ext cx="1966551" cy="692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A5FC3-856C-3546-86B0-7511AB916874}"/>
              </a:ext>
            </a:extLst>
          </p:cNvPr>
          <p:cNvSpPr/>
          <p:nvPr/>
        </p:nvSpPr>
        <p:spPr>
          <a:xfrm>
            <a:off x="711329" y="3396148"/>
            <a:ext cx="1966551" cy="692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084FB-0007-FC44-BC5B-D4DD74B5096C}"/>
              </a:ext>
            </a:extLst>
          </p:cNvPr>
          <p:cNvSpPr/>
          <p:nvPr/>
        </p:nvSpPr>
        <p:spPr>
          <a:xfrm>
            <a:off x="711329" y="4368248"/>
            <a:ext cx="1966551" cy="69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769E71-9D14-A948-AAE0-3DD54D58704F}"/>
              </a:ext>
            </a:extLst>
          </p:cNvPr>
          <p:cNvSpPr/>
          <p:nvPr/>
        </p:nvSpPr>
        <p:spPr>
          <a:xfrm>
            <a:off x="711329" y="5300708"/>
            <a:ext cx="1966551" cy="692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E7C2CC-13E0-7F47-BD41-97505A4A6025}"/>
              </a:ext>
            </a:extLst>
          </p:cNvPr>
          <p:cNvSpPr/>
          <p:nvPr/>
        </p:nvSpPr>
        <p:spPr>
          <a:xfrm>
            <a:off x="711328" y="1615204"/>
            <a:ext cx="1966551" cy="6167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355A2-59A4-D84F-A88A-0C7BFF38E7BA}"/>
              </a:ext>
            </a:extLst>
          </p:cNvPr>
          <p:cNvSpPr txBox="1"/>
          <p:nvPr/>
        </p:nvSpPr>
        <p:spPr>
          <a:xfrm>
            <a:off x="728055" y="6308294"/>
            <a:ext cx="19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SQL in Bileşenleri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856C9-2B72-5FDA-CDC5-C2DB9510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A5955-D17F-30DF-D2EF-259C2B9E8848}"/>
              </a:ext>
            </a:extLst>
          </p:cNvPr>
          <p:cNvSpPr txBox="1"/>
          <p:nvPr/>
        </p:nvSpPr>
        <p:spPr>
          <a:xfrm>
            <a:off x="335364" y="697605"/>
            <a:ext cx="115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SQL:  1974-1980 arasında IBM tarafından RDBMS’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geliştirilen standarttır.</a:t>
            </a:r>
          </a:p>
        </p:txBody>
      </p:sp>
    </p:spTree>
    <p:extLst>
      <p:ext uri="{BB962C8B-B14F-4D97-AF65-F5344CB8AC3E}">
        <p14:creationId xmlns:p14="http://schemas.microsoft.com/office/powerpoint/2010/main" val="2806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Tavsiye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w3schools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871AE83-3C12-4B4F-AA00-3CD8B8C844D8}"/>
              </a:ext>
            </a:extLst>
          </p:cNvPr>
          <p:cNvSpPr/>
          <p:nvPr/>
        </p:nvSpPr>
        <p:spPr>
          <a:xfrm>
            <a:off x="2925663" y="6171231"/>
            <a:ext cx="6827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https://www.w3schools.com/sql/trysql.asp?filename=trysql_select_all</a:t>
            </a:r>
            <a:endParaRPr lang="tr-TR" dirty="0"/>
          </a:p>
          <a:p>
            <a:endParaRPr lang="tr-TR" dirty="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52D16B-48F3-0C4E-A795-3CC7212E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6" y="597184"/>
            <a:ext cx="11384279" cy="54132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2DF8D-65F0-6566-7268-8DD73FCC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Tavsiye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pgexercises</a:t>
            </a:r>
            <a:endParaRPr lang="en-US" sz="2800" b="1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612FC3D-7E56-8F47-BB07-1D3A7891020C}"/>
              </a:ext>
            </a:extLst>
          </p:cNvPr>
          <p:cNvSpPr/>
          <p:nvPr/>
        </p:nvSpPr>
        <p:spPr>
          <a:xfrm>
            <a:off x="2959543" y="6213636"/>
            <a:ext cx="5339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2"/>
              </a:rPr>
              <a:t>https://pgexercises.com/questions/basic/selectall.html</a:t>
            </a:r>
            <a:endParaRPr lang="tr-TR" dirty="0"/>
          </a:p>
          <a:p>
            <a:endParaRPr lang="tr-TR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453A1CB-D25C-D741-8F32-BAA51587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44" y="913111"/>
            <a:ext cx="9941142" cy="52763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42D2-3E24-B4E0-37FD-329A5B74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E97EC4-D8F8-934B-A9C6-AF140CBE4B03}"/>
              </a:ext>
            </a:extLst>
          </p:cNvPr>
          <p:cNvSpPr txBox="1">
            <a:spLocks/>
          </p:cNvSpPr>
          <p:nvPr/>
        </p:nvSpPr>
        <p:spPr>
          <a:xfrm>
            <a:off x="2940093" y="2207427"/>
            <a:ext cx="5378824" cy="213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Dinlediğiniz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için</a:t>
            </a:r>
            <a:endParaRPr lang="en-US" sz="36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Teşekkürler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İyi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çalışmalar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…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BF56-8A47-950B-6ED4-D79E3009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(Structured Query Language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FED4CC-0367-324A-8865-1A9234795FC1}"/>
              </a:ext>
            </a:extLst>
          </p:cNvPr>
          <p:cNvSpPr/>
          <p:nvPr/>
        </p:nvSpPr>
        <p:spPr>
          <a:xfrm>
            <a:off x="491672" y="1329402"/>
            <a:ext cx="2439319" cy="4768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68061-3FC2-034B-AF9F-54C8557DFD43}"/>
              </a:ext>
            </a:extLst>
          </p:cNvPr>
          <p:cNvSpPr/>
          <p:nvPr/>
        </p:nvSpPr>
        <p:spPr>
          <a:xfrm>
            <a:off x="711329" y="1577420"/>
            <a:ext cx="1966551" cy="692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DML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B2A79-0726-F44F-A85E-32566231D573}"/>
              </a:ext>
            </a:extLst>
          </p:cNvPr>
          <p:cNvSpPr txBox="1"/>
          <p:nvPr/>
        </p:nvSpPr>
        <p:spPr>
          <a:xfrm>
            <a:off x="3261485" y="1508087"/>
            <a:ext cx="774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Manipulation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Language: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SQL’in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satır ekle, sil , değiştir komutlarını içerir.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Insert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Update,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Delete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Trigger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F22FE-DCDF-FC45-86EC-785DF781532A}"/>
              </a:ext>
            </a:extLst>
          </p:cNvPr>
          <p:cNvSpPr/>
          <p:nvPr/>
        </p:nvSpPr>
        <p:spPr>
          <a:xfrm>
            <a:off x="711329" y="2480108"/>
            <a:ext cx="1966551" cy="692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  <a:highlight>
                  <a:srgbClr val="FFFF00"/>
                </a:highlight>
              </a:rPr>
              <a:t>DDL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A5FC3-856C-3546-86B0-7511AB916874}"/>
              </a:ext>
            </a:extLst>
          </p:cNvPr>
          <p:cNvSpPr/>
          <p:nvPr/>
        </p:nvSpPr>
        <p:spPr>
          <a:xfrm>
            <a:off x="711329" y="3396148"/>
            <a:ext cx="1966551" cy="692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084FB-0007-FC44-BC5B-D4DD74B5096C}"/>
              </a:ext>
            </a:extLst>
          </p:cNvPr>
          <p:cNvSpPr/>
          <p:nvPr/>
        </p:nvSpPr>
        <p:spPr>
          <a:xfrm>
            <a:off x="711329" y="4368248"/>
            <a:ext cx="1966551" cy="69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769E71-9D14-A948-AAE0-3DD54D58704F}"/>
              </a:ext>
            </a:extLst>
          </p:cNvPr>
          <p:cNvSpPr/>
          <p:nvPr/>
        </p:nvSpPr>
        <p:spPr>
          <a:xfrm>
            <a:off x="711329" y="5300708"/>
            <a:ext cx="1966551" cy="692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84746-BFD9-8843-B82C-622D3D543FE3}"/>
              </a:ext>
            </a:extLst>
          </p:cNvPr>
          <p:cNvSpPr txBox="1"/>
          <p:nvPr/>
        </p:nvSpPr>
        <p:spPr>
          <a:xfrm>
            <a:off x="3261484" y="2456816"/>
            <a:ext cx="881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Definition Language: 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 tablolarının ve görünüşlerin oluşturulması, silinmesi,  ve değiştirilmesi komutlarını içerir.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Drop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Alter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Truncate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A67ACD-6C81-E042-8BE2-4E895A86C5C0}"/>
              </a:ext>
            </a:extLst>
          </p:cNvPr>
          <p:cNvSpPr/>
          <p:nvPr/>
        </p:nvSpPr>
        <p:spPr>
          <a:xfrm>
            <a:off x="728055" y="2517770"/>
            <a:ext cx="1966551" cy="6167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2A704-85CB-AF4B-B4B7-A14FF221AE16}"/>
              </a:ext>
            </a:extLst>
          </p:cNvPr>
          <p:cNvSpPr txBox="1"/>
          <p:nvPr/>
        </p:nvSpPr>
        <p:spPr>
          <a:xfrm>
            <a:off x="728055" y="6308294"/>
            <a:ext cx="19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SQL in Bileşenleri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C54F7-E157-FAA9-A274-D36D485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80EF3-EDFE-13F1-7C26-C1E591B28B4B}"/>
              </a:ext>
            </a:extLst>
          </p:cNvPr>
          <p:cNvSpPr txBox="1"/>
          <p:nvPr/>
        </p:nvSpPr>
        <p:spPr>
          <a:xfrm>
            <a:off x="335364" y="697605"/>
            <a:ext cx="115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SQL:  1974-1980 arasında IBM tarafından RDBMS’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geliştirilen standarttır.</a:t>
            </a:r>
          </a:p>
        </p:txBody>
      </p:sp>
    </p:spTree>
    <p:extLst>
      <p:ext uri="{BB962C8B-B14F-4D97-AF65-F5344CB8AC3E}">
        <p14:creationId xmlns:p14="http://schemas.microsoft.com/office/powerpoint/2010/main" val="9772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(Structured Query Language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FED4CC-0367-324A-8865-1A9234795FC1}"/>
              </a:ext>
            </a:extLst>
          </p:cNvPr>
          <p:cNvSpPr/>
          <p:nvPr/>
        </p:nvSpPr>
        <p:spPr>
          <a:xfrm>
            <a:off x="491672" y="1329402"/>
            <a:ext cx="2439319" cy="4768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68061-3FC2-034B-AF9F-54C8557DFD43}"/>
              </a:ext>
            </a:extLst>
          </p:cNvPr>
          <p:cNvSpPr/>
          <p:nvPr/>
        </p:nvSpPr>
        <p:spPr>
          <a:xfrm>
            <a:off x="711329" y="1577420"/>
            <a:ext cx="1966551" cy="692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DML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B2A79-0726-F44F-A85E-32566231D573}"/>
              </a:ext>
            </a:extLst>
          </p:cNvPr>
          <p:cNvSpPr txBox="1"/>
          <p:nvPr/>
        </p:nvSpPr>
        <p:spPr>
          <a:xfrm>
            <a:off x="3261485" y="1508087"/>
            <a:ext cx="774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Manipulation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Language: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SQL’in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satır ekle, sil , değiştir komutlarını içerir.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Insert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Update,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Delete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Trigger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F22FE-DCDF-FC45-86EC-785DF781532A}"/>
              </a:ext>
            </a:extLst>
          </p:cNvPr>
          <p:cNvSpPr/>
          <p:nvPr/>
        </p:nvSpPr>
        <p:spPr>
          <a:xfrm>
            <a:off x="711329" y="2480108"/>
            <a:ext cx="1966551" cy="692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DDL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A5FC3-856C-3546-86B0-7511AB916874}"/>
              </a:ext>
            </a:extLst>
          </p:cNvPr>
          <p:cNvSpPr/>
          <p:nvPr/>
        </p:nvSpPr>
        <p:spPr>
          <a:xfrm>
            <a:off x="711329" y="3396148"/>
            <a:ext cx="1966551" cy="692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  <a:highlight>
                  <a:srgbClr val="FFFF00"/>
                </a:highlight>
              </a:rPr>
              <a:t>DCL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084FB-0007-FC44-BC5B-D4DD74B5096C}"/>
              </a:ext>
            </a:extLst>
          </p:cNvPr>
          <p:cNvSpPr/>
          <p:nvPr/>
        </p:nvSpPr>
        <p:spPr>
          <a:xfrm>
            <a:off x="711329" y="4368248"/>
            <a:ext cx="1966551" cy="69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769E71-9D14-A948-AAE0-3DD54D58704F}"/>
              </a:ext>
            </a:extLst>
          </p:cNvPr>
          <p:cNvSpPr/>
          <p:nvPr/>
        </p:nvSpPr>
        <p:spPr>
          <a:xfrm>
            <a:off x="711329" y="5300708"/>
            <a:ext cx="1966551" cy="692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84746-BFD9-8843-B82C-622D3D543FE3}"/>
              </a:ext>
            </a:extLst>
          </p:cNvPr>
          <p:cNvSpPr txBox="1"/>
          <p:nvPr/>
        </p:nvSpPr>
        <p:spPr>
          <a:xfrm>
            <a:off x="3261484" y="2456816"/>
            <a:ext cx="881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Definition Language: 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 tablolarının ve görünüşlerin oluşturulması, silinmesi,  ve değiştirilmesi komutlarını içerir.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Drop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Alter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Truncate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5C33F-5651-8648-BAB8-A9ADC79386F8}"/>
              </a:ext>
            </a:extLst>
          </p:cNvPr>
          <p:cNvSpPr txBox="1"/>
          <p:nvPr/>
        </p:nvSpPr>
        <p:spPr>
          <a:xfrm>
            <a:off x="3261483" y="3537251"/>
            <a:ext cx="881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Control Language: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 kullanıcılarına nesnelere erişim iznin verilmesini veya kısıtlanmasını sağlar. Security  (Grant,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Revoke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2A441-848F-724F-A73A-B6A65644DEFC}"/>
              </a:ext>
            </a:extLst>
          </p:cNvPr>
          <p:cNvSpPr/>
          <p:nvPr/>
        </p:nvSpPr>
        <p:spPr>
          <a:xfrm>
            <a:off x="728055" y="3452208"/>
            <a:ext cx="1966551" cy="6167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13434-F2C6-5B45-B304-263646F46FDF}"/>
              </a:ext>
            </a:extLst>
          </p:cNvPr>
          <p:cNvSpPr txBox="1"/>
          <p:nvPr/>
        </p:nvSpPr>
        <p:spPr>
          <a:xfrm>
            <a:off x="728055" y="6308294"/>
            <a:ext cx="19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SQL in Bileşenleri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432FA-B804-5AE0-4887-85CCD0BA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DC81D-9C46-4674-7287-AFE861C8F128}"/>
              </a:ext>
            </a:extLst>
          </p:cNvPr>
          <p:cNvSpPr txBox="1"/>
          <p:nvPr/>
        </p:nvSpPr>
        <p:spPr>
          <a:xfrm>
            <a:off x="335364" y="697605"/>
            <a:ext cx="115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SQL:  1974-1980 arasında IBM tarafından RDBMS’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geliştirilen standarttır.</a:t>
            </a:r>
          </a:p>
        </p:txBody>
      </p:sp>
    </p:spTree>
    <p:extLst>
      <p:ext uri="{BB962C8B-B14F-4D97-AF65-F5344CB8AC3E}">
        <p14:creationId xmlns:p14="http://schemas.microsoft.com/office/powerpoint/2010/main" val="19499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A64FE0C-DD6A-8E46-9CC1-16EA8E10068C}"/>
              </a:ext>
            </a:extLst>
          </p:cNvPr>
          <p:cNvSpPr txBox="1">
            <a:spLocks/>
          </p:cNvSpPr>
          <p:nvPr/>
        </p:nvSpPr>
        <p:spPr>
          <a:xfrm>
            <a:off x="11811793" y="6442524"/>
            <a:ext cx="353704" cy="37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(Structured Query Language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FED4CC-0367-324A-8865-1A9234795FC1}"/>
              </a:ext>
            </a:extLst>
          </p:cNvPr>
          <p:cNvSpPr/>
          <p:nvPr/>
        </p:nvSpPr>
        <p:spPr>
          <a:xfrm>
            <a:off x="491672" y="1329402"/>
            <a:ext cx="2439319" cy="4768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68061-3FC2-034B-AF9F-54C8557DFD43}"/>
              </a:ext>
            </a:extLst>
          </p:cNvPr>
          <p:cNvSpPr/>
          <p:nvPr/>
        </p:nvSpPr>
        <p:spPr>
          <a:xfrm>
            <a:off x="711329" y="1577420"/>
            <a:ext cx="1966551" cy="692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DML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B2A79-0726-F44F-A85E-32566231D573}"/>
              </a:ext>
            </a:extLst>
          </p:cNvPr>
          <p:cNvSpPr txBox="1"/>
          <p:nvPr/>
        </p:nvSpPr>
        <p:spPr>
          <a:xfrm>
            <a:off x="3261485" y="1508087"/>
            <a:ext cx="774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Manipulation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Language: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SQL’in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satır ekle, sil , değiştir komutlarını içerir.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Insert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Update,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Delete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Trigger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F22FE-DCDF-FC45-86EC-785DF781532A}"/>
              </a:ext>
            </a:extLst>
          </p:cNvPr>
          <p:cNvSpPr/>
          <p:nvPr/>
        </p:nvSpPr>
        <p:spPr>
          <a:xfrm>
            <a:off x="711329" y="2480108"/>
            <a:ext cx="1966551" cy="692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DDL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A5FC3-856C-3546-86B0-7511AB916874}"/>
              </a:ext>
            </a:extLst>
          </p:cNvPr>
          <p:cNvSpPr/>
          <p:nvPr/>
        </p:nvSpPr>
        <p:spPr>
          <a:xfrm>
            <a:off x="711329" y="3396148"/>
            <a:ext cx="1966551" cy="692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DCL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084FB-0007-FC44-BC5B-D4DD74B5096C}"/>
              </a:ext>
            </a:extLst>
          </p:cNvPr>
          <p:cNvSpPr/>
          <p:nvPr/>
        </p:nvSpPr>
        <p:spPr>
          <a:xfrm>
            <a:off x="711329" y="4368248"/>
            <a:ext cx="1966551" cy="69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  <a:highlight>
                  <a:srgbClr val="FFFF00"/>
                </a:highlight>
              </a:rPr>
              <a:t>TCL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769E71-9D14-A948-AAE0-3DD54D58704F}"/>
              </a:ext>
            </a:extLst>
          </p:cNvPr>
          <p:cNvSpPr/>
          <p:nvPr/>
        </p:nvSpPr>
        <p:spPr>
          <a:xfrm>
            <a:off x="711329" y="5300708"/>
            <a:ext cx="1966551" cy="692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84746-BFD9-8843-B82C-622D3D543FE3}"/>
              </a:ext>
            </a:extLst>
          </p:cNvPr>
          <p:cNvSpPr txBox="1"/>
          <p:nvPr/>
        </p:nvSpPr>
        <p:spPr>
          <a:xfrm>
            <a:off x="3261484" y="2456816"/>
            <a:ext cx="881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Definition Language: 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 tablolarının ve görünüşlerin oluşturulması, silinmesi,  ve değiştirilmesi komutlarını içerir.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Drop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Alter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Truncate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5C33F-5651-8648-BAB8-A9ADC79386F8}"/>
              </a:ext>
            </a:extLst>
          </p:cNvPr>
          <p:cNvSpPr txBox="1"/>
          <p:nvPr/>
        </p:nvSpPr>
        <p:spPr>
          <a:xfrm>
            <a:off x="3261483" y="3641255"/>
            <a:ext cx="881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Control Language: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 kullanıcılarına nesnelere erişim iznin verilmesini veya kısıtlanmasını sağlar . Security (Grant,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Revoke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720EB-C8FC-8440-BB94-D6429F584CE6}"/>
              </a:ext>
            </a:extLst>
          </p:cNvPr>
          <p:cNvSpPr txBox="1"/>
          <p:nvPr/>
        </p:nvSpPr>
        <p:spPr>
          <a:xfrm>
            <a:off x="3261485" y="4502764"/>
            <a:ext cx="8964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Transaction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Control Language: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Hareket Yönetimi İle alakalı olan kısım 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Commit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Rollback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Savepoint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D44CF8-5898-004E-BA42-2A0C0B228BC5}"/>
              </a:ext>
            </a:extLst>
          </p:cNvPr>
          <p:cNvSpPr/>
          <p:nvPr/>
        </p:nvSpPr>
        <p:spPr>
          <a:xfrm>
            <a:off x="728055" y="4406033"/>
            <a:ext cx="1966551" cy="6167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8F7748-436F-FA46-94A4-75A008FBDBD4}"/>
              </a:ext>
            </a:extLst>
          </p:cNvPr>
          <p:cNvSpPr txBox="1"/>
          <p:nvPr/>
        </p:nvSpPr>
        <p:spPr>
          <a:xfrm>
            <a:off x="728055" y="6308294"/>
            <a:ext cx="19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SQL in Bileşenleri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EC570-9288-40E5-4C69-807B74E1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B558-50D9-E193-CED8-AD4A47E2B3B0}"/>
              </a:ext>
            </a:extLst>
          </p:cNvPr>
          <p:cNvSpPr txBox="1"/>
          <p:nvPr/>
        </p:nvSpPr>
        <p:spPr>
          <a:xfrm>
            <a:off x="335364" y="697605"/>
            <a:ext cx="115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SQL:  1974-1980 arasında IBM tarafından RDBMS’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geliştirilen standarttır.</a:t>
            </a:r>
          </a:p>
        </p:txBody>
      </p:sp>
    </p:spTree>
    <p:extLst>
      <p:ext uri="{BB962C8B-B14F-4D97-AF65-F5344CB8AC3E}">
        <p14:creationId xmlns:p14="http://schemas.microsoft.com/office/powerpoint/2010/main" val="8788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(Structured Query Language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FED4CC-0367-324A-8865-1A9234795FC1}"/>
              </a:ext>
            </a:extLst>
          </p:cNvPr>
          <p:cNvSpPr/>
          <p:nvPr/>
        </p:nvSpPr>
        <p:spPr>
          <a:xfrm>
            <a:off x="491672" y="1329402"/>
            <a:ext cx="2439319" cy="4768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68061-3FC2-034B-AF9F-54C8557DFD43}"/>
              </a:ext>
            </a:extLst>
          </p:cNvPr>
          <p:cNvSpPr/>
          <p:nvPr/>
        </p:nvSpPr>
        <p:spPr>
          <a:xfrm>
            <a:off x="711329" y="1577420"/>
            <a:ext cx="1966551" cy="692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DML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B2A79-0726-F44F-A85E-32566231D573}"/>
              </a:ext>
            </a:extLst>
          </p:cNvPr>
          <p:cNvSpPr txBox="1"/>
          <p:nvPr/>
        </p:nvSpPr>
        <p:spPr>
          <a:xfrm>
            <a:off x="3261485" y="1508087"/>
            <a:ext cx="774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Manipulation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Language: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SQL’in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satır ekle, sil , değiştir komutlarını içerir.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Insert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Update,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Delete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Trigger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F22FE-DCDF-FC45-86EC-785DF781532A}"/>
              </a:ext>
            </a:extLst>
          </p:cNvPr>
          <p:cNvSpPr/>
          <p:nvPr/>
        </p:nvSpPr>
        <p:spPr>
          <a:xfrm>
            <a:off x="711329" y="2480108"/>
            <a:ext cx="1966551" cy="692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DDL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A5FC3-856C-3546-86B0-7511AB916874}"/>
              </a:ext>
            </a:extLst>
          </p:cNvPr>
          <p:cNvSpPr/>
          <p:nvPr/>
        </p:nvSpPr>
        <p:spPr>
          <a:xfrm>
            <a:off x="711329" y="3396148"/>
            <a:ext cx="1966551" cy="692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DCL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084FB-0007-FC44-BC5B-D4DD74B5096C}"/>
              </a:ext>
            </a:extLst>
          </p:cNvPr>
          <p:cNvSpPr/>
          <p:nvPr/>
        </p:nvSpPr>
        <p:spPr>
          <a:xfrm>
            <a:off x="711329" y="4368248"/>
            <a:ext cx="1966551" cy="69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TCL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769E71-9D14-A948-AAE0-3DD54D58704F}"/>
              </a:ext>
            </a:extLst>
          </p:cNvPr>
          <p:cNvSpPr/>
          <p:nvPr/>
        </p:nvSpPr>
        <p:spPr>
          <a:xfrm>
            <a:off x="711329" y="5300708"/>
            <a:ext cx="1966551" cy="692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 DQL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84746-BFD9-8843-B82C-622D3D543FE3}"/>
              </a:ext>
            </a:extLst>
          </p:cNvPr>
          <p:cNvSpPr txBox="1"/>
          <p:nvPr/>
        </p:nvSpPr>
        <p:spPr>
          <a:xfrm>
            <a:off x="3261484" y="2456816"/>
            <a:ext cx="881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Definition Language: 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 tablolarının ve görünüşlerin oluşturulması, silinmesi,  ve değiştirilmesi komutlarını içerir.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Drop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Alter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Truncate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5C33F-5651-8648-BAB8-A9ADC79386F8}"/>
              </a:ext>
            </a:extLst>
          </p:cNvPr>
          <p:cNvSpPr txBox="1"/>
          <p:nvPr/>
        </p:nvSpPr>
        <p:spPr>
          <a:xfrm>
            <a:off x="3261483" y="3394003"/>
            <a:ext cx="881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Control Language: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 kullanıcılarına nesnelere erişim iznin verilmesini veya kısıtlanmasını sağlar . Security (Grant,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Revoke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720EB-C8FC-8440-BB94-D6429F584CE6}"/>
              </a:ext>
            </a:extLst>
          </p:cNvPr>
          <p:cNvSpPr txBox="1"/>
          <p:nvPr/>
        </p:nvSpPr>
        <p:spPr>
          <a:xfrm>
            <a:off x="3227985" y="4342732"/>
            <a:ext cx="8964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Transaction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Control Language: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Hareket Yönetimi İle alakalı olan kısım 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Commit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Rollback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Savepoint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58ADC-5ED2-1942-A1A4-187B4E670F49}"/>
              </a:ext>
            </a:extLst>
          </p:cNvPr>
          <p:cNvSpPr txBox="1"/>
          <p:nvPr/>
        </p:nvSpPr>
        <p:spPr>
          <a:xfrm>
            <a:off x="3261483" y="5491120"/>
            <a:ext cx="896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 Query Language: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Veritabanında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sorgulamayı gerçekleştirir (Select)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0D16D-493F-9F4D-BCDD-63DEE0E40B54}"/>
              </a:ext>
            </a:extLst>
          </p:cNvPr>
          <p:cNvSpPr/>
          <p:nvPr/>
        </p:nvSpPr>
        <p:spPr>
          <a:xfrm>
            <a:off x="711329" y="5336024"/>
            <a:ext cx="1966551" cy="6167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284704-6BB3-EF4D-8FDC-4B2AA8F98651}"/>
              </a:ext>
            </a:extLst>
          </p:cNvPr>
          <p:cNvSpPr txBox="1"/>
          <p:nvPr/>
        </p:nvSpPr>
        <p:spPr>
          <a:xfrm>
            <a:off x="728055" y="6308294"/>
            <a:ext cx="19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SQL in Bileşenleri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0BD4E-E92A-DD29-992B-5ED6DFA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C1DD3-DDED-C5AE-5DE7-1D379A47F2A2}"/>
              </a:ext>
            </a:extLst>
          </p:cNvPr>
          <p:cNvSpPr txBox="1"/>
          <p:nvPr/>
        </p:nvSpPr>
        <p:spPr>
          <a:xfrm>
            <a:off x="335364" y="697605"/>
            <a:ext cx="115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SQL:  1974-1980 arasında IBM tarafından RDBMS’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geliştirilen standarttır.</a:t>
            </a:r>
          </a:p>
        </p:txBody>
      </p:sp>
    </p:spTree>
    <p:extLst>
      <p:ext uri="{BB962C8B-B14F-4D97-AF65-F5344CB8AC3E}">
        <p14:creationId xmlns:p14="http://schemas.microsoft.com/office/powerpoint/2010/main" val="17158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SQL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Yazım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Kuralları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(Syntax)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651E26-3665-6A49-82B0-8F43525A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151466"/>
            <a:ext cx="10820400" cy="4933889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SQL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sorgularında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 </a:t>
            </a: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spaces, tabs, and newlines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dikkate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alınmaz</a:t>
            </a: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--</a:t>
            </a: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komut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satırı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ekler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SQL </a:t>
            </a:r>
            <a:r>
              <a:rPr lang="en-US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case sensitive </a:t>
            </a:r>
            <a:r>
              <a:rPr lang="en-US" b="1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değildir</a:t>
            </a:r>
            <a:r>
              <a:rPr lang="en-US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SQL de  SELECT=Select=select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2D58F-4BF8-B08D-0596-1C0F6B56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1310</Words>
  <Application>Microsoft Office PowerPoint</Application>
  <PresentationFormat>Geniş ekran</PresentationFormat>
  <Paragraphs>392</Paragraphs>
  <Slides>42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Comic Sans MS</vt:lpstr>
      <vt:lpstr>Courier New</vt:lpstr>
      <vt:lpstr>Noteworthy Light</vt:lpstr>
      <vt:lpstr>Noteworthy Light</vt:lpstr>
      <vt:lpstr>Symbol</vt:lpstr>
      <vt:lpstr>Office Theme</vt:lpstr>
      <vt:lpstr>Veritabanı Yönetim Sistemleri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Veritabanı Yönetim Sistemleri </dc:title>
  <dc:creator>Ahmet Arif Aydin</dc:creator>
  <cp:lastModifiedBy>Ozal Yildirim</cp:lastModifiedBy>
  <cp:revision>68</cp:revision>
  <dcterms:created xsi:type="dcterms:W3CDTF">2020-11-16T13:01:27Z</dcterms:created>
  <dcterms:modified xsi:type="dcterms:W3CDTF">2023-11-10T07:42:03Z</dcterms:modified>
</cp:coreProperties>
</file>