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3" r:id="rId1"/>
  </p:sldMasterIdLst>
  <p:notesMasterIdLst>
    <p:notesMasterId r:id="rId40"/>
  </p:notesMasterIdLst>
  <p:sldIdLst>
    <p:sldId id="559" r:id="rId2"/>
    <p:sldId id="539" r:id="rId3"/>
    <p:sldId id="585" r:id="rId4"/>
    <p:sldId id="542" r:id="rId5"/>
    <p:sldId id="572" r:id="rId6"/>
    <p:sldId id="573" r:id="rId7"/>
    <p:sldId id="544" r:id="rId8"/>
    <p:sldId id="557" r:id="rId9"/>
    <p:sldId id="543" r:id="rId10"/>
    <p:sldId id="558" r:id="rId11"/>
    <p:sldId id="548" r:id="rId12"/>
    <p:sldId id="568" r:id="rId13"/>
    <p:sldId id="574" r:id="rId14"/>
    <p:sldId id="575" r:id="rId15"/>
    <p:sldId id="569" r:id="rId16"/>
    <p:sldId id="550" r:id="rId17"/>
    <p:sldId id="576" r:id="rId18"/>
    <p:sldId id="577" r:id="rId19"/>
    <p:sldId id="459" r:id="rId20"/>
    <p:sldId id="578" r:id="rId21"/>
    <p:sldId id="579" r:id="rId22"/>
    <p:sldId id="482" r:id="rId23"/>
    <p:sldId id="484" r:id="rId24"/>
    <p:sldId id="485" r:id="rId25"/>
    <p:sldId id="487" r:id="rId26"/>
    <p:sldId id="490" r:id="rId27"/>
    <p:sldId id="488" r:id="rId28"/>
    <p:sldId id="491" r:id="rId29"/>
    <p:sldId id="492" r:id="rId30"/>
    <p:sldId id="586" r:id="rId31"/>
    <p:sldId id="587" r:id="rId32"/>
    <p:sldId id="430" r:id="rId33"/>
    <p:sldId id="583" r:id="rId34"/>
    <p:sldId id="498" r:id="rId35"/>
    <p:sldId id="450" r:id="rId36"/>
    <p:sldId id="451" r:id="rId37"/>
    <p:sldId id="584" r:id="rId38"/>
    <p:sldId id="5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/>
    <p:restoredTop sz="80028"/>
  </p:normalViewPr>
  <p:slideViewPr>
    <p:cSldViewPr snapToGrid="0" snapToObjects="1">
      <p:cViewPr varScale="1">
        <p:scale>
          <a:sx n="66" d="100"/>
          <a:sy n="66" d="100"/>
        </p:scale>
        <p:origin x="950" y="3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307-16E3-1D43-8ACA-66024192230F}" type="datetimeFigureOut">
              <a:rPr lang="tr-TR" smtClean="0"/>
              <a:t>16.11.2023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51F3-D119-BC47-A282-21A98E47AF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0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05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F32F-77E8-3A4D-AA43-0BB7D244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7635-B2B5-B04D-8FCB-AD81F0B5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F6BE-A107-4042-BE3B-04164424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08-D517-B749-A2C0-83BD5F20942B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F7E6-6AAB-E44C-8BDF-6BA59698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9736-1CBE-4648-9004-A795B55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52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0DBC-6479-D54C-A351-6EB03502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D5100-F9EF-B147-A544-0019D5CB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E56B-E6B6-9549-B188-02E6BBF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B578-88A8-C242-9285-5C900ADD203F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CF6C-0E1C-8746-A823-7F5A082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3561-5AE8-0349-A5E9-39199E29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49EEE-1ACC-CE44-895B-D3DBFDF9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4410-53C3-684A-AE9A-28A10D7CB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41DC-CB19-4C41-9971-94A77B0C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0D4-4F77-544B-ADC2-6BD116F45907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A1C5-7F1B-9340-891D-8BE498A2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EFCF-A217-1D4A-93B7-A3BF4370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E17F-C897-3549-9CB3-A7DB8FDA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3642-D281-B549-9087-3B08C797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CD81-15BC-214D-83A7-1B5B82E3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BBFD-AA6C-A84E-8CC0-73E5AE3F8495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C986-DA98-E148-8C76-1AA6B686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34C5-2FB7-4545-875F-0D5740F5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8C98-DBFE-2C4D-9289-7F42B9B9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9D4B-2EC3-A84A-A24B-A5E2187B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09-158F-5340-B6EC-C8AD4965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4CC3-491C-7C4F-A2EF-8CFDB69F7CC0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E37E-F92A-C241-B8E2-2A90029F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A9B2-5121-7640-B670-D87B96D0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596-F21F-8C4A-A941-AC47EDD8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9BC7-751E-C24A-864C-BD165853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D06D-3AA5-8A4F-BAB8-39FCB5DA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B41C6-A034-DB49-8A8A-14C4F4EC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40E5-3AE9-A840-A96A-F4DD6C9FD21E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8CE0B-A6BC-3C44-80D9-3739CCE7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5529-B4A1-1B4E-B0ED-76726795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74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DA0C-EF6A-894C-9357-F833CB54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E9D2-3A85-214B-A448-18161B7A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6B82-F757-E94E-9550-9D233F24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75EF-5010-984A-8C82-A3647854D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89C85-6C61-C04C-9AA8-6CF9B7DD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E6AF-1824-0A40-BB69-45A760C5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B99A-BEAE-2943-B1CD-04DCA7339A52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86DB1-CDD1-EA42-A841-5FAC25EF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DB30-632B-4447-BFC2-EE56C5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12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393E-5BCB-1F46-AAE7-253DCD54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632A-A19E-C841-AE85-61AEC698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411F-13E0-4D46-B625-F815F25DB5E4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4C045-D829-944A-980F-5FA78182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EDC6B-ADAB-EB4B-A668-EB62338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0A9A4-668E-8942-B3EB-1DE8574C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A8CA-F80F-7448-9ECF-86CDD6AC2AE1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9B05-B40F-CE4A-BF06-4617E54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0A2D4-69BB-2F4D-8803-1FFBCD1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23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0320-3C32-5F49-A749-2457951F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2ADA-B73B-AE45-9C25-C104740E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37AA4-C4EC-9E46-8F8B-1673DDDE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799BE-6319-5A4B-85D7-54447ADD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36D-FFDE-BD42-AA70-5B49929FCA8B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D003-94B3-5548-BF15-1742B313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7981-992C-A640-B4ED-7311468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F372-28D7-5449-B4F3-A9EB2BCF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FC9BD-D355-DC4E-8C00-B57835E25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90BA-E69E-694B-BC02-33009F2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14D8D-34C4-044E-BC4E-3B092FED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B862-90F5-9847-9E5E-B46B61F48742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FDA7-0D6C-3543-8DFA-F7D083BF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1F46-E250-DA48-B1A9-7DD69287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5318B-F456-C448-BF61-EB68F700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166B6-E38D-9C45-B08F-BA3B4F99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36D4-13CB-C645-B0CD-FBC2BFC3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EEB8-DF57-E042-B22C-DFDA3D273CF0}" type="datetime1">
              <a:rPr lang="tr-TR" smtClean="0"/>
              <a:t>16.11.2023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106A-DA88-754C-968A-689AFD870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71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02D3-89CF-E041-9D61-6859641C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940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group-b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groupby.a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groupby.a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groupby.a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9.wdp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unique-constrain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D62C32-241C-F248-87F7-91187E1FA123}"/>
              </a:ext>
            </a:extLst>
          </p:cNvPr>
          <p:cNvSpPr txBox="1">
            <a:spLocks/>
          </p:cNvSpPr>
          <p:nvPr/>
        </p:nvSpPr>
        <p:spPr>
          <a:xfrm>
            <a:off x="685800" y="1409186"/>
            <a:ext cx="10820400" cy="493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D45D2C-5AA6-C244-B07B-CD5F288E05DD}"/>
              </a:ext>
            </a:extLst>
          </p:cNvPr>
          <p:cNvCxnSpPr>
            <a:cxnSpLocks/>
          </p:cNvCxnSpPr>
          <p:nvPr/>
        </p:nvCxnSpPr>
        <p:spPr>
          <a:xfrm>
            <a:off x="2644944" y="2961287"/>
            <a:ext cx="709955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F17CE22-7091-7240-ADEF-F640A984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99" y="1855277"/>
            <a:ext cx="10592797" cy="108622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Veritabanı </a:t>
            </a:r>
            <a:r>
              <a:rPr lang="en-US" sz="4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Yönetim</a:t>
            </a:r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4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Sistemleri</a:t>
            </a:r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(335)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37EBAF-64A2-8C4C-92F6-53D713E7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333" y="3916498"/>
            <a:ext cx="9144000" cy="441190"/>
          </a:xfrm>
        </p:spPr>
        <p:txBody>
          <a:bodyPr>
            <a:normAutofit/>
          </a:bodyPr>
          <a:lstStyle/>
          <a:p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Dr. </a:t>
            </a:r>
            <a:r>
              <a:rPr lang="en-US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Öğr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r>
              <a:rPr lang="en-US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Üyesi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Ahmet </a:t>
            </a:r>
            <a:r>
              <a:rPr lang="en-US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Arif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AYDIN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9F136-D688-3E47-9FC5-0BF98986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1793" y="6442524"/>
            <a:ext cx="353704" cy="378400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959A60-3ED1-CF43-A480-24D1959D6DF6}"/>
              </a:ext>
            </a:extLst>
          </p:cNvPr>
          <p:cNvSpPr txBox="1">
            <a:spLocks/>
          </p:cNvSpPr>
          <p:nvPr/>
        </p:nvSpPr>
        <p:spPr>
          <a:xfrm>
            <a:off x="1503333" y="59154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GÜZ </a:t>
            </a:r>
            <a:r>
              <a:rPr lang="en-US" sz="2000" b="1">
                <a:latin typeface="Noteworthy Light" panose="02000400000000000000" pitchFamily="2" charset="77"/>
                <a:ea typeface="Noteworthy Light" panose="02000400000000000000" pitchFamily="2" charset="77"/>
              </a:rPr>
              <a:t>-2022</a:t>
            </a:r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1E0E7E9-AE11-A94D-A457-41C18C305517}"/>
              </a:ext>
            </a:extLst>
          </p:cNvPr>
          <p:cNvSpPr txBox="1">
            <a:spLocks/>
          </p:cNvSpPr>
          <p:nvPr/>
        </p:nvSpPr>
        <p:spPr>
          <a:xfrm>
            <a:off x="1503333" y="45190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L14-</a:t>
            </a:r>
          </a:p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SQL-3 (structured query language)</a:t>
            </a:r>
          </a:p>
          <a:p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33F9D-8E52-3CA2-61DC-FD38FC58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273664-B4EE-774A-A9E0-218B22960627}"/>
              </a:ext>
            </a:extLst>
          </p:cNvPr>
          <p:cNvSpPr txBox="1"/>
          <p:nvPr/>
        </p:nvSpPr>
        <p:spPr>
          <a:xfrm>
            <a:off x="7475397" y="1511175"/>
            <a:ext cx="3123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komutu </a:t>
            </a:r>
            <a:r>
              <a:rPr lang="tr-TR" sz="2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verilen liste </a:t>
            </a:r>
          </a:p>
          <a:p>
            <a:pPr algn="ctr"/>
            <a:r>
              <a:rPr lang="tr-TR" sz="2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içinde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arama yapar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B6AF50-236F-E848-9FF3-B32BC7D0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21" y="3429000"/>
            <a:ext cx="4464382" cy="1242663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78589689-915E-964E-AEED-BBF71FEDF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957" y="1028636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47CC1D-EBF7-B245-88DE-27560B8839ED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91FDAF8-B7BC-5846-B69A-196CA32AB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447" y="4956624"/>
            <a:ext cx="7327900" cy="14859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BAB53C-3B73-53DC-C3A3-35C71A1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51D5A-9140-CB27-6273-5604AF4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9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2D50E-10D0-BF4E-94E9-DEB466A5003C}"/>
              </a:ext>
            </a:extLst>
          </p:cNvPr>
          <p:cNvSpPr txBox="1"/>
          <p:nvPr/>
        </p:nvSpPr>
        <p:spPr>
          <a:xfrm>
            <a:off x="6932919" y="1028636"/>
            <a:ext cx="4269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komutunu kullanarak </a:t>
            </a:r>
          </a:p>
          <a:p>
            <a:pPr algn="ctr"/>
            <a:r>
              <a:rPr lang="tr-TR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Eymen</a:t>
            </a:r>
            <a:r>
              <a:rPr lang="tr-TR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Cemil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öğrencilerinin </a:t>
            </a:r>
          </a:p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bütün bilgilerini listeleyen</a:t>
            </a:r>
          </a:p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sorguyu yazınız</a:t>
            </a:r>
          </a:p>
        </p:txBody>
      </p:sp>
      <p:pic>
        <p:nvPicPr>
          <p:cNvPr id="12" name="Picture 2" descr="question-mark-nothing - RETRO BİLGİSAYAR">
            <a:extLst>
              <a:ext uri="{FF2B5EF4-FFF2-40B4-BE49-F238E27FC236}">
                <a16:creationId xmlns:a16="http://schemas.microsoft.com/office/drawing/2014/main" id="{E24F29EA-C4A1-994D-9E44-F8DE5CA6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43" y="444074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969A8-99D5-3215-A917-2334FA6F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1707-F1E6-EDA0-FEA6-1B3AE2E2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37BE4C-0BF6-5C49-9614-07F14446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16" y="4501863"/>
            <a:ext cx="6874683" cy="10077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790F57-323A-2275-2551-E78DD92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831AD-1E3D-6771-50E0-9430E36A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7EBE5-1FEF-CF44-C8CC-4E6DED02D0E4}"/>
              </a:ext>
            </a:extLst>
          </p:cNvPr>
          <p:cNvSpPr txBox="1"/>
          <p:nvPr/>
        </p:nvSpPr>
        <p:spPr>
          <a:xfrm>
            <a:off x="6932919" y="1028636"/>
            <a:ext cx="4269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komutunu kullanarak </a:t>
            </a:r>
          </a:p>
          <a:p>
            <a:pPr algn="ctr"/>
            <a:r>
              <a:rPr lang="tr-TR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Eymen</a:t>
            </a:r>
            <a:r>
              <a:rPr lang="tr-TR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Cemil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öğrencilerinin </a:t>
            </a:r>
          </a:p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bütün bilgilerini listeleyen</a:t>
            </a:r>
          </a:p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sorguyu yazınız</a:t>
            </a:r>
          </a:p>
        </p:txBody>
      </p:sp>
    </p:spTree>
    <p:extLst>
      <p:ext uri="{BB962C8B-B14F-4D97-AF65-F5344CB8AC3E}">
        <p14:creationId xmlns:p14="http://schemas.microsoft.com/office/powerpoint/2010/main" val="8182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fetch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14551-95F0-D441-A856-0800CC7816D6}"/>
              </a:ext>
            </a:extLst>
          </p:cNvPr>
          <p:cNvSpPr txBox="1"/>
          <p:nvPr/>
        </p:nvSpPr>
        <p:spPr>
          <a:xfrm>
            <a:off x="226706" y="4213364"/>
            <a:ext cx="5642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FETCH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istelinen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sayıda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satırı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 algn="ctr"/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listelemeyi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</a:p>
          <a:p>
            <a:pPr algn="ctr"/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Order by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145116-7656-724B-5DED-692609F2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AA9B9-FF34-7EF0-3836-C59B6E3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fetch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14551-95F0-D441-A856-0800CC7816D6}"/>
              </a:ext>
            </a:extLst>
          </p:cNvPr>
          <p:cNvSpPr txBox="1"/>
          <p:nvPr/>
        </p:nvSpPr>
        <p:spPr>
          <a:xfrm>
            <a:off x="226706" y="4213364"/>
            <a:ext cx="5642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FETCH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istelinen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sayıda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satırı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 algn="ctr"/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listelemeyi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</a:p>
          <a:p>
            <a:pPr algn="ctr"/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Order by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D868223F-4422-B542-9E10-C1717A28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57" y="4213364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02CB0A-A9F0-7BFA-7349-A3AA7A01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1EF5B-DD02-5CED-2C99-1DDFE7F8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fetch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0E1FB5F-02F3-DE42-A99E-48458FE33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22" y="853824"/>
            <a:ext cx="3973384" cy="215861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8413E86-BC02-0D47-8DF6-2500EB1F9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6422" y="4160216"/>
            <a:ext cx="4293460" cy="1472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4E1911-812E-484D-8FD6-71C8643CF055}"/>
              </a:ext>
            </a:extLst>
          </p:cNvPr>
          <p:cNvSpPr txBox="1"/>
          <p:nvPr/>
        </p:nvSpPr>
        <p:spPr>
          <a:xfrm>
            <a:off x="226706" y="4213364"/>
            <a:ext cx="5642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FETCH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istelinen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sayıda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satırı</a:t>
            </a:r>
            <a:r>
              <a:rPr lang="en-US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 algn="ctr"/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listelemeyi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</a:p>
          <a:p>
            <a:pPr algn="ctr"/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Order by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8F53C3-7E05-B632-CC67-230C26D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F554-F58E-A0CD-E120-D8F73FB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CFB29-099B-E848-B6B5-57E8FAED8494}"/>
              </a:ext>
            </a:extLst>
          </p:cNvPr>
          <p:cNvSpPr/>
          <p:nvPr/>
        </p:nvSpPr>
        <p:spPr>
          <a:xfrm>
            <a:off x="5576342" y="1828801"/>
            <a:ext cx="5982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column_2, ..., 	</a:t>
            </a:r>
            <a:r>
              <a:rPr lang="en-US" sz="2400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aggregate_function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(column_3)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table_name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GROUP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BY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column_2, ...;</a:t>
            </a:r>
            <a:endParaRPr lang="tr-T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A4654-B2C8-9746-ABA1-3A3AB42497B8}"/>
              </a:ext>
            </a:extLst>
          </p:cNvPr>
          <p:cNvSpPr txBox="1"/>
          <p:nvPr/>
        </p:nvSpPr>
        <p:spPr>
          <a:xfrm>
            <a:off x="524655" y="2198133"/>
            <a:ext cx="406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Select komutu ile listelenen sonuçları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istenilen kolona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göre </a:t>
            </a:r>
            <a:r>
              <a:rPr lang="tr-TR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gruplandırmayı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sağlar.</a:t>
            </a:r>
          </a:p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Kümeleme fonksiyonları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aggregate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functions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 kullanılır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CBAAC-0EF3-0F46-B0BA-0374E857B711}"/>
              </a:ext>
            </a:extLst>
          </p:cNvPr>
          <p:cNvSpPr txBox="1"/>
          <p:nvPr/>
        </p:nvSpPr>
        <p:spPr>
          <a:xfrm>
            <a:off x="3045502" y="6284009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https://www.postgresqltutorial.com/postgresql-group-by/</a:t>
            </a:r>
            <a:endParaRPr lang="tr-TR" dirty="0"/>
          </a:p>
          <a:p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8B293-F667-287D-85AE-25244684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6102-420D-D31D-79C6-50458544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39"/>
            <a:ext cx="6227917" cy="2455461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6DC8448-52A4-5A4D-AECF-B6267C8F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95" y="1069073"/>
            <a:ext cx="4537505" cy="1434538"/>
          </a:xfrm>
          <a:prstGeom prst="rect">
            <a:avLst/>
          </a:prstGeom>
        </p:spPr>
      </p:pic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17F2A4CF-61F1-614F-90EA-CA04597C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34" y="4480014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FB1A7-2775-4E42-B333-B297239604CF}"/>
              </a:ext>
            </a:extLst>
          </p:cNvPr>
          <p:cNvSpPr/>
          <p:nvPr/>
        </p:nvSpPr>
        <p:spPr>
          <a:xfrm>
            <a:off x="290521" y="3607306"/>
            <a:ext cx="5982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column_2, ..., 	</a:t>
            </a:r>
            <a:r>
              <a:rPr lang="en-US" sz="2400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aggregate_function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(column_3)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table_name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GROUP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BY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column_2, ...;</a:t>
            </a:r>
            <a:endParaRPr lang="tr-TR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2A517-3BE1-F7DF-32AB-54B7B24D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CE646-E3AF-7DD7-0675-F806D00F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39"/>
            <a:ext cx="6227917" cy="2455461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6DC8448-52A4-5A4D-AECF-B6267C8F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95" y="1069073"/>
            <a:ext cx="4537505" cy="1434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FB1A7-2775-4E42-B333-B297239604CF}"/>
              </a:ext>
            </a:extLst>
          </p:cNvPr>
          <p:cNvSpPr/>
          <p:nvPr/>
        </p:nvSpPr>
        <p:spPr>
          <a:xfrm>
            <a:off x="290521" y="3607306"/>
            <a:ext cx="5982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column_2, ..., 	</a:t>
            </a:r>
            <a:r>
              <a:rPr lang="en-US" sz="2400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aggregate_function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(column_3)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table_name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GROUP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" pitchFamily="2" charset="0"/>
              </a:rPr>
              <a:t>BY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	column_1, column_2, ...;</a:t>
            </a:r>
            <a:endParaRPr lang="tr-TR" sz="2400" dirty="0"/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1421FA7-6284-6846-9D67-4B2FA6478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09" y="4176983"/>
            <a:ext cx="2745940" cy="24238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B257C-4A72-264C-284D-C088D19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EF7E-1A20-C263-3B79-65E51A5E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4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27AE0D-C97A-EA4B-BC07-86384110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" y="582304"/>
            <a:ext cx="10089883" cy="2441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5EA898-AF4A-6E45-B9FA-6F2F43DBF1DF}"/>
              </a:ext>
            </a:extLst>
          </p:cNvPr>
          <p:cNvSpPr/>
          <p:nvPr/>
        </p:nvSpPr>
        <p:spPr>
          <a:xfrm>
            <a:off x="6844984" y="37076"/>
            <a:ext cx="4966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hlinkClick r:id="rId3"/>
              </a:rPr>
              <a:t>https://www.w3schools.com/sql/sql_groupby.asp</a:t>
            </a:r>
            <a:endParaRPr lang="tr-TR" b="1" dirty="0"/>
          </a:p>
          <a:p>
            <a:endParaRPr lang="tr-T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90C41-58C9-FA4B-B04E-47545C084341}"/>
              </a:ext>
            </a:extLst>
          </p:cNvPr>
          <p:cNvSpPr/>
          <p:nvPr/>
        </p:nvSpPr>
        <p:spPr>
          <a:xfrm>
            <a:off x="1317827" y="3144682"/>
            <a:ext cx="9254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SELECT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), Country </a:t>
            </a:r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FROM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Customers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</a:p>
          <a:p>
            <a:r>
              <a:rPr lang="tr-TR" sz="2400" b="1" dirty="0">
                <a:highlight>
                  <a:srgbClr val="00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GROUP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Country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ORDER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DESC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163A08-0B42-770F-5B1A-08CDEB2E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84572-E31B-69A2-A3DE-9778E7ED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93A65A-C760-4E4F-A19A-24A7982F775E}"/>
              </a:ext>
            </a:extLst>
          </p:cNvPr>
          <p:cNvSpPr txBox="1"/>
          <p:nvPr/>
        </p:nvSpPr>
        <p:spPr>
          <a:xfrm>
            <a:off x="424070" y="1598105"/>
            <a:ext cx="6096000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Limit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offset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between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 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fetch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group by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having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7DC73-EB32-0C1B-9BDF-2CD33AE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1136E-D2A3-7054-85DC-1E40723C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27AE0D-C97A-EA4B-BC07-86384110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" y="582304"/>
            <a:ext cx="10089883" cy="2441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5EA898-AF4A-6E45-B9FA-6F2F43DBF1DF}"/>
              </a:ext>
            </a:extLst>
          </p:cNvPr>
          <p:cNvSpPr/>
          <p:nvPr/>
        </p:nvSpPr>
        <p:spPr>
          <a:xfrm>
            <a:off x="6844984" y="37076"/>
            <a:ext cx="4966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hlinkClick r:id="rId3"/>
              </a:rPr>
              <a:t>https://www.w3schools.com/sql/sql_groupby.asp</a:t>
            </a:r>
            <a:endParaRPr lang="tr-TR" b="1" dirty="0"/>
          </a:p>
          <a:p>
            <a:endParaRPr lang="tr-T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90C41-58C9-FA4B-B04E-47545C084341}"/>
              </a:ext>
            </a:extLst>
          </p:cNvPr>
          <p:cNvSpPr/>
          <p:nvPr/>
        </p:nvSpPr>
        <p:spPr>
          <a:xfrm>
            <a:off x="1317827" y="3144682"/>
            <a:ext cx="9254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SELECT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), Country </a:t>
            </a:r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FROM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Customers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</a:p>
          <a:p>
            <a:r>
              <a:rPr lang="tr-TR" sz="2400" b="1" dirty="0">
                <a:highlight>
                  <a:srgbClr val="00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GROUP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Country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ORDER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DESC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5D594-CE38-5140-AC06-940FB1E1F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3000"/>
                    </a14:imgEffect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4053198"/>
            <a:ext cx="7352270" cy="24492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A46E-8880-422B-423E-AF6FBAAF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EBB5F-0824-5B21-6472-21C7E14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0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Group by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27AE0D-C97A-EA4B-BC07-86384110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" y="582304"/>
            <a:ext cx="10089883" cy="2441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5EA898-AF4A-6E45-B9FA-6F2F43DBF1DF}"/>
              </a:ext>
            </a:extLst>
          </p:cNvPr>
          <p:cNvSpPr/>
          <p:nvPr/>
        </p:nvSpPr>
        <p:spPr>
          <a:xfrm>
            <a:off x="6844984" y="37076"/>
            <a:ext cx="4966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hlinkClick r:id="rId3"/>
              </a:rPr>
              <a:t>https://www.w3schools.com/sql/sql_groupby.asp</a:t>
            </a:r>
            <a:endParaRPr lang="tr-TR" b="1" dirty="0"/>
          </a:p>
          <a:p>
            <a:endParaRPr lang="tr-T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A0336-645A-944B-B304-315237053D1F}"/>
              </a:ext>
            </a:extLst>
          </p:cNvPr>
          <p:cNvSpPr/>
          <p:nvPr/>
        </p:nvSpPr>
        <p:spPr>
          <a:xfrm>
            <a:off x="148281" y="3084783"/>
            <a:ext cx="11786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SELECT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), Country </a:t>
            </a:r>
            <a:r>
              <a:rPr lang="tr-TR" sz="2400" dirty="0">
                <a:highlight>
                  <a:srgbClr val="FFFF00"/>
                </a:highlight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FROM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Customers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GROUP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Country </a:t>
            </a:r>
            <a:r>
              <a:rPr lang="tr-TR" sz="2400" b="1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ORDER BY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COUNT(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tr-TR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5 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ORDER BY COUNT(</a:t>
            </a:r>
            <a:r>
              <a:rPr lang="tr-TR" sz="2400" dirty="0" err="1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CustomerID</a:t>
            </a:r>
            <a:r>
              <a:rPr lang="tr-TR" sz="2400" dirty="0">
                <a:latin typeface="Courier New" panose="02070309020205020404" pitchFamily="49" charset="0"/>
                <a:ea typeface="Comic Sans MS" charset="0"/>
                <a:cs typeface="Courier New" panose="02070309020205020404" pitchFamily="49" charset="0"/>
              </a:rPr>
              <a:t>) DESC;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DC67EE-0D1F-9F40-9496-1934823A3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4" b="39635"/>
          <a:stretch/>
        </p:blipFill>
        <p:spPr>
          <a:xfrm>
            <a:off x="1872417" y="4446580"/>
            <a:ext cx="7710616" cy="212797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7B8A59-8548-E722-1C89-5E3A45E9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5F6E2-DA7A-C29D-65F7-6F7F1A7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1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C7D67B5-4D01-3448-9AEF-337D571D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26" y="4464161"/>
            <a:ext cx="4047880" cy="1567477"/>
          </a:xfrm>
          <a:prstGeom prst="rect">
            <a:avLst/>
          </a:prstGeom>
        </p:spPr>
      </p:pic>
      <p:pic>
        <p:nvPicPr>
          <p:cNvPr id="11" name="Picture 2" descr="question-mark-nothing - RETRO BİLGİSAYAR">
            <a:extLst>
              <a:ext uri="{FF2B5EF4-FFF2-40B4-BE49-F238E27FC236}">
                <a16:creationId xmlns:a16="http://schemas.microsoft.com/office/drawing/2014/main" id="{3B229F4D-04F9-3A47-88EF-C56F1FA5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95" y="48097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605E46-DDEB-3D4C-64DC-091AD548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1694-D4B4-0174-9EB6-9B891E5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 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C7D67B5-4D01-3448-9AEF-337D571D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26" y="4464161"/>
            <a:ext cx="4047880" cy="156747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A0BF95B-295F-EC4F-AD83-F62EA47D6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336" y="3843806"/>
            <a:ext cx="2180297" cy="260807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E3EC9-703C-3A31-E5D7-B13A1E12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CE97-E19E-8100-F668-6EE036EC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3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 -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işlem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önceliği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BFEC01-A88B-0242-901B-520A6685808D}"/>
              </a:ext>
            </a:extLst>
          </p:cNvPr>
          <p:cNvSpPr/>
          <p:nvPr/>
        </p:nvSpPr>
        <p:spPr>
          <a:xfrm>
            <a:off x="589694" y="4167437"/>
            <a:ext cx="78408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kolon1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(kolon2)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kolon1, kolon2,..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şart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PostgreSQL GROUP BY">
            <a:extLst>
              <a:ext uri="{FF2B5EF4-FFF2-40B4-BE49-F238E27FC236}">
                <a16:creationId xmlns:a16="http://schemas.microsoft.com/office/drawing/2014/main" id="{55AB6CAB-B0EC-654F-A757-50D04889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83" y="664469"/>
            <a:ext cx="2462257" cy="59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12294-D19F-D849-A1EC-0B62727524F9}"/>
              </a:ext>
            </a:extLst>
          </p:cNvPr>
          <p:cNvSpPr txBox="1"/>
          <p:nvPr/>
        </p:nvSpPr>
        <p:spPr>
          <a:xfrm>
            <a:off x="3300577" y="5688281"/>
            <a:ext cx="51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Group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by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ile tanımlanan alan için  </a:t>
            </a:r>
          </a:p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having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komutu ile ek şartlar tanımlanır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29F1D-15B0-16A7-F2FC-10BE46BF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4C935-0BA8-B563-0E66-F368C32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1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7B1F6-AF0F-1343-85BB-019532A13A60}"/>
              </a:ext>
            </a:extLst>
          </p:cNvPr>
          <p:cNvSpPr txBox="1"/>
          <p:nvPr/>
        </p:nvSpPr>
        <p:spPr>
          <a:xfrm>
            <a:off x="926579" y="4566014"/>
            <a:ext cx="5510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 tablosunda yaşı 18 den büyük olan öğrencilerin sayısını yaş alanına göre gruplandırıp artan biçimde listeleyiniz</a:t>
            </a:r>
          </a:p>
        </p:txBody>
      </p:sp>
      <p:pic>
        <p:nvPicPr>
          <p:cNvPr id="12" name="Picture 2" descr="question-mark-nothing - RETRO BİLGİSAYAR">
            <a:extLst>
              <a:ext uri="{FF2B5EF4-FFF2-40B4-BE49-F238E27FC236}">
                <a16:creationId xmlns:a16="http://schemas.microsoft.com/office/drawing/2014/main" id="{FC8E620F-0DA7-3845-A616-AEF63216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479" y="197784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0AA131-B729-C26B-F4E2-0B01E48B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E7EB-E4F5-F230-7D64-11791AF0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9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7B1F6-AF0F-1343-85BB-019532A13A60}"/>
              </a:ext>
            </a:extLst>
          </p:cNvPr>
          <p:cNvSpPr txBox="1"/>
          <p:nvPr/>
        </p:nvSpPr>
        <p:spPr>
          <a:xfrm>
            <a:off x="926579" y="4566014"/>
            <a:ext cx="5510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 tablosunda yaşı 18 den büyük olan öğrencilerin sayısını yaş alanına göre gruplandırıp artan biçimde listeleyiniz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F7DEAEF-6D0B-A34E-8BBD-E3691E7D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05" y="933103"/>
            <a:ext cx="3805225" cy="242150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B0516D2-5588-BD47-97A3-EBC3C32C4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905" y="3720152"/>
            <a:ext cx="2743199" cy="28647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CDBC07-B21E-EC64-3A6C-78408DD4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665D-6EF8-63C7-0310-757817A6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35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C6E37-C4A4-D34C-8F3C-DB6B01C4377E}"/>
              </a:ext>
            </a:extLst>
          </p:cNvPr>
          <p:cNvSpPr txBox="1"/>
          <p:nvPr/>
        </p:nvSpPr>
        <p:spPr>
          <a:xfrm>
            <a:off x="1035455" y="4381349"/>
            <a:ext cx="4916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 tablosunda bulunan yaşı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minimum yaştan büyük olan öğrencilerin sayısını yaş alanına göre gruplandırarak artan olarak listeleyen sorguyu yazınız</a:t>
            </a:r>
          </a:p>
        </p:txBody>
      </p:sp>
      <p:pic>
        <p:nvPicPr>
          <p:cNvPr id="12" name="Picture 2" descr="question-mark-nothing - RETRO BİLGİSAYAR">
            <a:extLst>
              <a:ext uri="{FF2B5EF4-FFF2-40B4-BE49-F238E27FC236}">
                <a16:creationId xmlns:a16="http://schemas.microsoft.com/office/drawing/2014/main" id="{4051D9A4-DB16-394F-8552-E08B30E2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332" y="2276439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7D7ED1-91E7-BA02-AA11-F2B74ACE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8D18-3061-BBA8-6783-71C59EFE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7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4FD6C0D-F85A-6F43-92AC-9C940AB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316" y="754220"/>
            <a:ext cx="6858718" cy="296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C6E37-C4A4-D34C-8F3C-DB6B01C4377E}"/>
              </a:ext>
            </a:extLst>
          </p:cNvPr>
          <p:cNvSpPr txBox="1"/>
          <p:nvPr/>
        </p:nvSpPr>
        <p:spPr>
          <a:xfrm>
            <a:off x="1035455" y="4381349"/>
            <a:ext cx="4916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öğrenci tablosunda bulunan yaşı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minimum yaştan büyük olan öğrencilerin sayısını yaş alanına göre gruplandırarak artan olarak listeleyen sorguyu yazınız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86EF31D-C0AC-8E4E-B154-A55F6BFA9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52" y="4664075"/>
            <a:ext cx="1981200" cy="20574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DB5E099-99A5-7D4B-A47F-3B1BA1AEA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739" y="638576"/>
            <a:ext cx="4636271" cy="1790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0BF081-6E7F-4F44-B72A-2E831A376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740" y="2580976"/>
            <a:ext cx="4636272" cy="1922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27BC74-920B-027F-D82F-B4C57D19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AB30-D8E9-3654-DAF9-B58E2C28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3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89D6CE71-FA60-4044-9ED1-D6E0D4E1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66652" y="4093225"/>
            <a:ext cx="914400" cy="9144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46FC20E-6A05-8E4F-A859-739B03058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31" y="2602860"/>
            <a:ext cx="51054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E09C4-576F-1044-8A8F-E638DFCCA021}"/>
              </a:ext>
            </a:extLst>
          </p:cNvPr>
          <p:cNvSpPr txBox="1"/>
          <p:nvPr/>
        </p:nvSpPr>
        <p:spPr>
          <a:xfrm>
            <a:off x="2442850" y="22266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CC8372-7F3E-FA4E-803F-9A18BA98A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1" y="745321"/>
            <a:ext cx="10972798" cy="1076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38DAA-7652-E640-BA74-EBAD4EBE52EE}"/>
              </a:ext>
            </a:extLst>
          </p:cNvPr>
          <p:cNvSpPr txBox="1"/>
          <p:nvPr/>
        </p:nvSpPr>
        <p:spPr>
          <a:xfrm>
            <a:off x="4916556" y="1953024"/>
            <a:ext cx="764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Yukarıdaki SQL sorgusunun </a:t>
            </a:r>
            <a:r>
              <a:rPr lang="tr-TR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sorusunu</a:t>
            </a:r>
            <a:r>
              <a:rPr lang="tr-TR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yazınız?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3EA1C-3B5B-8677-C902-64869A35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F42CB-687D-E203-D549-7C9D7D41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limit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09BAD1-FAF0-0241-A21F-857340F24B1F}"/>
              </a:ext>
            </a:extLst>
          </p:cNvPr>
          <p:cNvSpPr txBox="1"/>
          <p:nvPr/>
        </p:nvSpPr>
        <p:spPr>
          <a:xfrm>
            <a:off x="8651428" y="563771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934E80F-CCCD-114A-BEF7-C63D37DF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1484" y="942370"/>
            <a:ext cx="5010344" cy="2779631"/>
          </a:xfrm>
          <a:prstGeom prst="rect">
            <a:avLst/>
          </a:prstGeom>
        </p:spPr>
      </p:pic>
      <p:pic>
        <p:nvPicPr>
          <p:cNvPr id="18" name="Picture 2" descr="question-mark-nothing - RETRO BİLGİSAYAR">
            <a:extLst>
              <a:ext uri="{FF2B5EF4-FFF2-40B4-BE49-F238E27FC236}">
                <a16:creationId xmlns:a16="http://schemas.microsoft.com/office/drawing/2014/main" id="{A6B0D021-BABA-C549-AF05-AEA1EFEC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98" y="4509484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1F3622-9905-3541-8ECD-5B15560F3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72" y="1830172"/>
            <a:ext cx="4905746" cy="518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2D450-DA75-9243-829D-C3E7DD573884}"/>
              </a:ext>
            </a:extLst>
          </p:cNvPr>
          <p:cNvSpPr txBox="1"/>
          <p:nvPr/>
        </p:nvSpPr>
        <p:spPr>
          <a:xfrm>
            <a:off x="897812" y="736258"/>
            <a:ext cx="359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Sorgu sonucundan belirtilen sayıda satır listelenir.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6593A-44F8-F8D5-0536-45111089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49A9C-AC11-A0CD-0880-6D21A6ED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46FC20E-6A05-8E4F-A859-739B0305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31" y="2602860"/>
            <a:ext cx="51054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E09C4-576F-1044-8A8F-E638DFCCA021}"/>
              </a:ext>
            </a:extLst>
          </p:cNvPr>
          <p:cNvSpPr txBox="1"/>
          <p:nvPr/>
        </p:nvSpPr>
        <p:spPr>
          <a:xfrm>
            <a:off x="2442850" y="22266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88DE3-DC83-9644-8856-FF27D458A780}"/>
              </a:ext>
            </a:extLst>
          </p:cNvPr>
          <p:cNvSpPr txBox="1"/>
          <p:nvPr/>
        </p:nvSpPr>
        <p:spPr>
          <a:xfrm>
            <a:off x="4916556" y="1953024"/>
            <a:ext cx="764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Yukarıdaki SQL sorgusunun </a:t>
            </a:r>
            <a:r>
              <a:rPr lang="tr-TR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sorusunu</a:t>
            </a:r>
            <a:r>
              <a:rPr lang="tr-TR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yazınız?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CC8372-7F3E-FA4E-803F-9A18BA98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1" y="745321"/>
            <a:ext cx="10972798" cy="1076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6F9E7-6C93-DD4C-9E55-C82F23BD1C97}"/>
              </a:ext>
            </a:extLst>
          </p:cNvPr>
          <p:cNvSpPr txBox="1"/>
          <p:nvPr/>
        </p:nvSpPr>
        <p:spPr>
          <a:xfrm>
            <a:off x="6118054" y="2828835"/>
            <a:ext cx="569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dersler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tablosunda bulunan her bir öğrencinin aldığı ders sayısını, not ortalamasını öğrenci numarasına listeleyen sorguyu yazınız.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8FBD9-8C22-7A45-905F-15E5E5CEA2DE}"/>
              </a:ext>
            </a:extLst>
          </p:cNvPr>
          <p:cNvSpPr txBox="1"/>
          <p:nvPr/>
        </p:nvSpPr>
        <p:spPr>
          <a:xfrm>
            <a:off x="6096000" y="4517840"/>
            <a:ext cx="595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dersler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tablosunda bulunan her bir öğrencinin aldığı ders sayısını, not ortalamasını öğrenci numarasına göre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guruplandıran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sorguyu yazınız.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405FF-5093-A351-0D0D-EC7ECFD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5016C-39EB-C37B-2B9A-B807545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Group by- Hav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ing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46FC20E-6A05-8E4F-A859-739B0305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31" y="2602860"/>
            <a:ext cx="51054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E09C4-576F-1044-8A8F-E638DFCCA021}"/>
              </a:ext>
            </a:extLst>
          </p:cNvPr>
          <p:cNvSpPr txBox="1"/>
          <p:nvPr/>
        </p:nvSpPr>
        <p:spPr>
          <a:xfrm>
            <a:off x="2442850" y="22266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CC8372-7F3E-FA4E-803F-9A18BA98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1" y="745321"/>
            <a:ext cx="10972798" cy="1076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8FBD9-8C22-7A45-905F-15E5E5CEA2DE}"/>
              </a:ext>
            </a:extLst>
          </p:cNvPr>
          <p:cNvSpPr txBox="1"/>
          <p:nvPr/>
        </p:nvSpPr>
        <p:spPr>
          <a:xfrm>
            <a:off x="5857134" y="1612105"/>
            <a:ext cx="595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dersler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tablosunda bulunan her bir öğrencinin aldığı ders sayısını, not ortalamasını öğrenci numarasına göre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guruplandıran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sorguyu yazınız. 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375712CF-D0BF-544F-B883-1D61B0DB3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584" y="3199175"/>
            <a:ext cx="3964685" cy="26377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1DFBB1-99A6-2126-3327-F846F50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15AF0-7666-97B1-C2E3-6F7820A4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0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C4FB3-514B-A34F-AFDB-1FD6014C06F6}"/>
              </a:ext>
            </a:extLst>
          </p:cNvPr>
          <p:cNvSpPr/>
          <p:nvPr/>
        </p:nvSpPr>
        <p:spPr>
          <a:xfrm>
            <a:off x="726188" y="744024"/>
            <a:ext cx="8672645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CREATE TABLE 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ürünler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(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ürünid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serial </a:t>
            </a: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primary key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ürün_adı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varchar(20),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birimfiyatı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numeric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);</a:t>
            </a:r>
            <a:endParaRPr lang="tr-TR" sz="2400" dirty="0">
              <a:latin typeface="Courier New" panose="02070309020205020404" pitchFamily="49" charset="0"/>
              <a:ea typeface="Comic Sans MS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9C3F8-6798-5246-BCE6-CEC09815C831}"/>
              </a:ext>
            </a:extLst>
          </p:cNvPr>
          <p:cNvSpPr txBox="1"/>
          <p:nvPr/>
        </p:nvSpPr>
        <p:spPr>
          <a:xfrm>
            <a:off x="6389526" y="1423190"/>
            <a:ext cx="54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Bir tabloda bulunan birincil anahtarı tanımlar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02E3A-A3DB-601D-011E-F3E2DAB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D8F10-505F-14AC-FD6F-D032E80F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7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C4FB3-514B-A34F-AFDB-1FD6014C06F6}"/>
              </a:ext>
            </a:extLst>
          </p:cNvPr>
          <p:cNvSpPr/>
          <p:nvPr/>
        </p:nvSpPr>
        <p:spPr>
          <a:xfrm>
            <a:off x="726188" y="744024"/>
            <a:ext cx="8672645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CREATE TABLE 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ürünler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(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ürünid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serial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primary key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ürün_adı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varchar(20),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birimfiyatı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numeric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);</a:t>
            </a:r>
            <a:endParaRPr lang="tr-TR" sz="2400" dirty="0">
              <a:latin typeface="Courier New" panose="02070309020205020404" pitchFamily="49" charset="0"/>
              <a:ea typeface="Comic Sans MS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2E3B0-C1E1-4047-882A-C25C77E7B6CC}"/>
              </a:ext>
            </a:extLst>
          </p:cNvPr>
          <p:cNvSpPr txBox="1"/>
          <p:nvPr/>
        </p:nvSpPr>
        <p:spPr>
          <a:xfrm>
            <a:off x="4210988" y="3560180"/>
            <a:ext cx="6100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cs typeface="Courier New" panose="02070309020205020404" pitchFamily="49" charset="0"/>
              </a:rPr>
              <a:t>CREATE TABLE </a:t>
            </a:r>
            <a:r>
              <a:rPr lang="tr-TR" sz="2400" dirty="0" err="1">
                <a:cs typeface="Courier New" panose="02070309020205020404" pitchFamily="49" charset="0"/>
              </a:rPr>
              <a:t>purchaseitems</a:t>
            </a:r>
            <a:r>
              <a:rPr lang="tr-TR" sz="2400" dirty="0">
                <a:cs typeface="Courier New" panose="02070309020205020404" pitchFamily="49" charset="0"/>
              </a:rPr>
              <a:t> (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	</a:t>
            </a:r>
            <a:r>
              <a:rPr lang="tr-TR" sz="2400" b="1" dirty="0" err="1">
                <a:cs typeface="Courier New" panose="02070309020205020404" pitchFamily="49" charset="0"/>
              </a:rPr>
              <a:t>purchase_no</a:t>
            </a:r>
            <a:r>
              <a:rPr lang="tr-TR" sz="2400" b="1" dirty="0">
                <a:cs typeface="Courier New" panose="02070309020205020404" pitchFamily="49" charset="0"/>
              </a:rPr>
              <a:t> INTEGER,</a:t>
            </a:r>
          </a:p>
          <a:p>
            <a:r>
              <a:rPr lang="tr-TR" sz="2400" b="1" dirty="0">
                <a:cs typeface="Courier New" panose="02070309020205020404" pitchFamily="49" charset="0"/>
              </a:rPr>
              <a:t>	</a:t>
            </a:r>
            <a:r>
              <a:rPr lang="tr-TR" sz="2400" b="1" dirty="0" err="1">
                <a:cs typeface="Courier New" panose="02070309020205020404" pitchFamily="49" charset="0"/>
              </a:rPr>
              <a:t>item_no</a:t>
            </a:r>
            <a:r>
              <a:rPr lang="tr-TR" sz="2400" b="1" dirty="0">
                <a:cs typeface="Courier New" panose="02070309020205020404" pitchFamily="49" charset="0"/>
              </a:rPr>
              <a:t> INTEGER,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	</a:t>
            </a:r>
            <a:r>
              <a:rPr lang="tr-TR" sz="2400" dirty="0" err="1">
                <a:cs typeface="Courier New" panose="02070309020205020404" pitchFamily="49" charset="0"/>
              </a:rPr>
              <a:t>product_no</a:t>
            </a:r>
            <a:r>
              <a:rPr lang="tr-TR" sz="2400" dirty="0">
                <a:cs typeface="Courier New" panose="02070309020205020404" pitchFamily="49" charset="0"/>
              </a:rPr>
              <a:t> INTEGER,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	</a:t>
            </a:r>
            <a:r>
              <a:rPr lang="tr-TR" sz="2400" dirty="0" err="1">
                <a:cs typeface="Courier New" panose="02070309020205020404" pitchFamily="49" charset="0"/>
              </a:rPr>
              <a:t>qty</a:t>
            </a:r>
            <a:r>
              <a:rPr lang="tr-TR" sz="2400" dirty="0">
                <a:cs typeface="Courier New" panose="02070309020205020404" pitchFamily="49" charset="0"/>
              </a:rPr>
              <a:t> INTEGER,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	</a:t>
            </a:r>
            <a:r>
              <a:rPr lang="tr-TR" sz="2400" dirty="0" err="1">
                <a:cs typeface="Courier New" panose="02070309020205020404" pitchFamily="49" charset="0"/>
              </a:rPr>
              <a:t>net_price</a:t>
            </a:r>
            <a:r>
              <a:rPr lang="tr-TR" sz="2400" dirty="0">
                <a:cs typeface="Courier New" panose="02070309020205020404" pitchFamily="49" charset="0"/>
              </a:rPr>
              <a:t> NUMERIC,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	</a:t>
            </a:r>
            <a:r>
              <a:rPr lang="tr-TR" sz="2400" b="1" dirty="0">
                <a:highlight>
                  <a:srgbClr val="FFFF00"/>
                </a:highlight>
                <a:cs typeface="Courier New" panose="02070309020205020404" pitchFamily="49" charset="0"/>
              </a:rPr>
              <a:t>PRIMARY KEY (p </a:t>
            </a:r>
            <a:r>
              <a:rPr lang="tr-TR" sz="2400" b="1" dirty="0" err="1">
                <a:highlight>
                  <a:srgbClr val="FFFF00"/>
                </a:highlight>
                <a:cs typeface="Courier New" panose="02070309020205020404" pitchFamily="49" charset="0"/>
              </a:rPr>
              <a:t>purchase</a:t>
            </a:r>
            <a:r>
              <a:rPr lang="tr-TR" sz="2400" b="1" dirty="0">
                <a:highlight>
                  <a:srgbClr val="FFFF00"/>
                </a:highlight>
                <a:cs typeface="Courier New" panose="02070309020205020404" pitchFamily="49" charset="0"/>
              </a:rPr>
              <a:t> _</a:t>
            </a:r>
            <a:r>
              <a:rPr lang="tr-TR" sz="2400" b="1" dirty="0" err="1">
                <a:highlight>
                  <a:srgbClr val="FFFF00"/>
                </a:highlight>
                <a:cs typeface="Courier New" panose="02070309020205020404" pitchFamily="49" charset="0"/>
              </a:rPr>
              <a:t>no</a:t>
            </a:r>
            <a:r>
              <a:rPr lang="tr-TR" sz="2400" b="1" dirty="0">
                <a:highlight>
                  <a:srgbClr val="FFFF00"/>
                </a:highlight>
                <a:cs typeface="Courier New" panose="02070309020205020404" pitchFamily="49" charset="0"/>
              </a:rPr>
              <a:t>, </a:t>
            </a:r>
            <a:r>
              <a:rPr lang="tr-TR" sz="2400" b="1" dirty="0" err="1">
                <a:highlight>
                  <a:srgbClr val="FFFF00"/>
                </a:highlight>
                <a:cs typeface="Courier New" panose="02070309020205020404" pitchFamily="49" charset="0"/>
              </a:rPr>
              <a:t>item_no</a:t>
            </a:r>
            <a:r>
              <a:rPr lang="tr-TR" sz="2400" b="1" dirty="0">
                <a:highlight>
                  <a:srgbClr val="FFFF00"/>
                </a:highlight>
                <a:cs typeface="Courier New" panose="02070309020205020404" pitchFamily="49" charset="0"/>
              </a:rPr>
              <a:t>)</a:t>
            </a:r>
          </a:p>
          <a:p>
            <a:r>
              <a:rPr lang="tr-TR" sz="2400" dirty="0"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3680A-C13E-BAC1-C003-05AFCC2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B5821-7CA7-57D2-DA18-461A73A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0AD269-F427-CD40-8D16-075E1207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5622529"/>
            <a:ext cx="11267661" cy="8001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CHECK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: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eklenecek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kısıtlanır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2AFBC-F76C-4742-A40E-1670F894D0FF}"/>
              </a:ext>
            </a:extLst>
          </p:cNvPr>
          <p:cNvSpPr/>
          <p:nvPr/>
        </p:nvSpPr>
        <p:spPr>
          <a:xfrm>
            <a:off x="1077579" y="1107300"/>
            <a:ext cx="10036842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CREATE TABLE 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satınalınanürünler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(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ürünid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serial  primary key,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ürün_adı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varchar(20),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birimfiyatı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numeric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birimfiyatı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&gt; 3),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indirimlifiyatı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numeric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indirimlifiyatı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&gt; 0)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CHECK (</a:t>
            </a:r>
            <a:r>
              <a:rPr lang="en-US" sz="2400" b="1" dirty="0" err="1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birimfiyatı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&gt; </a:t>
            </a:r>
            <a:r>
              <a:rPr lang="en-US" sz="2400" b="1" dirty="0" err="1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indirimlifiyatı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);</a:t>
            </a:r>
            <a:endParaRPr lang="tr-TR" sz="2400" dirty="0">
              <a:latin typeface="Courier New" panose="02070309020205020404" pitchFamily="49" charset="0"/>
              <a:ea typeface="Comic Sans MS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3D2F7-C2E4-914A-45D9-23BE81A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81407-E8E4-8493-FFE4-9A1B39E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97371-FA6A-2646-8FAA-433AC00F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45" y="933103"/>
            <a:ext cx="10820400" cy="8001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UNIQUE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:</a:t>
            </a:r>
            <a:r>
              <a:rPr lang="en-US" sz="2400" b="1" dirty="0">
                <a:solidFill>
                  <a:srgbClr val="C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kolondaki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değerlerin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birbirinden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farklı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olmasını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saglar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46F6E-DD12-584E-891E-05E6ACC7AD8E}"/>
              </a:ext>
            </a:extLst>
          </p:cNvPr>
          <p:cNvSpPr/>
          <p:nvPr/>
        </p:nvSpPr>
        <p:spPr>
          <a:xfrm>
            <a:off x="2745697" y="2680531"/>
            <a:ext cx="6700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 latinLnBrk="1"/>
            <a:r>
              <a:rPr lang="en-US" sz="2400" b="1" dirty="0">
                <a:solidFill>
                  <a:srgbClr val="0077AA"/>
                </a:solidFill>
                <a:latin typeface="Courier" pitchFamily="2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" pitchFamily="2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person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id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" pitchFamily="2" charset="0"/>
                <a:cs typeface="Courier New" panose="02070309020205020404" pitchFamily="49" charset="0"/>
              </a:rPr>
              <a:t>serial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" pitchFamily="2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" pitchFamily="2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" pitchFamily="2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(50),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" pitchFamily="2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(50),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email</a:t>
            </a:r>
            <a:r>
              <a:rPr lang="en-US" sz="2400" b="1" dirty="0">
                <a:solidFill>
                  <a:srgbClr val="006FE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6FE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(50)</a:t>
            </a:r>
            <a:r>
              <a:rPr lang="en-US" sz="2400" b="1" dirty="0">
                <a:solidFill>
                  <a:srgbClr val="006FE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UNIQUE</a:t>
            </a:r>
            <a:endParaRPr lang="en-US" sz="2400" b="1" dirty="0">
              <a:solidFill>
                <a:srgbClr val="445870"/>
              </a:solidFill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A846D-E92A-DA42-ACC9-390ADC3122C3}"/>
              </a:ext>
            </a:extLst>
          </p:cNvPr>
          <p:cNvSpPr/>
          <p:nvPr/>
        </p:nvSpPr>
        <p:spPr>
          <a:xfrm>
            <a:off x="2745697" y="6075144"/>
            <a:ext cx="6538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http://www.postgresqltutorial.com/postgresql-unique-constraint/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131398-9277-ED90-28EC-FA235973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8738C-3D70-7FC6-2860-D6FAC07F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6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9B699F-1E24-224D-B84D-C93D21DB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772" y="2200461"/>
            <a:ext cx="3502855" cy="24570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NOT NULL: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kolondaki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degerin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NULL </a:t>
            </a:r>
            <a:r>
              <a:rPr lang="en-US" sz="2400" u="sng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olamayacağını</a:t>
            </a:r>
            <a:r>
              <a:rPr lang="en-US" sz="2400" u="sng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belirlemek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C7888-166F-3F43-A99D-2F4D45F581F3}"/>
              </a:ext>
            </a:extLst>
          </p:cNvPr>
          <p:cNvSpPr/>
          <p:nvPr/>
        </p:nvSpPr>
        <p:spPr>
          <a:xfrm>
            <a:off x="3032526" y="5710935"/>
            <a:ext cx="6634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NULL is unknown or missing information</a:t>
            </a:r>
            <a:endParaRPr lang="en-US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423BA-663D-EF47-BBDC-CF9D913E11B1}"/>
              </a:ext>
            </a:extLst>
          </p:cNvPr>
          <p:cNvSpPr/>
          <p:nvPr/>
        </p:nvSpPr>
        <p:spPr>
          <a:xfrm>
            <a:off x="290521" y="2058253"/>
            <a:ext cx="6979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CREATE TABLE 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kitap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kitapisbn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varchar(20) 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NOT NULL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kitapadı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varchar(20)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NOT NULL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stoksayı</a:t>
            </a:r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 integer </a:t>
            </a:r>
          </a:p>
          <a:p>
            <a:r>
              <a:rPr lang="en-US" sz="2400" dirty="0">
                <a:latin typeface="Courier" pitchFamily="2" charset="0"/>
                <a:ea typeface="Comic Sans MS" charset="0"/>
                <a:cs typeface="Courier New" panose="02070309020205020404" pitchFamily="49" charset="0"/>
              </a:rPr>
              <a:t>);</a:t>
            </a:r>
            <a:endParaRPr lang="tr-TR" sz="2400" dirty="0">
              <a:latin typeface="Courier New" panose="02070309020205020404" pitchFamily="49" charset="0"/>
              <a:ea typeface="Comic Sans MS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DD3DA8-3208-DF7D-46D9-C93C827E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25771-D5A1-F4F3-32B4-59D31CA7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0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Kısıtlamalar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(Constraints)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A86839-3A3C-9148-900D-D9C2F290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770" y="1020748"/>
            <a:ext cx="3490666" cy="8001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Foreign Key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ikincil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anahtar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	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EC8D0-5BD1-DD4C-871F-42A057CD940F}"/>
              </a:ext>
            </a:extLst>
          </p:cNvPr>
          <p:cNvSpPr txBox="1"/>
          <p:nvPr/>
        </p:nvSpPr>
        <p:spPr>
          <a:xfrm>
            <a:off x="237067" y="831739"/>
            <a:ext cx="79175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 CREATE TABLE </a:t>
            </a:r>
            <a:r>
              <a:rPr lang="tr-TR" sz="2400" b="1" dirty="0" err="1"/>
              <a:t>customers</a:t>
            </a:r>
            <a:r>
              <a:rPr lang="tr-TR" sz="2400" dirty="0"/>
              <a:t>(</a:t>
            </a:r>
          </a:p>
          <a:p>
            <a:r>
              <a:rPr lang="tr-TR" sz="2400" dirty="0"/>
              <a:t>   </a:t>
            </a:r>
            <a:r>
              <a:rPr lang="tr-TR" sz="2400" dirty="0" err="1">
                <a:highlight>
                  <a:srgbClr val="FFFF00"/>
                </a:highlight>
              </a:rPr>
              <a:t>customer_id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/>
              <a:t>INT GENERATED ALWAYS AS IDENTITY,</a:t>
            </a:r>
          </a:p>
          <a:p>
            <a:r>
              <a:rPr lang="tr-TR" sz="2400" dirty="0"/>
              <a:t>   </a:t>
            </a:r>
            <a:r>
              <a:rPr lang="tr-TR" sz="2400" dirty="0" err="1"/>
              <a:t>customer_name</a:t>
            </a:r>
            <a:r>
              <a:rPr lang="tr-TR" sz="2400" dirty="0"/>
              <a:t> VARCHAR(255) NOT NULL,</a:t>
            </a:r>
          </a:p>
          <a:p>
            <a:r>
              <a:rPr lang="tr-TR" sz="2400" dirty="0"/>
              <a:t>   </a:t>
            </a:r>
            <a:r>
              <a:rPr lang="tr-TR" sz="2400" b="1" dirty="0">
                <a:highlight>
                  <a:srgbClr val="FFFF00"/>
                </a:highlight>
              </a:rPr>
              <a:t>PRIMARY KEY(</a:t>
            </a:r>
            <a:r>
              <a:rPr lang="tr-TR" sz="2400" b="1" dirty="0" err="1">
                <a:highlight>
                  <a:srgbClr val="FFFF00"/>
                </a:highlight>
              </a:rPr>
              <a:t>customer_id</a:t>
            </a:r>
            <a:r>
              <a:rPr lang="tr-TR" sz="2400" b="1" dirty="0">
                <a:highlight>
                  <a:srgbClr val="FFFF00"/>
                </a:highlight>
              </a:rPr>
              <a:t>)</a:t>
            </a:r>
          </a:p>
          <a:p>
            <a:r>
              <a:rPr lang="tr-TR" sz="2400" dirty="0"/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719A7-BDF3-684E-9DAF-54E9ACEF4473}"/>
              </a:ext>
            </a:extLst>
          </p:cNvPr>
          <p:cNvSpPr txBox="1"/>
          <p:nvPr/>
        </p:nvSpPr>
        <p:spPr>
          <a:xfrm>
            <a:off x="1648918" y="2656872"/>
            <a:ext cx="98910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CREATE TABLE </a:t>
            </a:r>
            <a:r>
              <a:rPr lang="tr-TR" sz="2400" b="1" dirty="0" err="1"/>
              <a:t>contacts</a:t>
            </a:r>
            <a:r>
              <a:rPr lang="tr-TR" sz="2400" dirty="0"/>
              <a:t>(</a:t>
            </a:r>
          </a:p>
          <a:p>
            <a:r>
              <a:rPr lang="tr-TR" sz="2400" dirty="0"/>
              <a:t>   </a:t>
            </a:r>
            <a:r>
              <a:rPr lang="tr-TR" sz="2400" dirty="0" err="1"/>
              <a:t>contact_id</a:t>
            </a:r>
            <a:r>
              <a:rPr lang="tr-TR" sz="2400" dirty="0"/>
              <a:t> INT GENERATED ALWAYS AS IDENTITY,</a:t>
            </a:r>
          </a:p>
          <a:p>
            <a:r>
              <a:rPr lang="tr-TR" sz="2400" b="1" dirty="0"/>
              <a:t>   </a:t>
            </a:r>
            <a:r>
              <a:rPr lang="tr-TR" sz="2400" b="1" dirty="0" err="1"/>
              <a:t>customer_id</a:t>
            </a:r>
            <a:r>
              <a:rPr lang="tr-TR" sz="2400" b="1" dirty="0"/>
              <a:t> </a:t>
            </a:r>
            <a:r>
              <a:rPr lang="tr-TR" sz="2400" dirty="0"/>
              <a:t>INT,</a:t>
            </a:r>
          </a:p>
          <a:p>
            <a:r>
              <a:rPr lang="tr-TR" sz="2400" dirty="0"/>
              <a:t>   </a:t>
            </a:r>
            <a:r>
              <a:rPr lang="tr-TR" sz="2400" dirty="0" err="1"/>
              <a:t>contact_name</a:t>
            </a:r>
            <a:r>
              <a:rPr lang="tr-TR" sz="2400" dirty="0"/>
              <a:t> VARCHAR(255) NOT NULL,</a:t>
            </a:r>
          </a:p>
          <a:p>
            <a:r>
              <a:rPr lang="tr-TR" sz="2400" dirty="0"/>
              <a:t>   </a:t>
            </a:r>
            <a:r>
              <a:rPr lang="tr-TR" sz="2400" dirty="0" err="1"/>
              <a:t>phone</a:t>
            </a:r>
            <a:r>
              <a:rPr lang="tr-TR" sz="2400" dirty="0"/>
              <a:t> VARCHAR(15),</a:t>
            </a:r>
          </a:p>
          <a:p>
            <a:r>
              <a:rPr lang="tr-TR" sz="2400" dirty="0"/>
              <a:t>   </a:t>
            </a:r>
            <a:r>
              <a:rPr lang="tr-TR" sz="2400" dirty="0" err="1"/>
              <a:t>email</a:t>
            </a:r>
            <a:r>
              <a:rPr lang="tr-TR" sz="2400" dirty="0"/>
              <a:t> VARCHAR(100),</a:t>
            </a:r>
          </a:p>
          <a:p>
            <a:r>
              <a:rPr lang="tr-TR" sz="2400" dirty="0"/>
              <a:t>   PRIMARY KEY(</a:t>
            </a:r>
            <a:r>
              <a:rPr lang="tr-TR" sz="2400" dirty="0" err="1"/>
              <a:t>contact_id</a:t>
            </a:r>
            <a:r>
              <a:rPr lang="tr-TR" sz="2400" dirty="0"/>
              <a:t>),</a:t>
            </a:r>
          </a:p>
          <a:p>
            <a:r>
              <a:rPr lang="tr-TR" sz="2400" dirty="0"/>
              <a:t>   </a:t>
            </a:r>
            <a:r>
              <a:rPr lang="tr-TR" sz="2400" b="1" dirty="0">
                <a:highlight>
                  <a:srgbClr val="FFFF00"/>
                </a:highlight>
              </a:rPr>
              <a:t>CONSTRAINT </a:t>
            </a:r>
            <a:r>
              <a:rPr lang="tr-TR" sz="2400" b="1" dirty="0" err="1">
                <a:highlight>
                  <a:srgbClr val="FFFF00"/>
                </a:highlight>
              </a:rPr>
              <a:t>fk_customer</a:t>
            </a:r>
            <a:endParaRPr lang="tr-TR" sz="2400" b="1" dirty="0">
              <a:highlight>
                <a:srgbClr val="FFFF00"/>
              </a:highlight>
            </a:endParaRPr>
          </a:p>
          <a:p>
            <a:r>
              <a:rPr lang="tr-TR" sz="2400" dirty="0"/>
              <a:t>      </a:t>
            </a:r>
            <a:r>
              <a:rPr lang="tr-TR" sz="2400" b="1" dirty="0"/>
              <a:t>FOREIGN KEY(</a:t>
            </a:r>
            <a:r>
              <a:rPr lang="tr-TR" sz="2400" b="1" dirty="0" err="1"/>
              <a:t>customer_id</a:t>
            </a:r>
            <a:r>
              <a:rPr lang="tr-TR" sz="2400" b="1" dirty="0"/>
              <a:t>)  REFERENCES </a:t>
            </a:r>
            <a:r>
              <a:rPr lang="tr-TR" sz="2400" b="1" dirty="0" err="1"/>
              <a:t>customers</a:t>
            </a:r>
            <a:r>
              <a:rPr lang="tr-TR" sz="2400" b="1" dirty="0"/>
              <a:t>(</a:t>
            </a:r>
            <a:r>
              <a:rPr lang="tr-TR" sz="2400" b="1" dirty="0" err="1"/>
              <a:t>customer_id</a:t>
            </a:r>
            <a:r>
              <a:rPr lang="tr-TR" sz="2400" b="1" dirty="0"/>
              <a:t>)</a:t>
            </a:r>
          </a:p>
          <a:p>
            <a:r>
              <a:rPr lang="tr-TR" sz="2400" dirty="0"/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421B3-CC19-4B18-79BA-FCFD3C5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DD528-CE6A-5504-1F31-982D5A2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97EC4-D8F8-934B-A9C6-AF140CBE4B03}"/>
              </a:ext>
            </a:extLst>
          </p:cNvPr>
          <p:cNvSpPr txBox="1">
            <a:spLocks/>
          </p:cNvSpPr>
          <p:nvPr/>
        </p:nvSpPr>
        <p:spPr>
          <a:xfrm>
            <a:off x="2940093" y="2207427"/>
            <a:ext cx="5378824" cy="213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Dinlediğiniz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</a:t>
            </a:r>
            <a:endParaRPr lang="en-US" sz="3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Teşekkürler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İyi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çalışmalar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54D36-5F66-5563-81B0-1DE4D6A3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06F97-00B8-51BA-0F9E-BD78079C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limit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09BAD1-FAF0-0241-A21F-857340F24B1F}"/>
              </a:ext>
            </a:extLst>
          </p:cNvPr>
          <p:cNvSpPr txBox="1"/>
          <p:nvPr/>
        </p:nvSpPr>
        <p:spPr>
          <a:xfrm>
            <a:off x="8651428" y="563771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934E80F-CCCD-114A-BEF7-C63D37DF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1484" y="942370"/>
            <a:ext cx="5010344" cy="2779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1F3622-9905-3541-8ECD-5B15560F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2" y="1830172"/>
            <a:ext cx="4905746" cy="51834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A8657D7-F2A1-E04F-BA47-6B2636983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918" y="4509486"/>
            <a:ext cx="5511800" cy="1460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ED6BA-345C-1646-8DD5-A7FE57B9BCE3}"/>
              </a:ext>
            </a:extLst>
          </p:cNvPr>
          <p:cNvSpPr txBox="1"/>
          <p:nvPr/>
        </p:nvSpPr>
        <p:spPr>
          <a:xfrm>
            <a:off x="897812" y="736258"/>
            <a:ext cx="359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Sorgu sonucundan belirtilen sayıda satır listelenir.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80249-46A3-887F-8D92-D82CEDC3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92F5-715C-1E35-A544-9204F77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limit-offset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09BAD1-FAF0-0241-A21F-857340F24B1F}"/>
              </a:ext>
            </a:extLst>
          </p:cNvPr>
          <p:cNvSpPr txBox="1"/>
          <p:nvPr/>
        </p:nvSpPr>
        <p:spPr>
          <a:xfrm>
            <a:off x="8651428" y="563771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pic>
        <p:nvPicPr>
          <p:cNvPr id="18" name="Picture 2" descr="question-mark-nothing - RETRO BİLGİSAYAR">
            <a:extLst>
              <a:ext uri="{FF2B5EF4-FFF2-40B4-BE49-F238E27FC236}">
                <a16:creationId xmlns:a16="http://schemas.microsoft.com/office/drawing/2014/main" id="{A6B0D021-BABA-C549-AF05-AEA1EFEC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02" y="492751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2D450-DA75-9243-829D-C3E7DD573884}"/>
              </a:ext>
            </a:extLst>
          </p:cNvPr>
          <p:cNvSpPr txBox="1"/>
          <p:nvPr/>
        </p:nvSpPr>
        <p:spPr>
          <a:xfrm>
            <a:off x="600331" y="813389"/>
            <a:ext cx="359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OFFSET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istenilen sayıda satırı liste dışında bırakır.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118089-8070-884D-AD0F-1324852C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5" y="2283099"/>
            <a:ext cx="4240397" cy="103801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8387106-D4E0-DA4B-AE1A-571E861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408" y="590460"/>
            <a:ext cx="10011984" cy="417741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940F4-B116-CADE-162D-4CDD423B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56AD-0B71-A018-A913-32A34DFB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298E-042A-C7B9-D814-6702688ABB1A}"/>
              </a:ext>
            </a:extLst>
          </p:cNvPr>
          <p:cNvSpPr txBox="1"/>
          <p:nvPr/>
        </p:nvSpPr>
        <p:spPr>
          <a:xfrm>
            <a:off x="3101344" y="2285075"/>
            <a:ext cx="14106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dersler</a:t>
            </a:r>
          </a:p>
        </p:txBody>
      </p:sp>
    </p:spTree>
    <p:extLst>
      <p:ext uri="{BB962C8B-B14F-4D97-AF65-F5344CB8AC3E}">
        <p14:creationId xmlns:p14="http://schemas.microsoft.com/office/powerpoint/2010/main" val="5649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limit-offset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09BAD1-FAF0-0241-A21F-857340F24B1F}"/>
              </a:ext>
            </a:extLst>
          </p:cNvPr>
          <p:cNvSpPr txBox="1"/>
          <p:nvPr/>
        </p:nvSpPr>
        <p:spPr>
          <a:xfrm>
            <a:off x="8651428" y="563771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dersler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2D450-DA75-9243-829D-C3E7DD573884}"/>
              </a:ext>
            </a:extLst>
          </p:cNvPr>
          <p:cNvSpPr txBox="1"/>
          <p:nvPr/>
        </p:nvSpPr>
        <p:spPr>
          <a:xfrm>
            <a:off x="600331" y="813389"/>
            <a:ext cx="359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OFFSET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istenilen sayıda satırı liste dışında bırakır.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118089-8070-884D-AD0F-1324852C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5" y="2283099"/>
            <a:ext cx="4240397" cy="10380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D3E62BE-7A15-4B42-9F81-A4E3B0D5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00" y="5010915"/>
            <a:ext cx="7353300" cy="14732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8387106-D4E0-DA4B-AE1A-571E861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45" y="973320"/>
            <a:ext cx="7366000" cy="307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597E2B-EC9A-7242-A9A9-6C45E0052493}"/>
              </a:ext>
            </a:extLst>
          </p:cNvPr>
          <p:cNvSpPr/>
          <p:nvPr/>
        </p:nvSpPr>
        <p:spPr>
          <a:xfrm>
            <a:off x="4524205" y="1465289"/>
            <a:ext cx="7509410" cy="58817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F1364-BD19-7144-825C-720EC9A0C219}"/>
              </a:ext>
            </a:extLst>
          </p:cNvPr>
          <p:cNvSpPr txBox="1"/>
          <p:nvPr/>
        </p:nvSpPr>
        <p:spPr>
          <a:xfrm>
            <a:off x="3001256" y="1644710"/>
            <a:ext cx="19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OFFSET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4769D0-6008-B942-9B31-AEB721BA48A4}"/>
              </a:ext>
            </a:extLst>
          </p:cNvPr>
          <p:cNvCxnSpPr/>
          <p:nvPr/>
        </p:nvCxnSpPr>
        <p:spPr>
          <a:xfrm>
            <a:off x="1484026" y="3321113"/>
            <a:ext cx="911974" cy="15357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5B2DA-C4D6-0288-261B-C6F6D404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28F22F-D772-7901-1581-7AFAC72E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8A739-ACF6-8AD1-9A4A-7D753109306C}"/>
              </a:ext>
            </a:extLst>
          </p:cNvPr>
          <p:cNvSpPr txBox="1"/>
          <p:nvPr/>
        </p:nvSpPr>
        <p:spPr>
          <a:xfrm>
            <a:off x="3101344" y="2285075"/>
            <a:ext cx="14106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dersler</a:t>
            </a:r>
          </a:p>
        </p:txBody>
      </p:sp>
    </p:spTree>
    <p:extLst>
      <p:ext uri="{BB962C8B-B14F-4D97-AF65-F5344CB8AC3E}">
        <p14:creationId xmlns:p14="http://schemas.microsoft.com/office/powerpoint/2010/main" val="10633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between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question-mark-nothing - RETRO BİLGİSAYAR">
            <a:extLst>
              <a:ext uri="{FF2B5EF4-FFF2-40B4-BE49-F238E27FC236}">
                <a16:creationId xmlns:a16="http://schemas.microsoft.com/office/drawing/2014/main" id="{A6B0D021-BABA-C549-AF05-AEA1EFEC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569" y="3904164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C7B8D-D486-3848-ABF7-3725EF8EB8A2}"/>
              </a:ext>
            </a:extLst>
          </p:cNvPr>
          <p:cNvSpPr/>
          <p:nvPr/>
        </p:nvSpPr>
        <p:spPr>
          <a:xfrm>
            <a:off x="7511315" y="1419270"/>
            <a:ext cx="3112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Between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aralık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belirlemede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976EB8-1339-8049-ACC3-19222E5A1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38" y="3866265"/>
            <a:ext cx="4390169" cy="1540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30FB75-FAF3-8248-B63D-23238011CC9E}"/>
              </a:ext>
            </a:extLst>
          </p:cNvPr>
          <p:cNvSpPr/>
          <p:nvPr/>
        </p:nvSpPr>
        <p:spPr>
          <a:xfrm>
            <a:off x="465728" y="5884460"/>
            <a:ext cx="41901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Sorgu</a:t>
            </a:r>
            <a:r>
              <a:rPr lang="en-US" sz="2400" u="sng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sonucuna</a:t>
            </a:r>
            <a:r>
              <a:rPr lang="en-US" sz="2400" u="sng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16 </a:t>
            </a:r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</a:t>
            </a:r>
            <a:r>
              <a:rPr lang="en-US" sz="2400" u="sng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19 </a:t>
            </a:r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dahil</a:t>
            </a:r>
            <a:r>
              <a:rPr lang="en-US" sz="2400" u="sng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mi?</a:t>
            </a:r>
          </a:p>
          <a:p>
            <a:pPr algn="ctr"/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D4F476-E6A4-C752-63C5-E742640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3E037-DB92-3B85-21A1-D5D1DB39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between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C67501D-D1D4-2A47-BC18-B673C9B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37" y="973540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7F6D-EFE9-9940-B939-0698B5391B77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C7B8D-D486-3848-ABF7-3725EF8EB8A2}"/>
              </a:ext>
            </a:extLst>
          </p:cNvPr>
          <p:cNvSpPr/>
          <p:nvPr/>
        </p:nvSpPr>
        <p:spPr>
          <a:xfrm>
            <a:off x="7511315" y="1419270"/>
            <a:ext cx="3112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between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komutu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aralık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belirlemede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976EB8-1339-8049-ACC3-19222E5A1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8" y="3866265"/>
            <a:ext cx="4390169" cy="154000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38A6089-E28D-9E42-9431-8C5FCDF36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3175" y="3866265"/>
            <a:ext cx="6141557" cy="149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183C4B-4181-5846-9373-13FFA6AD924D}"/>
              </a:ext>
            </a:extLst>
          </p:cNvPr>
          <p:cNvSpPr/>
          <p:nvPr/>
        </p:nvSpPr>
        <p:spPr>
          <a:xfrm>
            <a:off x="7511315" y="2690750"/>
            <a:ext cx="3036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yaş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&gt;=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16 and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yaş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&lt;=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19</a:t>
            </a:r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7F3DB-5F0D-7753-D40A-1B303DF2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C3CA-8AD7-AAA9-D9AD-9C6B19C2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in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question-mark-nothing - RETRO BİLGİSAYAR">
            <a:extLst>
              <a:ext uri="{FF2B5EF4-FFF2-40B4-BE49-F238E27FC236}">
                <a16:creationId xmlns:a16="http://schemas.microsoft.com/office/drawing/2014/main" id="{A6B0D021-BABA-C549-AF05-AEA1EFEC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21" y="426415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73664-B4EE-774A-A9E0-218B22960627}"/>
              </a:ext>
            </a:extLst>
          </p:cNvPr>
          <p:cNvSpPr txBox="1"/>
          <p:nvPr/>
        </p:nvSpPr>
        <p:spPr>
          <a:xfrm>
            <a:off x="7475397" y="1511175"/>
            <a:ext cx="3123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komutu </a:t>
            </a:r>
            <a:r>
              <a:rPr lang="tr-TR" sz="2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verilen liste </a:t>
            </a:r>
          </a:p>
          <a:p>
            <a:pPr algn="ctr"/>
            <a:r>
              <a:rPr lang="tr-TR" sz="2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içinde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arama yapar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78589689-915E-964E-AEED-BBF71FEDF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957" y="1028636"/>
            <a:ext cx="5817809" cy="1919186"/>
          </a:xfrm>
          <a:prstGeom prst="rect">
            <a:avLst/>
          </a:prstGeom>
          <a:effectLst>
            <a:outerShdw blurRad="292100" dist="50800" dir="5400000" sx="94000" sy="94000" algn="ctr" rotWithShape="0">
              <a:srgbClr val="000000">
                <a:alpha val="6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47CC1D-EBF7-B245-88DE-27560B8839ED}"/>
              </a:ext>
            </a:extLst>
          </p:cNvPr>
          <p:cNvSpPr txBox="1"/>
          <p:nvPr/>
        </p:nvSpPr>
        <p:spPr>
          <a:xfrm>
            <a:off x="2377313" y="573038"/>
            <a:ext cx="11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endParaRPr lang="tr-TR" b="1" dirty="0"/>
          </a:p>
        </p:txBody>
      </p:sp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8EBA01-EB54-834E-90B3-33823F081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1" y="3429000"/>
            <a:ext cx="4464382" cy="1242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6B361-962F-6C52-9504-0F44FF4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7B14C-5FDA-A117-2CDB-21515AED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1188</Words>
  <Application>Microsoft Office PowerPoint</Application>
  <PresentationFormat>Geniş ekran</PresentationFormat>
  <Paragraphs>294</Paragraphs>
  <Slides>38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Comic Sans MS</vt:lpstr>
      <vt:lpstr>Courier</vt:lpstr>
      <vt:lpstr>Courier New</vt:lpstr>
      <vt:lpstr>Noteworthy Light</vt:lpstr>
      <vt:lpstr>Noteworthy Light</vt:lpstr>
      <vt:lpstr>Office Theme</vt:lpstr>
      <vt:lpstr>Veritabanı Yönetim Sistemleri (335)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Veritabanı Yönetim Sistemleri </dc:title>
  <dc:creator>Ahmet Arif Aydin</dc:creator>
  <cp:lastModifiedBy>Ozal Yildirim</cp:lastModifiedBy>
  <cp:revision>42</cp:revision>
  <dcterms:created xsi:type="dcterms:W3CDTF">2020-12-06T19:06:00Z</dcterms:created>
  <dcterms:modified xsi:type="dcterms:W3CDTF">2023-11-16T08:09:58Z</dcterms:modified>
</cp:coreProperties>
</file>