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65" r:id="rId42"/>
    <p:sldId id="267" r:id="rId4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DB768-FE71-42EC-9D03-D373FF903E96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9F2DD-4092-4701-B240-82782D2814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6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21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1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238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737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6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51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426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34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705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94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4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F6BA-66C9-4BCC-94AC-6CE114908130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A584-2418-4996-9118-2EEEC4127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323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numeri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numeri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numeric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412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412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uui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ksisozluk.com/?q=californi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gresql.org/about/news/postgresql-151-146-139-1213-1118-and-1023-released-2543/" TargetMode="External"/><Relationship Id="rId4" Type="http://schemas.openxmlformats.org/officeDocument/2006/relationships/hyperlink" Target="https://eksisozluk.com/?q=berkeley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nosql-tutorial.html" TargetMode="External"/><Relationship Id="rId2" Type="http://schemas.openxmlformats.org/officeDocument/2006/relationships/hyperlink" Target="https://www.guru99.com/dbms-concurrency-contro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62454" y="5202238"/>
            <a:ext cx="9144000" cy="1655762"/>
          </a:xfrm>
        </p:spPr>
        <p:txBody>
          <a:bodyPr/>
          <a:lstStyle/>
          <a:p>
            <a:r>
              <a:rPr lang="tr-TR" dirty="0" err="1" smtClean="0"/>
              <a:t>Doç.Dr</a:t>
            </a:r>
            <a:r>
              <a:rPr lang="tr-TR" dirty="0" smtClean="0"/>
              <a:t>. Özal YILDIRIM</a:t>
            </a:r>
          </a:p>
          <a:p>
            <a:r>
              <a:rPr lang="tr-TR" dirty="0" smtClean="0"/>
              <a:t>(https://www.guru99.com/introduction-postgresql.html)</a:t>
            </a:r>
            <a:endParaRPr lang="tr-TR" dirty="0"/>
          </a:p>
        </p:txBody>
      </p:sp>
      <p:pic>
        <p:nvPicPr>
          <p:cNvPr id="1028" name="Picture 4" descr="PostgreSQL Nedir? - SQL - SQL - PostGIS - SetX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73" y="1143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05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38096" y="142752"/>
            <a:ext cx="10515600" cy="1325563"/>
          </a:xfrm>
        </p:spPr>
        <p:txBody>
          <a:bodyPr/>
          <a:lstStyle/>
          <a:p>
            <a:r>
              <a:rPr lang="tr-TR" b="1" dirty="0" err="1" smtClean="0"/>
              <a:t>PostgreSQL</a:t>
            </a:r>
            <a:r>
              <a:rPr lang="tr-TR" b="1" dirty="0" smtClean="0"/>
              <a:t> Veri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8585" y="1468315"/>
            <a:ext cx="5079023" cy="473502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Boolean</a:t>
            </a:r>
            <a:endParaRPr lang="en-US" dirty="0"/>
          </a:p>
          <a:p>
            <a:pPr fontAlgn="base"/>
            <a:r>
              <a:rPr lang="en-US" b="1" dirty="0" smtClean="0"/>
              <a:t>Character</a:t>
            </a:r>
            <a:r>
              <a:rPr lang="tr-TR" dirty="0" smtClean="0"/>
              <a:t>: </a:t>
            </a:r>
            <a:r>
              <a:rPr lang="en-US" dirty="0"/>
              <a:t> </a:t>
            </a:r>
            <a:r>
              <a:rPr lang="en-US" i="1" dirty="0" smtClean="0"/>
              <a:t>[</a:t>
            </a:r>
            <a:r>
              <a:rPr lang="tr-TR" i="1" dirty="0" smtClean="0"/>
              <a:t>CHAR(n)</a:t>
            </a:r>
            <a:r>
              <a:rPr lang="en-US" i="1" dirty="0" smtClean="0"/>
              <a:t>, </a:t>
            </a:r>
            <a:r>
              <a:rPr lang="tr-TR" i="1" dirty="0" smtClean="0"/>
              <a:t>VARCHAR(n)</a:t>
            </a:r>
            <a:r>
              <a:rPr lang="tr-TR" i="1" dirty="0"/>
              <a:t> </a:t>
            </a:r>
            <a:r>
              <a:rPr lang="tr-TR" i="1" dirty="0" smtClean="0"/>
              <a:t>ve TEXT</a:t>
            </a:r>
            <a:r>
              <a:rPr lang="en-US" i="1" dirty="0" smtClean="0"/>
              <a:t>]</a:t>
            </a:r>
            <a:endParaRPr lang="en-US" dirty="0"/>
          </a:p>
          <a:p>
            <a:pPr fontAlgn="base"/>
            <a:r>
              <a:rPr lang="en-US" b="1" dirty="0"/>
              <a:t>Numeric</a:t>
            </a:r>
            <a:r>
              <a:rPr lang="en-US" dirty="0"/>
              <a:t> </a:t>
            </a:r>
            <a:endParaRPr lang="tr-TR" dirty="0" smtClean="0"/>
          </a:p>
          <a:p>
            <a:pPr lvl="1" fontAlgn="base"/>
            <a:r>
              <a:rPr lang="tr-TR" dirty="0" smtClean="0"/>
              <a:t>SMALLINT, INT, SERIAL, FLOAT,FLOAT8, NUMERIC (</a:t>
            </a:r>
            <a:r>
              <a:rPr lang="tr-TR" dirty="0" err="1" smtClean="0"/>
              <a:t>d,p</a:t>
            </a:r>
            <a:r>
              <a:rPr lang="tr-TR" dirty="0" smtClean="0"/>
              <a:t>)</a:t>
            </a:r>
          </a:p>
          <a:p>
            <a:pPr fontAlgn="base"/>
            <a:r>
              <a:rPr lang="en-US" b="1" dirty="0" smtClean="0"/>
              <a:t>Temporal</a:t>
            </a:r>
            <a:r>
              <a:rPr lang="en-US" dirty="0"/>
              <a:t>  </a:t>
            </a:r>
            <a:r>
              <a:rPr lang="en-US" i="1" dirty="0"/>
              <a:t>[ </a:t>
            </a:r>
            <a:r>
              <a:rPr lang="tr-TR" i="1" dirty="0" smtClean="0"/>
              <a:t>DATE</a:t>
            </a:r>
            <a:r>
              <a:rPr lang="en-US" i="1" dirty="0" smtClean="0"/>
              <a:t>, </a:t>
            </a:r>
            <a:r>
              <a:rPr lang="tr-TR" i="1" dirty="0" smtClean="0"/>
              <a:t>TIME</a:t>
            </a:r>
            <a:r>
              <a:rPr lang="en-US" i="1" dirty="0" smtClean="0"/>
              <a:t>, </a:t>
            </a:r>
            <a:r>
              <a:rPr lang="tr-TR" i="1" dirty="0" smtClean="0"/>
              <a:t>TIMESTAMP</a:t>
            </a:r>
            <a:r>
              <a:rPr lang="tr-TR" i="1" dirty="0"/>
              <a:t> </a:t>
            </a:r>
            <a:r>
              <a:rPr lang="tr-TR" i="1" dirty="0" smtClean="0"/>
              <a:t>ve INTERVAL</a:t>
            </a:r>
            <a:r>
              <a:rPr lang="en-US" i="1" dirty="0" smtClean="0"/>
              <a:t>]</a:t>
            </a:r>
            <a:endParaRPr lang="en-US" dirty="0"/>
          </a:p>
          <a:p>
            <a:pPr fontAlgn="base"/>
            <a:r>
              <a:rPr lang="en-US" b="1" dirty="0"/>
              <a:t>UUID</a:t>
            </a:r>
            <a:r>
              <a:rPr lang="en-US" dirty="0"/>
              <a:t> </a:t>
            </a:r>
            <a:r>
              <a:rPr lang="en-US" i="1" dirty="0" smtClean="0"/>
              <a:t>[UUID </a:t>
            </a:r>
            <a:r>
              <a:rPr lang="en-US" i="1" dirty="0"/>
              <a:t>(Universally Unique Identifiers) ]</a:t>
            </a:r>
            <a:endParaRPr lang="en-US" dirty="0"/>
          </a:p>
          <a:p>
            <a:pPr fontAlgn="base"/>
            <a:r>
              <a:rPr lang="en-US" b="1" dirty="0"/>
              <a:t>Array</a:t>
            </a:r>
            <a:r>
              <a:rPr lang="en-US" i="1" dirty="0"/>
              <a:t> [ for storing array strings, numbers, etc.]</a:t>
            </a:r>
            <a:endParaRPr lang="en-US" dirty="0"/>
          </a:p>
          <a:p>
            <a:pPr fontAlgn="base"/>
            <a:r>
              <a:rPr lang="en-US" b="1" dirty="0"/>
              <a:t>JSON</a:t>
            </a:r>
            <a:r>
              <a:rPr lang="en-US" i="1" dirty="0"/>
              <a:t> [ stores JSON </a:t>
            </a:r>
            <a:r>
              <a:rPr lang="en-US" i="1" dirty="0" smtClean="0"/>
              <a:t>data</a:t>
            </a:r>
            <a:r>
              <a:rPr lang="tr-TR" i="1" dirty="0" smtClean="0"/>
              <a:t> JSON ve JSONB</a:t>
            </a:r>
            <a:r>
              <a:rPr lang="en-US" i="1" dirty="0" smtClean="0"/>
              <a:t>]</a:t>
            </a:r>
            <a:endParaRPr lang="en-US" dirty="0"/>
          </a:p>
          <a:p>
            <a:pPr fontAlgn="base"/>
            <a:r>
              <a:rPr lang="en-US" b="1" dirty="0" err="1"/>
              <a:t>hstore</a:t>
            </a:r>
            <a:r>
              <a:rPr lang="en-US" dirty="0"/>
              <a:t> </a:t>
            </a:r>
            <a:r>
              <a:rPr lang="en-US" i="1" dirty="0"/>
              <a:t>[ stores key-value pair]</a:t>
            </a:r>
            <a:endParaRPr lang="en-US" dirty="0"/>
          </a:p>
          <a:p>
            <a:pPr fontAlgn="base"/>
            <a:r>
              <a:rPr lang="en-US" b="1" dirty="0"/>
              <a:t>Special</a:t>
            </a:r>
            <a:r>
              <a:rPr lang="en-US" dirty="0"/>
              <a:t> Types </a:t>
            </a:r>
            <a:r>
              <a:rPr lang="en-US" i="1" dirty="0"/>
              <a:t>[ such as network address and geometric data</a:t>
            </a:r>
            <a:r>
              <a:rPr lang="en-US" i="1" dirty="0" smtClean="0"/>
              <a:t>]</a:t>
            </a:r>
            <a:endParaRPr lang="tr-TR" i="1" dirty="0" smtClean="0"/>
          </a:p>
          <a:p>
            <a:pPr marL="0" indent="0" fontAlgn="base">
              <a:buNone/>
            </a:pPr>
            <a:endParaRPr lang="en-US" dirty="0"/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096000" y="2279772"/>
            <a:ext cx="58761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sz="2000" dirty="0" err="1" smtClean="0"/>
              <a:t>lkel</a:t>
            </a:r>
            <a:r>
              <a:rPr lang="tr-TR" sz="2000" dirty="0" smtClean="0"/>
              <a:t> veri türlerine ek olarak, ağ veya geometrik ile ilgili bazı özel veri türlerini de destekler:</a:t>
            </a:r>
          </a:p>
          <a:p>
            <a:pPr fontAlgn="base"/>
            <a:endParaRPr lang="tr-TR" sz="2000" dirty="0" smtClean="0"/>
          </a:p>
          <a:p>
            <a:pPr fontAlgn="base"/>
            <a:r>
              <a:rPr lang="tr-TR" sz="2000" b="1" dirty="0" smtClean="0"/>
              <a:t>BOX: </a:t>
            </a:r>
            <a:r>
              <a:rPr lang="tr-TR" sz="2000" dirty="0" smtClean="0"/>
              <a:t>Dikdörtgen kutuyu saklamak için kullanılır.</a:t>
            </a:r>
          </a:p>
          <a:p>
            <a:pPr fontAlgn="base"/>
            <a:r>
              <a:rPr lang="tr-TR" sz="2000" b="1" dirty="0" smtClean="0"/>
              <a:t>POINT</a:t>
            </a:r>
            <a:r>
              <a:rPr lang="tr-TR" sz="2000" dirty="0" smtClean="0"/>
              <a:t>: Geometrik sayı çiftlerini saklamak için kullanılır.</a:t>
            </a:r>
          </a:p>
          <a:p>
            <a:pPr fontAlgn="base"/>
            <a:r>
              <a:rPr lang="tr-TR" sz="2000" b="1" dirty="0" smtClean="0"/>
              <a:t>LSEG:</a:t>
            </a:r>
            <a:r>
              <a:rPr lang="tr-TR" sz="2000" dirty="0" smtClean="0"/>
              <a:t> Doğru </a:t>
            </a:r>
            <a:r>
              <a:rPr lang="tr-TR" sz="2000" dirty="0" err="1" smtClean="0"/>
              <a:t>segmentini</a:t>
            </a:r>
            <a:r>
              <a:rPr lang="tr-TR" sz="2000" dirty="0" smtClean="0"/>
              <a:t> saklamak için kullanılır.</a:t>
            </a:r>
          </a:p>
          <a:p>
            <a:pPr fontAlgn="base"/>
            <a:r>
              <a:rPr lang="tr-TR" sz="2000" b="1" dirty="0" smtClean="0"/>
              <a:t>POLYGON</a:t>
            </a:r>
            <a:r>
              <a:rPr lang="tr-TR" sz="2000" dirty="0" smtClean="0"/>
              <a:t>: Kapalı geometrik saklamak için kullanılır.</a:t>
            </a:r>
          </a:p>
          <a:p>
            <a:pPr fontAlgn="base"/>
            <a:r>
              <a:rPr lang="tr-TR" sz="2000" b="1" dirty="0" smtClean="0"/>
              <a:t>INET</a:t>
            </a:r>
            <a:r>
              <a:rPr lang="tr-TR" sz="2000" dirty="0" smtClean="0"/>
              <a:t>: Bir IP4 adresini saklamak için kullanılır.</a:t>
            </a:r>
          </a:p>
          <a:p>
            <a:pPr fontAlgn="base"/>
            <a:r>
              <a:rPr lang="tr-TR" sz="2000" b="1" dirty="0" smtClean="0"/>
              <a:t>MACADDR</a:t>
            </a:r>
            <a:r>
              <a:rPr lang="tr-TR" sz="2000" dirty="0" smtClean="0"/>
              <a:t>: MAC adresini saklamak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405149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Numeric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B1190A-0EDE-0F49-A33B-4C2401C21A94}"/>
              </a:ext>
            </a:extLst>
          </p:cNvPr>
          <p:cNvSpPr txBox="1"/>
          <p:nvPr/>
        </p:nvSpPr>
        <p:spPr>
          <a:xfrm>
            <a:off x="409791" y="1356328"/>
            <a:ext cx="4676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Numeric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veri tipi </a:t>
            </a:r>
          </a:p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bir sayının tam ve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ondalıklı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kısmı tanımlanmasını sağlar.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1AAE0-2C1E-A74D-B28B-A4CEA4B1DF7E}"/>
              </a:ext>
            </a:extLst>
          </p:cNvPr>
          <p:cNvSpPr txBox="1"/>
          <p:nvPr/>
        </p:nvSpPr>
        <p:spPr>
          <a:xfrm>
            <a:off x="3295650" y="6243261"/>
            <a:ext cx="560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https://www.postgresqltutorial.com/postgresql-numeric/</a:t>
            </a:r>
            <a:endParaRPr lang="tr-TR" dirty="0"/>
          </a:p>
          <a:p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0A285-1FB5-B04B-81EC-1C9CF14D7E43}"/>
              </a:ext>
            </a:extLst>
          </p:cNvPr>
          <p:cNvSpPr txBox="1"/>
          <p:nvPr/>
        </p:nvSpPr>
        <p:spPr>
          <a:xfrm>
            <a:off x="6953527" y="1654151"/>
            <a:ext cx="406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" pitchFamily="2" charset="0"/>
              </a:rPr>
              <a:t>NUMERIC(</a:t>
            </a:r>
            <a:r>
              <a:rPr lang="en-US" b="1" i="0" dirty="0">
                <a:effectLst/>
                <a:latin typeface="Courier" pitchFamily="2" charset="0"/>
              </a:rPr>
              <a:t>precision</a:t>
            </a:r>
            <a:r>
              <a:rPr lang="en-US" b="0" i="0" dirty="0">
                <a:effectLst/>
                <a:latin typeface="Courier" pitchFamily="2" charset="0"/>
              </a:rPr>
              <a:t>, </a:t>
            </a:r>
            <a:r>
              <a:rPr lang="en-US" b="1" i="0" dirty="0">
                <a:effectLst/>
                <a:latin typeface="Courier" pitchFamily="2" charset="0"/>
              </a:rPr>
              <a:t>scale</a:t>
            </a:r>
            <a:r>
              <a:rPr lang="en-US" b="0" i="0" dirty="0">
                <a:effectLst/>
                <a:latin typeface="Courier" pitchFamily="2" charset="0"/>
              </a:rPr>
              <a:t>)</a:t>
            </a:r>
            <a:endParaRPr lang="tr-T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B2B73-8A16-AD99-D6A4-255EEA58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BEE85-28F9-70D0-D5DF-CB85D5E9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Numeric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B1190A-0EDE-0F49-A33B-4C2401C21A94}"/>
              </a:ext>
            </a:extLst>
          </p:cNvPr>
          <p:cNvSpPr txBox="1"/>
          <p:nvPr/>
        </p:nvSpPr>
        <p:spPr>
          <a:xfrm>
            <a:off x="409791" y="1356328"/>
            <a:ext cx="4676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Numeric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veri tipi </a:t>
            </a:r>
          </a:p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bir sayının tam ve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ondalıklı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kısmı tanımlanmasını sağlar.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1AAE0-2C1E-A74D-B28B-A4CEA4B1DF7E}"/>
              </a:ext>
            </a:extLst>
          </p:cNvPr>
          <p:cNvSpPr txBox="1"/>
          <p:nvPr/>
        </p:nvSpPr>
        <p:spPr>
          <a:xfrm>
            <a:off x="3135766" y="62667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https://www.postgresqltutorial.com/postgresql-numeric/</a:t>
            </a:r>
            <a:endParaRPr lang="tr-TR" dirty="0"/>
          </a:p>
          <a:p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0A285-1FB5-B04B-81EC-1C9CF14D7E43}"/>
              </a:ext>
            </a:extLst>
          </p:cNvPr>
          <p:cNvSpPr txBox="1"/>
          <p:nvPr/>
        </p:nvSpPr>
        <p:spPr>
          <a:xfrm>
            <a:off x="6953527" y="1654151"/>
            <a:ext cx="406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" pitchFamily="2" charset="0"/>
              </a:rPr>
              <a:t>NUMERIC(</a:t>
            </a:r>
            <a:r>
              <a:rPr lang="en-US" b="1" i="0" dirty="0">
                <a:effectLst/>
                <a:latin typeface="Courier" pitchFamily="2" charset="0"/>
              </a:rPr>
              <a:t>precision</a:t>
            </a:r>
            <a:r>
              <a:rPr lang="en-US" b="0" i="0" dirty="0">
                <a:effectLst/>
                <a:latin typeface="Courier" pitchFamily="2" charset="0"/>
              </a:rPr>
              <a:t>, </a:t>
            </a:r>
            <a:r>
              <a:rPr lang="en-US" b="1" i="0" dirty="0">
                <a:effectLst/>
                <a:latin typeface="Courier" pitchFamily="2" charset="0"/>
              </a:rPr>
              <a:t>scale</a:t>
            </a:r>
            <a:r>
              <a:rPr lang="en-US" b="0" i="0" dirty="0">
                <a:effectLst/>
                <a:latin typeface="Courier" pitchFamily="2" charset="0"/>
              </a:rPr>
              <a:t>)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FD562-0019-FC45-99EB-C1472DBE6882}"/>
              </a:ext>
            </a:extLst>
          </p:cNvPr>
          <p:cNvSpPr txBox="1"/>
          <p:nvPr/>
        </p:nvSpPr>
        <p:spPr>
          <a:xfrm>
            <a:off x="709847" y="3693943"/>
            <a:ext cx="46763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urier" pitchFamily="2" charset="0"/>
              </a:rPr>
              <a:t>CREATE TABLE </a:t>
            </a:r>
            <a:r>
              <a:rPr lang="en-US" b="0" i="0" dirty="0">
                <a:effectLst/>
                <a:latin typeface="Courier" pitchFamily="2" charset="0"/>
              </a:rPr>
              <a:t>products ( 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b="1" i="0" dirty="0">
                <a:effectLst/>
                <a:latin typeface="Courier" pitchFamily="2" charset="0"/>
              </a:rPr>
              <a:t>id</a:t>
            </a:r>
            <a:r>
              <a:rPr lang="en-US" b="0" i="0" dirty="0">
                <a:effectLst/>
                <a:latin typeface="Courier" pitchFamily="2" charset="0"/>
              </a:rPr>
              <a:t> </a:t>
            </a:r>
            <a:r>
              <a:rPr lang="en-US" i="0" dirty="0">
                <a:effectLst/>
                <a:latin typeface="Courier" pitchFamily="2" charset="0"/>
              </a:rPr>
              <a:t>SERIAL PRIMARY KEY, 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b="1" i="0" dirty="0">
                <a:effectLst/>
                <a:latin typeface="Courier" pitchFamily="2" charset="0"/>
              </a:rPr>
              <a:t>name</a:t>
            </a:r>
            <a:r>
              <a:rPr lang="en-US" b="0" i="0" dirty="0">
                <a:effectLst/>
                <a:latin typeface="Courier" pitchFamily="2" charset="0"/>
              </a:rPr>
              <a:t> VARCHAR(100) NOT NULL, 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b="1" i="0" dirty="0">
                <a:effectLst/>
                <a:latin typeface="Courier" pitchFamily="2" charset="0"/>
              </a:rPr>
              <a:t>price</a:t>
            </a:r>
            <a:r>
              <a:rPr lang="en-US" b="0" i="0" dirty="0">
                <a:effectLst/>
                <a:latin typeface="Courier" pitchFamily="2" charset="0"/>
              </a:rPr>
              <a:t> </a:t>
            </a:r>
            <a:r>
              <a:rPr lang="en-US" b="0" i="0" dirty="0">
                <a:effectLst/>
                <a:highlight>
                  <a:srgbClr val="FFFF00"/>
                </a:highlight>
                <a:latin typeface="Courier" pitchFamily="2" charset="0"/>
              </a:rPr>
              <a:t>NUMERIC(5,2)</a:t>
            </a:r>
          </a:p>
          <a:p>
            <a:r>
              <a:rPr lang="en-US" b="0" i="0" dirty="0">
                <a:effectLst/>
                <a:latin typeface="Courier" pitchFamily="2" charset="0"/>
              </a:rPr>
              <a:t>);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31B5-9FC2-FE75-EFEB-820A0C45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6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Numeric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B1190A-0EDE-0F49-A33B-4C2401C21A94}"/>
              </a:ext>
            </a:extLst>
          </p:cNvPr>
          <p:cNvSpPr txBox="1"/>
          <p:nvPr/>
        </p:nvSpPr>
        <p:spPr>
          <a:xfrm>
            <a:off x="409791" y="1356328"/>
            <a:ext cx="4676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Numeric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veri tipi </a:t>
            </a:r>
          </a:p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bir sayının tam ve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ondalıklı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kısmı tanımlanmasını sağlar.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1AAE0-2C1E-A74D-B28B-A4CEA4B1DF7E}"/>
              </a:ext>
            </a:extLst>
          </p:cNvPr>
          <p:cNvSpPr txBox="1"/>
          <p:nvPr/>
        </p:nvSpPr>
        <p:spPr>
          <a:xfrm>
            <a:off x="3135766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https://www.postgresqltutorial.com/postgresql-numeric/</a:t>
            </a:r>
            <a:endParaRPr lang="tr-TR" dirty="0"/>
          </a:p>
          <a:p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0A285-1FB5-B04B-81EC-1C9CF14D7E43}"/>
              </a:ext>
            </a:extLst>
          </p:cNvPr>
          <p:cNvSpPr txBox="1"/>
          <p:nvPr/>
        </p:nvSpPr>
        <p:spPr>
          <a:xfrm>
            <a:off x="6953527" y="1654151"/>
            <a:ext cx="406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" pitchFamily="2" charset="0"/>
              </a:rPr>
              <a:t>NUMERIC(</a:t>
            </a:r>
            <a:r>
              <a:rPr lang="en-US" b="1" i="0" dirty="0">
                <a:effectLst/>
                <a:latin typeface="Courier" pitchFamily="2" charset="0"/>
              </a:rPr>
              <a:t>precision</a:t>
            </a:r>
            <a:r>
              <a:rPr lang="en-US" b="0" i="0" dirty="0">
                <a:effectLst/>
                <a:latin typeface="Courier" pitchFamily="2" charset="0"/>
              </a:rPr>
              <a:t>, </a:t>
            </a:r>
            <a:r>
              <a:rPr lang="en-US" b="1" i="0" dirty="0">
                <a:effectLst/>
                <a:latin typeface="Courier" pitchFamily="2" charset="0"/>
              </a:rPr>
              <a:t>scale</a:t>
            </a:r>
            <a:r>
              <a:rPr lang="en-US" b="0" i="0" dirty="0">
                <a:effectLst/>
                <a:latin typeface="Courier" pitchFamily="2" charset="0"/>
              </a:rPr>
              <a:t>)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FD562-0019-FC45-99EB-C1472DBE6882}"/>
              </a:ext>
            </a:extLst>
          </p:cNvPr>
          <p:cNvSpPr txBox="1"/>
          <p:nvPr/>
        </p:nvSpPr>
        <p:spPr>
          <a:xfrm>
            <a:off x="709847" y="3693943"/>
            <a:ext cx="46763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urier" pitchFamily="2" charset="0"/>
              </a:rPr>
              <a:t>CREATE TABLE </a:t>
            </a:r>
            <a:r>
              <a:rPr lang="en-US" b="0" i="0" dirty="0">
                <a:effectLst/>
                <a:latin typeface="Courier" pitchFamily="2" charset="0"/>
              </a:rPr>
              <a:t>products ( 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b="1" i="0" dirty="0">
                <a:effectLst/>
                <a:latin typeface="Courier" pitchFamily="2" charset="0"/>
              </a:rPr>
              <a:t>id</a:t>
            </a:r>
            <a:r>
              <a:rPr lang="en-US" b="0" i="0" dirty="0">
                <a:effectLst/>
                <a:latin typeface="Courier" pitchFamily="2" charset="0"/>
              </a:rPr>
              <a:t> </a:t>
            </a:r>
            <a:r>
              <a:rPr lang="en-US" i="0" dirty="0">
                <a:effectLst/>
                <a:latin typeface="Courier" pitchFamily="2" charset="0"/>
              </a:rPr>
              <a:t>SERIAL PRIMARY KEY, 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b="1" i="0" dirty="0">
                <a:effectLst/>
                <a:latin typeface="Courier" pitchFamily="2" charset="0"/>
              </a:rPr>
              <a:t>name</a:t>
            </a:r>
            <a:r>
              <a:rPr lang="en-US" b="0" i="0" dirty="0">
                <a:effectLst/>
                <a:latin typeface="Courier" pitchFamily="2" charset="0"/>
              </a:rPr>
              <a:t> VARCHAR(100) NOT NULL, 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b="1" i="0" dirty="0">
                <a:effectLst/>
                <a:latin typeface="Courier" pitchFamily="2" charset="0"/>
              </a:rPr>
              <a:t>price</a:t>
            </a:r>
            <a:r>
              <a:rPr lang="en-US" b="0" i="0" dirty="0">
                <a:effectLst/>
                <a:latin typeface="Courier" pitchFamily="2" charset="0"/>
              </a:rPr>
              <a:t> </a:t>
            </a:r>
            <a:r>
              <a:rPr lang="en-US" b="0" i="0" dirty="0">
                <a:effectLst/>
                <a:highlight>
                  <a:srgbClr val="FFFF00"/>
                </a:highlight>
                <a:latin typeface="Courier" pitchFamily="2" charset="0"/>
              </a:rPr>
              <a:t>NUMERIC(5,2)</a:t>
            </a:r>
          </a:p>
          <a:p>
            <a:r>
              <a:rPr lang="en-US" b="0" i="0" dirty="0">
                <a:effectLst/>
                <a:latin typeface="Courier" pitchFamily="2" charset="0"/>
              </a:rPr>
              <a:t>);</a:t>
            </a:r>
            <a:endParaRPr lang="tr-T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0996AD-F13A-904A-B567-7C09E69F19B4}"/>
              </a:ext>
            </a:extLst>
          </p:cNvPr>
          <p:cNvSpPr txBox="1"/>
          <p:nvPr/>
        </p:nvSpPr>
        <p:spPr>
          <a:xfrm>
            <a:off x="5892645" y="370378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urier" pitchFamily="2" charset="0"/>
              </a:rPr>
              <a:t>INSERT INTO 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i="0" dirty="0">
                <a:effectLst/>
                <a:latin typeface="Courier" pitchFamily="2" charset="0"/>
              </a:rPr>
              <a:t>products (name, price) </a:t>
            </a:r>
          </a:p>
          <a:p>
            <a:r>
              <a:rPr lang="en-US" i="0" dirty="0">
                <a:effectLst/>
                <a:latin typeface="Courier" pitchFamily="2" charset="0"/>
              </a:rPr>
              <a:t>VALUES </a:t>
            </a:r>
          </a:p>
          <a:p>
            <a:r>
              <a:rPr lang="en-US" i="0" dirty="0">
                <a:effectLst/>
                <a:latin typeface="Courier" pitchFamily="2" charset="0"/>
              </a:rPr>
              <a:t>		('Phone',500.</a:t>
            </a:r>
            <a:r>
              <a:rPr lang="en-US" i="0" dirty="0">
                <a:effectLst/>
                <a:highlight>
                  <a:srgbClr val="00FF00"/>
                </a:highlight>
                <a:latin typeface="Courier" pitchFamily="2" charset="0"/>
              </a:rPr>
              <a:t>215</a:t>
            </a:r>
            <a:r>
              <a:rPr lang="en-US" i="0" dirty="0">
                <a:effectLst/>
                <a:latin typeface="Courier" pitchFamily="2" charset="0"/>
              </a:rPr>
              <a:t>), </a:t>
            </a:r>
          </a:p>
          <a:p>
            <a:r>
              <a:rPr lang="en-US" i="0" dirty="0">
                <a:effectLst/>
                <a:latin typeface="Courier" pitchFamily="2" charset="0"/>
              </a:rPr>
              <a:t>		('Tablet',500.</a:t>
            </a:r>
            <a:r>
              <a:rPr lang="en-US" i="0" dirty="0">
                <a:effectLst/>
                <a:highlight>
                  <a:srgbClr val="00FF00"/>
                </a:highlight>
                <a:latin typeface="Courier" pitchFamily="2" charset="0"/>
              </a:rPr>
              <a:t>214</a:t>
            </a:r>
            <a:r>
              <a:rPr lang="en-US" i="0" dirty="0">
                <a:effectLst/>
                <a:latin typeface="Courier" pitchFamily="2" charset="0"/>
              </a:rPr>
              <a:t>);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74385-6036-F08E-042E-8A5AA97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4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UUID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40E28-E1ED-8143-B8AF-A63D61A57C29}"/>
              </a:ext>
            </a:extLst>
          </p:cNvPr>
          <p:cNvSpPr/>
          <p:nvPr/>
        </p:nvSpPr>
        <p:spPr>
          <a:xfrm>
            <a:off x="508444" y="997802"/>
            <a:ext cx="5121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UUIDs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(Universal Unique Identifier)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80B90-75EC-8348-8988-CADE1C28C8C5}"/>
              </a:ext>
            </a:extLst>
          </p:cNvPr>
          <p:cNvSpPr/>
          <p:nvPr/>
        </p:nvSpPr>
        <p:spPr>
          <a:xfrm>
            <a:off x="8767858" y="582304"/>
            <a:ext cx="3424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https://tools.ietf.org/html/rfc4122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2D480-E6C6-FC42-AFE2-A82B1D62E33A}"/>
              </a:ext>
            </a:extLst>
          </p:cNvPr>
          <p:cNvSpPr txBox="1"/>
          <p:nvPr/>
        </p:nvSpPr>
        <p:spPr>
          <a:xfrm>
            <a:off x="5712270" y="1028636"/>
            <a:ext cx="436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GUID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: Globally Unique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IDentifier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BC9C4-6AEF-8A4F-9132-10E77E6C7642}"/>
              </a:ext>
            </a:extLst>
          </p:cNvPr>
          <p:cNvSpPr txBox="1"/>
          <p:nvPr/>
        </p:nvSpPr>
        <p:spPr>
          <a:xfrm>
            <a:off x="2382303" y="1705800"/>
            <a:ext cx="703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128bit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uzunluğunda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uluslararası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unique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olan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bir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veri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tipidir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.  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5E657-4185-127C-1F62-29F9BBD6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6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UUID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40E28-E1ED-8143-B8AF-A63D61A57C29}"/>
              </a:ext>
            </a:extLst>
          </p:cNvPr>
          <p:cNvSpPr/>
          <p:nvPr/>
        </p:nvSpPr>
        <p:spPr>
          <a:xfrm>
            <a:off x="508444" y="997802"/>
            <a:ext cx="5121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UUIDs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(Universal Unique Identifier)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80B90-75EC-8348-8988-CADE1C28C8C5}"/>
              </a:ext>
            </a:extLst>
          </p:cNvPr>
          <p:cNvSpPr/>
          <p:nvPr/>
        </p:nvSpPr>
        <p:spPr>
          <a:xfrm>
            <a:off x="8767858" y="582304"/>
            <a:ext cx="3424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https://tools.ietf.org/html/rfc4122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2D480-E6C6-FC42-AFE2-A82B1D62E33A}"/>
              </a:ext>
            </a:extLst>
          </p:cNvPr>
          <p:cNvSpPr txBox="1"/>
          <p:nvPr/>
        </p:nvSpPr>
        <p:spPr>
          <a:xfrm>
            <a:off x="5712270" y="1028636"/>
            <a:ext cx="436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GUID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: Globally Unique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IDentifier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BC9C4-6AEF-8A4F-9132-10E77E6C7642}"/>
              </a:ext>
            </a:extLst>
          </p:cNvPr>
          <p:cNvSpPr txBox="1"/>
          <p:nvPr/>
        </p:nvSpPr>
        <p:spPr>
          <a:xfrm>
            <a:off x="2382303" y="1705800"/>
            <a:ext cx="703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128bit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uzunluğunda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uluslararası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unique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olan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bir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veri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tipidir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.  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D698B-B941-574F-A5E9-48A86EBFB664}"/>
              </a:ext>
            </a:extLst>
          </p:cNvPr>
          <p:cNvSpPr txBox="1"/>
          <p:nvPr/>
        </p:nvSpPr>
        <p:spPr>
          <a:xfrm>
            <a:off x="6840789" y="3060128"/>
            <a:ext cx="254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32digit hexadecimal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4CAEA1-39B7-6F4A-8D52-7B44CB45E238}"/>
              </a:ext>
            </a:extLst>
          </p:cNvPr>
          <p:cNvSpPr/>
          <p:nvPr/>
        </p:nvSpPr>
        <p:spPr>
          <a:xfrm>
            <a:off x="1466291" y="2780030"/>
            <a:ext cx="46297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 latinLnBrk="1"/>
            <a:r>
              <a:rPr lang="en-US" b="1" dirty="0">
                <a:latin typeface="inherit"/>
              </a:rPr>
              <a:t>40e6215d-b5c6-4896-987c-f30f3678f608</a:t>
            </a:r>
          </a:p>
          <a:p>
            <a:pPr fontAlgn="t" latinLnBrk="1"/>
            <a:r>
              <a:rPr lang="en-US" b="1" dirty="0">
                <a:latin typeface="inherit"/>
              </a:rPr>
              <a:t>6ecd8c99-4036-403d-bf84-cf8400f67836</a:t>
            </a:r>
          </a:p>
          <a:p>
            <a:pPr fontAlgn="t" latinLnBrk="1"/>
            <a:r>
              <a:rPr lang="en-US" b="1" dirty="0">
                <a:latin typeface="inherit"/>
              </a:rPr>
              <a:t>3f333df6-90a4-4fda-8dd3-9485d27cee36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0C7932-772F-5049-858A-0C9A9B60AD82}"/>
              </a:ext>
            </a:extLst>
          </p:cNvPr>
          <p:cNvSpPr txBox="1"/>
          <p:nvPr/>
        </p:nvSpPr>
        <p:spPr>
          <a:xfrm>
            <a:off x="2173330" y="4533910"/>
            <a:ext cx="8020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Dağıtık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sistemlerde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kullanılmaktadır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aynı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anda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üretilmesi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gereken</a:t>
            </a:r>
            <a:endParaRPr lang="en-US" sz="2400" dirty="0">
              <a:solidFill>
                <a:srgbClr val="000000"/>
              </a:solidFill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id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lerin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benzersiz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olmasını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garanti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eder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FC2A0-D183-EF7B-EC02-243B91B3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UUID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40E28-E1ED-8143-B8AF-A63D61A57C29}"/>
              </a:ext>
            </a:extLst>
          </p:cNvPr>
          <p:cNvSpPr/>
          <p:nvPr/>
        </p:nvSpPr>
        <p:spPr>
          <a:xfrm>
            <a:off x="508444" y="997802"/>
            <a:ext cx="5121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UUIDs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(Universal Unique Identifier)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2D480-E6C6-FC42-AFE2-A82B1D62E33A}"/>
              </a:ext>
            </a:extLst>
          </p:cNvPr>
          <p:cNvSpPr txBox="1"/>
          <p:nvPr/>
        </p:nvSpPr>
        <p:spPr>
          <a:xfrm>
            <a:off x="5712270" y="1028636"/>
            <a:ext cx="436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GUID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: Globally Unique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IDentifier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B8999-D1CF-0346-ADCD-7C1A37CABA6D}"/>
              </a:ext>
            </a:extLst>
          </p:cNvPr>
          <p:cNvSpPr txBox="1"/>
          <p:nvPr/>
        </p:nvSpPr>
        <p:spPr>
          <a:xfrm>
            <a:off x="3495800" y="6256648"/>
            <a:ext cx="5200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https://www.postgresqltutorial.com/postgresql-uuid/</a:t>
            </a:r>
            <a:endParaRPr lang="tr-TR" dirty="0"/>
          </a:p>
          <a:p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813DE-4FA5-4A43-9471-F56402FD6F83}"/>
              </a:ext>
            </a:extLst>
          </p:cNvPr>
          <p:cNvSpPr/>
          <p:nvPr/>
        </p:nvSpPr>
        <p:spPr>
          <a:xfrm>
            <a:off x="752007" y="2298375"/>
            <a:ext cx="6823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CREATE EXTENSION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IF NOT EXISTS 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latin typeface="Courier" pitchFamily="2" charset="0"/>
                <a:cs typeface="Courier New" panose="02070309020205020404" pitchFamily="49" charset="0"/>
              </a:rPr>
              <a:t>uuid-ossp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";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0C449-D98D-1845-9F86-0E2A7BBE7947}"/>
              </a:ext>
            </a:extLst>
          </p:cNvPr>
          <p:cNvSpPr txBox="1"/>
          <p:nvPr/>
        </p:nvSpPr>
        <p:spPr>
          <a:xfrm>
            <a:off x="5006715" y="2158584"/>
            <a:ext cx="1753849" cy="6145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DFFE1-F8D3-E348-B908-5C002608108B}"/>
              </a:ext>
            </a:extLst>
          </p:cNvPr>
          <p:cNvSpPr txBox="1"/>
          <p:nvPr/>
        </p:nvSpPr>
        <p:spPr>
          <a:xfrm>
            <a:off x="6986666" y="2252208"/>
            <a:ext cx="509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Unique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üretilmesini sağlayan modül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C79C1-821E-8572-33B2-CAB271A5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8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UUID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40E28-E1ED-8143-B8AF-A63D61A57C29}"/>
              </a:ext>
            </a:extLst>
          </p:cNvPr>
          <p:cNvSpPr/>
          <p:nvPr/>
        </p:nvSpPr>
        <p:spPr>
          <a:xfrm>
            <a:off x="508444" y="997802"/>
            <a:ext cx="5121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UUIDs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(Universal Unique Identifier)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2D480-E6C6-FC42-AFE2-A82B1D62E33A}"/>
              </a:ext>
            </a:extLst>
          </p:cNvPr>
          <p:cNvSpPr txBox="1"/>
          <p:nvPr/>
        </p:nvSpPr>
        <p:spPr>
          <a:xfrm>
            <a:off x="5712270" y="1028636"/>
            <a:ext cx="436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GUID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: Globally Unique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IDentifier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813DE-4FA5-4A43-9471-F56402FD6F83}"/>
              </a:ext>
            </a:extLst>
          </p:cNvPr>
          <p:cNvSpPr/>
          <p:nvPr/>
        </p:nvSpPr>
        <p:spPr>
          <a:xfrm>
            <a:off x="752007" y="2298375"/>
            <a:ext cx="6823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CREATE EXTENSION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IF NOT EXISTS 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latin typeface="Courier" pitchFamily="2" charset="0"/>
                <a:cs typeface="Courier New" panose="02070309020205020404" pitchFamily="49" charset="0"/>
              </a:rPr>
              <a:t>uuid-ossp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";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DFFE1-F8D3-E348-B908-5C002608108B}"/>
              </a:ext>
            </a:extLst>
          </p:cNvPr>
          <p:cNvSpPr txBox="1"/>
          <p:nvPr/>
        </p:nvSpPr>
        <p:spPr>
          <a:xfrm>
            <a:off x="6986666" y="2252208"/>
            <a:ext cx="509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Unique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üretilmesini sağlayan modül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3D8E5-EAB8-9D4C-951A-C1A73A93469E}"/>
              </a:ext>
            </a:extLst>
          </p:cNvPr>
          <p:cNvSpPr/>
          <p:nvPr/>
        </p:nvSpPr>
        <p:spPr>
          <a:xfrm>
            <a:off x="752007" y="3072045"/>
            <a:ext cx="7005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CREATE TABLE contacts (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latin typeface="Courier" pitchFamily="2" charset="0"/>
                <a:cs typeface="Courier New" panose="02070309020205020404" pitchFamily="49" charset="0"/>
              </a:rPr>
              <a:t>contact_id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uuid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 DEFAULT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uuid_generate_v1()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email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phone VARCHAR,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PRIMARY KEY (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contact_id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);</a:t>
            </a:r>
            <a:endParaRPr lang="en-US" i="0" dirty="0">
              <a:effectLst/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F2413-08B6-3447-AE16-5E81F59307CB}"/>
              </a:ext>
            </a:extLst>
          </p:cNvPr>
          <p:cNvSpPr txBox="1"/>
          <p:nvPr/>
        </p:nvSpPr>
        <p:spPr>
          <a:xfrm>
            <a:off x="7728865" y="3404955"/>
            <a:ext cx="4436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Random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sayı  = UUID</a:t>
            </a:r>
          </a:p>
          <a:p>
            <a:endParaRPr lang="tr-TR" sz="24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560E7-E52D-7AD4-4127-0B33F74A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6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UUID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40E28-E1ED-8143-B8AF-A63D61A57C29}"/>
              </a:ext>
            </a:extLst>
          </p:cNvPr>
          <p:cNvSpPr/>
          <p:nvPr/>
        </p:nvSpPr>
        <p:spPr>
          <a:xfrm>
            <a:off x="508444" y="997802"/>
            <a:ext cx="5121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UUIDs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(Universal Unique Identifier)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2D480-E6C6-FC42-AFE2-A82B1D62E33A}"/>
              </a:ext>
            </a:extLst>
          </p:cNvPr>
          <p:cNvSpPr txBox="1"/>
          <p:nvPr/>
        </p:nvSpPr>
        <p:spPr>
          <a:xfrm>
            <a:off x="5712270" y="1028636"/>
            <a:ext cx="436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GUID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: Globally Unique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IDentifier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813DE-4FA5-4A43-9471-F56402FD6F83}"/>
              </a:ext>
            </a:extLst>
          </p:cNvPr>
          <p:cNvSpPr/>
          <p:nvPr/>
        </p:nvSpPr>
        <p:spPr>
          <a:xfrm>
            <a:off x="752007" y="2298375"/>
            <a:ext cx="6823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CREATE EXTENSION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IF NOT EXISTS 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latin typeface="Courier" pitchFamily="2" charset="0"/>
                <a:cs typeface="Courier New" panose="02070309020205020404" pitchFamily="49" charset="0"/>
              </a:rPr>
              <a:t>uuid-ossp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";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DFFE1-F8D3-E348-B908-5C002608108B}"/>
              </a:ext>
            </a:extLst>
          </p:cNvPr>
          <p:cNvSpPr txBox="1"/>
          <p:nvPr/>
        </p:nvSpPr>
        <p:spPr>
          <a:xfrm>
            <a:off x="6986666" y="2252208"/>
            <a:ext cx="509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Unique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üretilmesini sağlayan modül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3D8E5-EAB8-9D4C-951A-C1A73A93469E}"/>
              </a:ext>
            </a:extLst>
          </p:cNvPr>
          <p:cNvSpPr/>
          <p:nvPr/>
        </p:nvSpPr>
        <p:spPr>
          <a:xfrm>
            <a:off x="752007" y="3072045"/>
            <a:ext cx="7005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CREATE TABLE contacts (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latin typeface="Courier" pitchFamily="2" charset="0"/>
                <a:cs typeface="Courier New" panose="02070309020205020404" pitchFamily="49" charset="0"/>
              </a:rPr>
              <a:t>contact_id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uuid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 DEFAULT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uuid_generate_v1()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email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phone VARCHAR,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PRIMARY KEY (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contact_id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);</a:t>
            </a:r>
            <a:endParaRPr lang="en-US" i="0" dirty="0">
              <a:effectLst/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F2413-08B6-3447-AE16-5E81F59307CB}"/>
              </a:ext>
            </a:extLst>
          </p:cNvPr>
          <p:cNvSpPr txBox="1"/>
          <p:nvPr/>
        </p:nvSpPr>
        <p:spPr>
          <a:xfrm>
            <a:off x="7728865" y="3404955"/>
            <a:ext cx="4436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Random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sayı  = UUID</a:t>
            </a:r>
          </a:p>
          <a:p>
            <a:endParaRPr lang="tr-TR" sz="24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3488F7-E591-1B4B-BE19-E7339D9B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666" y="5423912"/>
            <a:ext cx="3606800" cy="82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BD55C70-D559-9A43-A88E-A8494C16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3" y="5469778"/>
            <a:ext cx="4699000" cy="779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E7861-DAF4-BC36-2625-EA5BD9C0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89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UUID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40E28-E1ED-8143-B8AF-A63D61A57C29}"/>
              </a:ext>
            </a:extLst>
          </p:cNvPr>
          <p:cNvSpPr/>
          <p:nvPr/>
        </p:nvSpPr>
        <p:spPr>
          <a:xfrm>
            <a:off x="508444" y="997802"/>
            <a:ext cx="5121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UUIDs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(Universal Unique Identifier)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2D480-E6C6-FC42-AFE2-A82B1D62E33A}"/>
              </a:ext>
            </a:extLst>
          </p:cNvPr>
          <p:cNvSpPr txBox="1"/>
          <p:nvPr/>
        </p:nvSpPr>
        <p:spPr>
          <a:xfrm>
            <a:off x="5712270" y="1028636"/>
            <a:ext cx="436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GUID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: Globally Unique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IDentifier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813DE-4FA5-4A43-9471-F56402FD6F83}"/>
              </a:ext>
            </a:extLst>
          </p:cNvPr>
          <p:cNvSpPr/>
          <p:nvPr/>
        </p:nvSpPr>
        <p:spPr>
          <a:xfrm>
            <a:off x="752007" y="2298375"/>
            <a:ext cx="6823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CREATE EXTENSION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IF NOT EXISTS 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latin typeface="Courier" pitchFamily="2" charset="0"/>
                <a:cs typeface="Courier New" panose="02070309020205020404" pitchFamily="49" charset="0"/>
              </a:rPr>
              <a:t>uuid-ossp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";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DFFE1-F8D3-E348-B908-5C002608108B}"/>
              </a:ext>
            </a:extLst>
          </p:cNvPr>
          <p:cNvSpPr txBox="1"/>
          <p:nvPr/>
        </p:nvSpPr>
        <p:spPr>
          <a:xfrm>
            <a:off x="6986666" y="2252208"/>
            <a:ext cx="509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Unique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üretilmesini sağlayan modül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3D8E5-EAB8-9D4C-951A-C1A73A93469E}"/>
              </a:ext>
            </a:extLst>
          </p:cNvPr>
          <p:cNvSpPr/>
          <p:nvPr/>
        </p:nvSpPr>
        <p:spPr>
          <a:xfrm>
            <a:off x="752007" y="3072045"/>
            <a:ext cx="7005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CREATE TABLE contacts (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latin typeface="Courier" pitchFamily="2" charset="0"/>
                <a:cs typeface="Courier New" panose="02070309020205020404" pitchFamily="49" charset="0"/>
              </a:rPr>
              <a:t>contact_id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uuid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 DEFAULT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uuid_generate_v4()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email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phone VARCHAR,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PRIMARY KEY (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contact_id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);</a:t>
            </a:r>
            <a:endParaRPr lang="en-US" i="0" dirty="0">
              <a:effectLst/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F2413-08B6-3447-AE16-5E81F59307CB}"/>
              </a:ext>
            </a:extLst>
          </p:cNvPr>
          <p:cNvSpPr txBox="1"/>
          <p:nvPr/>
        </p:nvSpPr>
        <p:spPr>
          <a:xfrm>
            <a:off x="7728865" y="3404955"/>
            <a:ext cx="4436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Sistemin MAC adresini + </a:t>
            </a:r>
          </a:p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Zaman (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timestamp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) +</a:t>
            </a:r>
          </a:p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Random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sayı 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= UUID</a:t>
            </a:r>
          </a:p>
          <a:p>
            <a:endParaRPr lang="tr-TR" sz="24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4CDD2-5E63-5D5F-FF40-3F9BBA8F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PostgreSQL</a:t>
            </a:r>
            <a:r>
              <a:rPr lang="tr-TR" b="1" dirty="0"/>
              <a:t> nedir</a:t>
            </a:r>
            <a:r>
              <a:rPr lang="tr-TR" b="1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 err="1"/>
              <a:t>PostgreSQL</a:t>
            </a:r>
            <a:r>
              <a:rPr lang="tr-TR" dirty="0"/>
              <a:t> , kurumsal sınıf bir açık kaynaklı </a:t>
            </a:r>
            <a:r>
              <a:rPr lang="tr-TR" dirty="0" err="1"/>
              <a:t>veritabanı</a:t>
            </a:r>
            <a:r>
              <a:rPr lang="tr-TR" dirty="0"/>
              <a:t> yönetim sistemidir. </a:t>
            </a:r>
            <a:r>
              <a:rPr lang="tr-TR" dirty="0" err="1"/>
              <a:t>Genişletilebilirlik</a:t>
            </a:r>
            <a:r>
              <a:rPr lang="tr-TR" dirty="0"/>
              <a:t> ve SQL uyumluluğu için ilişkisel ve ilişkisel olmayan sorgular için hem SQL hem de </a:t>
            </a:r>
            <a:r>
              <a:rPr lang="tr-TR" dirty="0" err="1">
                <a:solidFill>
                  <a:srgbClr val="FF0000"/>
                </a:solidFill>
              </a:rPr>
              <a:t>JSON'u</a:t>
            </a:r>
            <a:r>
              <a:rPr lang="tr-TR" dirty="0"/>
              <a:t> destekler. </a:t>
            </a:r>
            <a:endParaRPr lang="tr-TR" dirty="0" smtClean="0"/>
          </a:p>
          <a:p>
            <a:pPr algn="just"/>
            <a:r>
              <a:rPr lang="tr-TR" dirty="0" err="1" smtClean="0"/>
              <a:t>PostgreSQL</a:t>
            </a:r>
            <a:r>
              <a:rPr lang="tr-TR" dirty="0"/>
              <a:t>, yalnızca </a:t>
            </a:r>
            <a:r>
              <a:rPr lang="tr-TR" dirty="0" err="1"/>
              <a:t>Oracle</a:t>
            </a:r>
            <a:r>
              <a:rPr lang="tr-TR" dirty="0"/>
              <a:t> ve SQL Server gibi pahalı ticari </a:t>
            </a:r>
            <a:r>
              <a:rPr lang="tr-TR" dirty="0" err="1"/>
              <a:t>veritabanlarında</a:t>
            </a:r>
            <a:r>
              <a:rPr lang="tr-TR" dirty="0"/>
              <a:t> bulunan gelişmiş veri türlerini ve performans optimizasyon özelliklerini destekler. </a:t>
            </a:r>
            <a:r>
              <a:rPr lang="tr-TR" dirty="0" err="1"/>
              <a:t>Postgres</a:t>
            </a:r>
            <a:r>
              <a:rPr lang="tr-TR" dirty="0"/>
              <a:t> olarak da bilinir</a:t>
            </a:r>
            <a:r>
              <a:rPr lang="tr-TR" dirty="0" smtClean="0"/>
              <a:t>.</a:t>
            </a:r>
          </a:p>
          <a:p>
            <a:pPr algn="just"/>
            <a:r>
              <a:rPr lang="tr-TR" dirty="0"/>
              <a:t>Son derece güvenilir bir DBMS sistemi yapmak için muazzam katkılarda bulunan deneyimli bir geliştiriciler topluluğu tarafından desteklenmektedir.</a:t>
            </a:r>
          </a:p>
        </p:txBody>
      </p:sp>
    </p:spTree>
    <p:extLst>
      <p:ext uri="{BB962C8B-B14F-4D97-AF65-F5344CB8AC3E}">
        <p14:creationId xmlns:p14="http://schemas.microsoft.com/office/powerpoint/2010/main" val="352257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UUID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40E28-E1ED-8143-B8AF-A63D61A57C29}"/>
              </a:ext>
            </a:extLst>
          </p:cNvPr>
          <p:cNvSpPr/>
          <p:nvPr/>
        </p:nvSpPr>
        <p:spPr>
          <a:xfrm>
            <a:off x="508444" y="997802"/>
            <a:ext cx="5121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UUIDs</a:t>
            </a:r>
            <a:r>
              <a:rPr lang="en-US" sz="2400" b="1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(Universal Unique Identifier)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2D480-E6C6-FC42-AFE2-A82B1D62E33A}"/>
              </a:ext>
            </a:extLst>
          </p:cNvPr>
          <p:cNvSpPr txBox="1"/>
          <p:nvPr/>
        </p:nvSpPr>
        <p:spPr>
          <a:xfrm>
            <a:off x="5712270" y="1028636"/>
            <a:ext cx="436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GUID</a:t>
            </a: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s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: Globally Unique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IDentifier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813DE-4FA5-4A43-9471-F56402FD6F83}"/>
              </a:ext>
            </a:extLst>
          </p:cNvPr>
          <p:cNvSpPr/>
          <p:nvPr/>
        </p:nvSpPr>
        <p:spPr>
          <a:xfrm>
            <a:off x="752007" y="2298375"/>
            <a:ext cx="6823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CREATE EXTENSION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IF NOT EXISTS 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latin typeface="Courier" pitchFamily="2" charset="0"/>
                <a:cs typeface="Courier New" panose="02070309020205020404" pitchFamily="49" charset="0"/>
              </a:rPr>
              <a:t>uuid-ossp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";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DFFE1-F8D3-E348-B908-5C002608108B}"/>
              </a:ext>
            </a:extLst>
          </p:cNvPr>
          <p:cNvSpPr txBox="1"/>
          <p:nvPr/>
        </p:nvSpPr>
        <p:spPr>
          <a:xfrm>
            <a:off x="6986666" y="2252208"/>
            <a:ext cx="509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Unique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id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üretilmesini sağlayan modül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3D8E5-EAB8-9D4C-951A-C1A73A93469E}"/>
              </a:ext>
            </a:extLst>
          </p:cNvPr>
          <p:cNvSpPr/>
          <p:nvPr/>
        </p:nvSpPr>
        <p:spPr>
          <a:xfrm>
            <a:off x="752007" y="3072045"/>
            <a:ext cx="7005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CREATE TABLE contacts (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latin typeface="Courier" pitchFamily="2" charset="0"/>
                <a:cs typeface="Courier New" panose="02070309020205020404" pitchFamily="49" charset="0"/>
              </a:rPr>
              <a:t>contact_id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uuid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 DEFAULT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uuid_generate_v4()</a:t>
            </a:r>
            <a:r>
              <a:rPr lang="en-US" b="1" dirty="0">
                <a:latin typeface="Courier" pitchFamily="2" charset="0"/>
                <a:cs typeface="Courier New" panose="02070309020205020404" pitchFamily="49" charset="0"/>
              </a:rPr>
              <a:t>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email VARCHAR NOT NULL,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phone VARCHAR,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    PRIMARY KEY (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contact_id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latinLnBrk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);</a:t>
            </a:r>
            <a:endParaRPr lang="en-US" i="0" dirty="0">
              <a:effectLst/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F2413-08B6-3447-AE16-5E81F59307CB}"/>
              </a:ext>
            </a:extLst>
          </p:cNvPr>
          <p:cNvSpPr txBox="1"/>
          <p:nvPr/>
        </p:nvSpPr>
        <p:spPr>
          <a:xfrm>
            <a:off x="7728865" y="3404955"/>
            <a:ext cx="4436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Sistemin MAC adresini + </a:t>
            </a:r>
          </a:p>
          <a:p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Zaman (</a:t>
            </a:r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timestamp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) +</a:t>
            </a:r>
          </a:p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Random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sayı  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= UUID</a:t>
            </a:r>
          </a:p>
          <a:p>
            <a:endParaRPr lang="tr-TR" sz="2400" b="1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DC6C1557-F612-9547-88F3-AE363AB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70" y="5514634"/>
            <a:ext cx="4724400" cy="8222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416349-52D1-7843-9C8D-D855C687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666" y="5457484"/>
            <a:ext cx="3784600" cy="850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7DE8A-A798-B272-0E45-658C5F33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1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ARRAY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B5CE3-E7BA-E446-A478-53DE92E9B2F0}"/>
              </a:ext>
            </a:extLst>
          </p:cNvPr>
          <p:cNvSpPr/>
          <p:nvPr/>
        </p:nvSpPr>
        <p:spPr>
          <a:xfrm>
            <a:off x="476777" y="1407751"/>
            <a:ext cx="46763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 latinLnBrk="1"/>
            <a:r>
              <a:rPr lang="en-US" sz="2400" b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CREATE TABLE </a:t>
            </a:r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contacts (</a:t>
            </a:r>
          </a:p>
          <a:p>
            <a:pPr fontAlgn="t" latinLnBrk="1"/>
            <a:r>
              <a:rPr lang="en-US" sz="2400" i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	</a:t>
            </a:r>
            <a:r>
              <a:rPr lang="en-US" sz="2400" b="1" i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id</a:t>
            </a:r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serial PRIMARY KEY,</a:t>
            </a:r>
          </a:p>
          <a:p>
            <a:pPr fontAlgn="t" latinLnBrk="1"/>
            <a:r>
              <a:rPr lang="en-US" sz="2400" i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	</a:t>
            </a:r>
            <a:r>
              <a:rPr lang="en-US" sz="2400" b="1" i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VARCHAR (100),</a:t>
            </a:r>
          </a:p>
          <a:p>
            <a:pPr fontAlgn="t" latinLnBrk="1"/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phones</a:t>
            </a:r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TEXT []</a:t>
            </a:r>
          </a:p>
          <a:p>
            <a:pPr fontAlgn="t" latinLnBrk="1"/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1190A-0EDE-0F49-A33B-4C2401C21A94}"/>
              </a:ext>
            </a:extLst>
          </p:cNvPr>
          <p:cNvSpPr txBox="1"/>
          <p:nvPr/>
        </p:nvSpPr>
        <p:spPr>
          <a:xfrm>
            <a:off x="6597747" y="1407751"/>
            <a:ext cx="4676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PostgreSQL de bütün veri tiplerinin </a:t>
            </a:r>
          </a:p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ARRAY karşılığı bulunmaktadır.</a:t>
            </a:r>
          </a:p>
          <a:p>
            <a:pPr algn="ctr"/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algn="ctr"/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Char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[ ], 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Text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[ ], 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Date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[ ] …</a:t>
            </a:r>
          </a:p>
          <a:p>
            <a:pPr algn="ctr"/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B6427-ECF7-794F-8FC1-32147612FA36}"/>
              </a:ext>
            </a:extLst>
          </p:cNvPr>
          <p:cNvSpPr txBox="1"/>
          <p:nvPr/>
        </p:nvSpPr>
        <p:spPr>
          <a:xfrm>
            <a:off x="3134406" y="4267723"/>
            <a:ext cx="60987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C4444"/>
                </a:solidFill>
                <a:latin typeface="Courier" pitchFamily="2" charset="0"/>
                <a:cs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6FE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669900"/>
                </a:solidFill>
                <a:latin typeface="Courier" pitchFamily="2" charset="0"/>
                <a:cs typeface="Courier New" panose="02070309020205020404" pitchFamily="49" charset="0"/>
              </a:rPr>
              <a:t>'(408)-589-5846’</a:t>
            </a:r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669900"/>
                </a:solidFill>
                <a:latin typeface="Courier" pitchFamily="2" charset="0"/>
                <a:cs typeface="Courier New" panose="02070309020205020404" pitchFamily="49" charset="0"/>
              </a:rPr>
              <a:t>'(408)-589-5555’</a:t>
            </a:r>
          </a:p>
          <a:p>
            <a:r>
              <a:rPr lang="en-US" sz="2400" b="1" dirty="0">
                <a:solidFill>
                  <a:srgbClr val="669900"/>
                </a:solidFill>
                <a:latin typeface="Courier" pitchFamily="2" charset="0"/>
                <a:cs typeface="Courier New" panose="02070309020205020404" pitchFamily="49" charset="0"/>
              </a:rPr>
              <a:t>		 </a:t>
            </a:r>
            <a:r>
              <a:rPr lang="en-US" sz="2400" b="1" dirty="0">
                <a:solidFill>
                  <a:srgbClr val="445870"/>
                </a:solidFill>
                <a:latin typeface="Courier" pitchFamily="2" charset="0"/>
                <a:cs typeface="Courier New" panose="02070309020205020404" pitchFamily="49" charset="0"/>
              </a:rPr>
              <a:t>]</a:t>
            </a:r>
            <a:endParaRPr lang="tr-T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40CC6-ED75-ECED-5D79-BEEB682B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ARRAY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B5CE3-E7BA-E446-A478-53DE92E9B2F0}"/>
              </a:ext>
            </a:extLst>
          </p:cNvPr>
          <p:cNvSpPr/>
          <p:nvPr/>
        </p:nvSpPr>
        <p:spPr>
          <a:xfrm>
            <a:off x="476777" y="1407751"/>
            <a:ext cx="46763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 latinLnBrk="1"/>
            <a:r>
              <a:rPr lang="en-US" sz="2400" b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CREATE TABLE </a:t>
            </a:r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contacts (</a:t>
            </a:r>
          </a:p>
          <a:p>
            <a:pPr fontAlgn="t" latinLnBrk="1"/>
            <a:r>
              <a:rPr lang="en-US" sz="2400" i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	</a:t>
            </a:r>
            <a:r>
              <a:rPr lang="en-US" sz="2400" b="1" i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id</a:t>
            </a:r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serial PRIMARY KEY,</a:t>
            </a:r>
          </a:p>
          <a:p>
            <a:pPr fontAlgn="t" latinLnBrk="1"/>
            <a:r>
              <a:rPr lang="en-US" sz="2400" i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	</a:t>
            </a:r>
            <a:r>
              <a:rPr lang="en-US" sz="2400" b="1" i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VARCHAR (100),</a:t>
            </a:r>
          </a:p>
          <a:p>
            <a:pPr fontAlgn="t" latinLnBrk="1"/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phones</a:t>
            </a:r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TEXT []</a:t>
            </a:r>
          </a:p>
          <a:p>
            <a:pPr fontAlgn="t" latinLnBrk="1"/>
            <a:r>
              <a:rPr lang="en-US" sz="2400" dirty="0"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1190A-0EDE-0F49-A33B-4C2401C21A94}"/>
              </a:ext>
            </a:extLst>
          </p:cNvPr>
          <p:cNvSpPr txBox="1"/>
          <p:nvPr/>
        </p:nvSpPr>
        <p:spPr>
          <a:xfrm>
            <a:off x="6597747" y="1407751"/>
            <a:ext cx="4676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PostgreSQL de bütün veri tiplerinin </a:t>
            </a:r>
          </a:p>
          <a:p>
            <a:pPr algn="ctr"/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ARRAY karşılığı bulunmaktadır.</a:t>
            </a:r>
          </a:p>
          <a:p>
            <a:pPr algn="ctr"/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  <a:p>
            <a:pPr algn="ctr"/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Char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[ ], 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Text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[ ],  </a:t>
            </a:r>
            <a:r>
              <a:rPr lang="tr-TR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Date</a:t>
            </a:r>
            <a:r>
              <a:rPr lang="tr-TR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[ ] …</a:t>
            </a:r>
          </a:p>
          <a:p>
            <a:pPr algn="ctr"/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56828-1A75-E341-899F-79CFDA1ACF9A}"/>
              </a:ext>
            </a:extLst>
          </p:cNvPr>
          <p:cNvSpPr/>
          <p:nvPr/>
        </p:nvSpPr>
        <p:spPr>
          <a:xfrm>
            <a:off x="1640575" y="4586527"/>
            <a:ext cx="9453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contacts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phones) </a:t>
            </a:r>
          </a:p>
          <a:p>
            <a:pPr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'John Doe’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atinLnBrk="1"/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EC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'(408)-589-5846’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'(408)-589-5555’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sz="2400" b="1" i="0" dirty="0">
              <a:solidFill>
                <a:srgbClr val="44587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D401E-B45B-FBE4-5BA9-E06B0A35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ARRAY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918E64-105F-1C4F-AFC0-6212A1EFC193}"/>
              </a:ext>
            </a:extLst>
          </p:cNvPr>
          <p:cNvSpPr/>
          <p:nvPr/>
        </p:nvSpPr>
        <p:spPr>
          <a:xfrm>
            <a:off x="290520" y="1069073"/>
            <a:ext cx="11574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contacts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phones) </a:t>
            </a:r>
          </a:p>
          <a:p>
            <a:pPr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'John Doe’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EC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'(408)-589-5846’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'(408)-589-5555’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sz="2400" b="1" i="0" dirty="0">
              <a:solidFill>
                <a:srgbClr val="44587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52FE01-4F4C-484C-A8DE-5ABDB1AF2A64}"/>
              </a:ext>
            </a:extLst>
          </p:cNvPr>
          <p:cNvSpPr/>
          <p:nvPr/>
        </p:nvSpPr>
        <p:spPr>
          <a:xfrm>
            <a:off x="1795763" y="2734903"/>
            <a:ext cx="7925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, phones [ </a:t>
            </a:r>
            <a:r>
              <a:rPr lang="en-US" sz="2400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] 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contacts;</a:t>
            </a:r>
            <a:endParaRPr lang="tr-T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950EC-84DA-1B0A-AE61-E98E7159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74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ARRAY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918E64-105F-1C4F-AFC0-6212A1EFC193}"/>
              </a:ext>
            </a:extLst>
          </p:cNvPr>
          <p:cNvSpPr/>
          <p:nvPr/>
        </p:nvSpPr>
        <p:spPr>
          <a:xfrm>
            <a:off x="290520" y="1069073"/>
            <a:ext cx="11574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contacts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phones) </a:t>
            </a:r>
          </a:p>
          <a:p>
            <a:pPr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'John Doe’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EC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'(408)-589-5846’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'(408)-589-5555’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sz="2400" b="1" i="0" dirty="0">
              <a:solidFill>
                <a:srgbClr val="44587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52FE01-4F4C-484C-A8DE-5ABDB1AF2A64}"/>
              </a:ext>
            </a:extLst>
          </p:cNvPr>
          <p:cNvSpPr/>
          <p:nvPr/>
        </p:nvSpPr>
        <p:spPr>
          <a:xfrm>
            <a:off x="1795763" y="2734903"/>
            <a:ext cx="7925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, phones [ </a:t>
            </a:r>
            <a:r>
              <a:rPr lang="en-US" sz="2400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] </a:t>
            </a:r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contacts;</a:t>
            </a:r>
            <a:endParaRPr lang="tr-TR" sz="2400" dirty="0"/>
          </a:p>
        </p:txBody>
      </p:sp>
      <p:pic>
        <p:nvPicPr>
          <p:cNvPr id="1026" name="Picture 2" descr="postgresql array query array item">
            <a:extLst>
              <a:ext uri="{FF2B5EF4-FFF2-40B4-BE49-F238E27FC236}">
                <a16:creationId xmlns:a16="http://schemas.microsoft.com/office/drawing/2014/main" id="{DBB2B2FF-94AE-5E43-A94F-D9E65CE72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b="50000"/>
          <a:stretch/>
        </p:blipFill>
        <p:spPr bwMode="auto">
          <a:xfrm>
            <a:off x="2347825" y="4031401"/>
            <a:ext cx="65633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69B456-EADE-B048-8D54-168FD1CE4E19}"/>
              </a:ext>
            </a:extLst>
          </p:cNvPr>
          <p:cNvSpPr txBox="1"/>
          <p:nvPr/>
        </p:nvSpPr>
        <p:spPr>
          <a:xfrm>
            <a:off x="5108028" y="1443038"/>
            <a:ext cx="2932385" cy="6000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27946-FE4F-B84E-92A2-05286A549927}"/>
              </a:ext>
            </a:extLst>
          </p:cNvPr>
          <p:cNvSpPr txBox="1"/>
          <p:nvPr/>
        </p:nvSpPr>
        <p:spPr>
          <a:xfrm>
            <a:off x="6574220" y="2017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ECCF7-11EA-CD4B-A77D-DE1308084E35}"/>
              </a:ext>
            </a:extLst>
          </p:cNvPr>
          <p:cNvSpPr txBox="1"/>
          <p:nvPr/>
        </p:nvSpPr>
        <p:spPr>
          <a:xfrm>
            <a:off x="8254581" y="1435936"/>
            <a:ext cx="2932385" cy="6000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31BE7-847C-2D4D-B55D-64492035BA8E}"/>
              </a:ext>
            </a:extLst>
          </p:cNvPr>
          <p:cNvSpPr txBox="1"/>
          <p:nvPr/>
        </p:nvSpPr>
        <p:spPr>
          <a:xfrm>
            <a:off x="9720773" y="2010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A9853-1882-FC4D-B881-5D1013A9A0D8}"/>
              </a:ext>
            </a:extLst>
          </p:cNvPr>
          <p:cNvSpPr txBox="1"/>
          <p:nvPr/>
        </p:nvSpPr>
        <p:spPr>
          <a:xfrm>
            <a:off x="6725063" y="5422064"/>
            <a:ext cx="440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ARRAY tipi ile eklenen veriye  erişirken  </a:t>
            </a:r>
            <a:r>
              <a:rPr lang="tr-TR" sz="2400" b="1" u="sng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index</a:t>
            </a:r>
            <a:r>
              <a:rPr lang="tr-TR" sz="2400" b="1" u="sng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1 den başlamaktadır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2F37-781E-EE24-310C-ACEA2651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5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ARRAY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B89B05-BA11-554A-99E3-53884CE1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3" y="933103"/>
            <a:ext cx="10739937" cy="16839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EB623F-9922-054A-9489-C0790E1B80EA}"/>
              </a:ext>
            </a:extLst>
          </p:cNvPr>
          <p:cNvSpPr/>
          <p:nvPr/>
        </p:nvSpPr>
        <p:spPr>
          <a:xfrm>
            <a:off x="617273" y="3640771"/>
            <a:ext cx="11574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endParaRPr lang="en-US" sz="2400" b="1" dirty="0">
              <a:solidFill>
                <a:srgbClr val="4458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’ayhan </a:t>
            </a:r>
            <a:r>
              <a:rPr lang="en-US" sz="24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aydin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44587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72.57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atinLnBrk="1"/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EC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>
                <a:solidFill>
                  <a:srgbClr val="6699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(333)-344-5533</a:t>
            </a:r>
            <a:r>
              <a:rPr lang="en-US" sz="2400" b="1" dirty="0">
                <a:solidFill>
                  <a:srgbClr val="6699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6699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(543)-211-4456</a:t>
            </a:r>
            <a:r>
              <a:rPr lang="en-US" sz="2400" b="1" dirty="0">
                <a:solidFill>
                  <a:srgbClr val="6699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sz="2400" b="1" i="0" dirty="0">
              <a:solidFill>
                <a:srgbClr val="44587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0437D-7437-7C56-FB24-E87D76BA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43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ARRAY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B89B05-BA11-554A-99E3-53884CE1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3" y="933103"/>
            <a:ext cx="10739937" cy="168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9372DA-ABFB-AE4F-95E8-65C34EF1ABCC}"/>
              </a:ext>
            </a:extLst>
          </p:cNvPr>
          <p:cNvSpPr txBox="1"/>
          <p:nvPr/>
        </p:nvSpPr>
        <p:spPr>
          <a:xfrm>
            <a:off x="1148775" y="3666952"/>
            <a:ext cx="8961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name, phone[1]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797F5C-41F1-9643-8752-E171B13E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21" y="4660660"/>
            <a:ext cx="6100762" cy="1525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5D47B0-F948-A743-A5EF-0028D2E68CCD}"/>
              </a:ext>
            </a:extLst>
          </p:cNvPr>
          <p:cNvSpPr txBox="1"/>
          <p:nvPr/>
        </p:nvSpPr>
        <p:spPr>
          <a:xfrm>
            <a:off x="7515225" y="1709237"/>
            <a:ext cx="154952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75C3F-45CD-1748-830E-85F3C297C712}"/>
              </a:ext>
            </a:extLst>
          </p:cNvPr>
          <p:cNvSpPr txBox="1"/>
          <p:nvPr/>
        </p:nvSpPr>
        <p:spPr>
          <a:xfrm>
            <a:off x="7515225" y="2179331"/>
            <a:ext cx="154952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2A47-5421-BD45-17CE-7AB15B3D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6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JSON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6B4F98D-3A53-B742-AA89-644E2869E459}"/>
              </a:ext>
            </a:extLst>
          </p:cNvPr>
          <p:cNvSpPr/>
          <p:nvPr/>
        </p:nvSpPr>
        <p:spPr>
          <a:xfrm>
            <a:off x="290521" y="1997021"/>
            <a:ext cx="488124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PostgreSQL 9.2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versiyonundan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itibaren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kullanılmaktadır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İki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tip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kullanılır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JSON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ve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JSONB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JSON (</a:t>
            </a:r>
            <a:r>
              <a:rPr lang="en-US" sz="2400" dirty="0">
                <a:solidFill>
                  <a:srgbClr val="00000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JavaScript Object Notation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)</a:t>
            </a:r>
            <a:endParaRPr lang="tr-TR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pic>
        <p:nvPicPr>
          <p:cNvPr id="1026" name="Picture 2" descr="Jane Manchun Wong on Twitter: &amp;quot;Twitter is working on `quote_count` Tweet  Object attribute in the API, showing the possibility of including such  metric in the app, or formalizing the ability to view">
            <a:extLst>
              <a:ext uri="{FF2B5EF4-FFF2-40B4-BE49-F238E27FC236}">
                <a16:creationId xmlns:a16="http://schemas.microsoft.com/office/drawing/2014/main" id="{E7EE97C3-F5C3-C843-A211-4C679BBA3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94" y="782051"/>
            <a:ext cx="5793506" cy="495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5F6DB-BA20-E940-B7F3-6049294A9173}"/>
              </a:ext>
            </a:extLst>
          </p:cNvPr>
          <p:cNvSpPr txBox="1"/>
          <p:nvPr/>
        </p:nvSpPr>
        <p:spPr>
          <a:xfrm>
            <a:off x="7413458" y="5938809"/>
            <a:ext cx="23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 bir </a:t>
            </a:r>
            <a:r>
              <a:rPr lang="tr-TR" dirty="0" err="1"/>
              <a:t>tweet</a:t>
            </a:r>
            <a:r>
              <a:rPr lang="tr-T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77538-EBB7-38E9-F04C-CE2F3AAB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72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JSON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6B4F98D-3A53-B742-AA89-644E2869E459}"/>
              </a:ext>
            </a:extLst>
          </p:cNvPr>
          <p:cNvSpPr/>
          <p:nvPr/>
        </p:nvSpPr>
        <p:spPr>
          <a:xfrm>
            <a:off x="381446" y="744024"/>
            <a:ext cx="4881246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Kaydedilecek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JSON’ın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içerdiği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alanlar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farklı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kolonlar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için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farklı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olabilir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ve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 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string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olarak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kaydedilir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JSON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içindeki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her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alana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direct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erişim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sağlanır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A234E5-390E-E541-A86A-AF2F2674A5E0}"/>
              </a:ext>
            </a:extLst>
          </p:cNvPr>
          <p:cNvSpPr txBox="1"/>
          <p:nvPr/>
        </p:nvSpPr>
        <p:spPr>
          <a:xfrm>
            <a:off x="0" y="3864395"/>
            <a:ext cx="4881246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JSON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formatı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veriyi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Key-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&gt;</a:t>
            </a:r>
            <a:r>
              <a:rPr lang="en-US" sz="2400" dirty="0">
                <a:highlight>
                  <a:srgbClr val="FF00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 Value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(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Anahtar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-&gt;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Deger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)   </a:t>
            </a:r>
          </a:p>
          <a:p>
            <a:pPr algn="ctr">
              <a:lnSpc>
                <a:spcPct val="150000"/>
              </a:lnSpc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biçiminde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kaydeder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   </a:t>
            </a:r>
          </a:p>
        </p:txBody>
      </p:sp>
      <p:pic>
        <p:nvPicPr>
          <p:cNvPr id="8" name="Picture 2" descr="Jane Manchun Wong on Twitter: &amp;quot;Twitter is working on `quote_count` Tweet  Object attribute in the API, showing the possibility of including such  metric in the app, or formalizing the ability to view">
            <a:extLst>
              <a:ext uri="{FF2B5EF4-FFF2-40B4-BE49-F238E27FC236}">
                <a16:creationId xmlns:a16="http://schemas.microsoft.com/office/drawing/2014/main" id="{66843F06-3DB7-FE41-952B-D3C26FDF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48" y="873971"/>
            <a:ext cx="5793506" cy="495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2962D1-61E9-9B45-8AC0-C6DBB1D802F8}"/>
              </a:ext>
            </a:extLst>
          </p:cNvPr>
          <p:cNvSpPr txBox="1"/>
          <p:nvPr/>
        </p:nvSpPr>
        <p:spPr>
          <a:xfrm>
            <a:off x="8188046" y="5249416"/>
            <a:ext cx="112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00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Value</a:t>
            </a:r>
            <a:endParaRPr lang="tr-T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A0AFE9-7850-C64C-A1FE-5D5803FA35BA}"/>
              </a:ext>
            </a:extLst>
          </p:cNvPr>
          <p:cNvSpPr txBox="1"/>
          <p:nvPr/>
        </p:nvSpPr>
        <p:spPr>
          <a:xfrm>
            <a:off x="6780702" y="5249416"/>
            <a:ext cx="64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Key</a:t>
            </a:r>
            <a:endParaRPr lang="tr-T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9CF5D-6468-6DB2-FE52-B7956087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Ahmet Arif AYDIN,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38D77-B022-CED6-4613-7F7DE4E8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32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JSON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ED3DE-C245-D949-B47D-50B792C10C92}"/>
              </a:ext>
            </a:extLst>
          </p:cNvPr>
          <p:cNvSpPr/>
          <p:nvPr/>
        </p:nvSpPr>
        <p:spPr>
          <a:xfrm>
            <a:off x="290521" y="93310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C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endParaRPr lang="en-US" sz="2400" b="1" dirty="0">
              <a:solidFill>
                <a:srgbClr val="4458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7E01B-A240-E143-97F4-4FA384765B20}"/>
              </a:ext>
            </a:extLst>
          </p:cNvPr>
          <p:cNvSpPr/>
          <p:nvPr/>
        </p:nvSpPr>
        <p:spPr>
          <a:xfrm>
            <a:off x="373648" y="3225775"/>
            <a:ext cx="67297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pPr latinLnBrk="1"/>
            <a:r>
              <a:rPr lang="en-US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en-US" b="1" dirty="0">
              <a:solidFill>
                <a:srgbClr val="4458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latinLnBrk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"customer": "John Doe", </a:t>
            </a:r>
          </a:p>
          <a:p>
            <a:pPr latinLnBrk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"items":{"product": ”water”</a:t>
            </a:r>
          </a:p>
          <a:p>
            <a:pPr latinLnBrk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,"qty": 6}</a:t>
            </a:r>
          </a:p>
          <a:p>
            <a:pPr latinLnBrk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atinLnBrk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b="1" dirty="0">
              <a:solidFill>
                <a:srgbClr val="4458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i="0" dirty="0">
              <a:solidFill>
                <a:srgbClr val="44587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DB1CDF-B337-044A-8692-55E6E5A1A742}"/>
              </a:ext>
            </a:extLst>
          </p:cNvPr>
          <p:cNvSpPr txBox="1"/>
          <p:nvPr/>
        </p:nvSpPr>
        <p:spPr>
          <a:xfrm>
            <a:off x="3531825" y="3769532"/>
            <a:ext cx="112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Value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B54ED-FF68-B14F-9979-42EA00CAC491}"/>
              </a:ext>
            </a:extLst>
          </p:cNvPr>
          <p:cNvSpPr txBox="1"/>
          <p:nvPr/>
        </p:nvSpPr>
        <p:spPr>
          <a:xfrm>
            <a:off x="2124481" y="3769532"/>
            <a:ext cx="64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Key</a:t>
            </a:r>
            <a:endParaRPr lang="tr-T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A750E-5C34-194F-8BEF-E226E6940C3F}"/>
              </a:ext>
            </a:extLst>
          </p:cNvPr>
          <p:cNvSpPr txBox="1"/>
          <p:nvPr/>
        </p:nvSpPr>
        <p:spPr>
          <a:xfrm>
            <a:off x="2124481" y="5245406"/>
            <a:ext cx="64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Key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DD798-30B0-B24F-8D0F-23E625AB26C5}"/>
              </a:ext>
            </a:extLst>
          </p:cNvPr>
          <p:cNvSpPr txBox="1"/>
          <p:nvPr/>
        </p:nvSpPr>
        <p:spPr>
          <a:xfrm>
            <a:off x="3544413" y="5341658"/>
            <a:ext cx="112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Value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1FF2B-37C5-E4CB-6697-FA8106E7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5608"/>
            <a:ext cx="10704247" cy="54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00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JSON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ED3DE-C245-D949-B47D-50B792C10C92}"/>
              </a:ext>
            </a:extLst>
          </p:cNvPr>
          <p:cNvSpPr/>
          <p:nvPr/>
        </p:nvSpPr>
        <p:spPr>
          <a:xfrm>
            <a:off x="290521" y="93310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C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endParaRPr lang="en-US" sz="2400" b="1" dirty="0">
              <a:solidFill>
                <a:srgbClr val="4458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7E01B-A240-E143-97F4-4FA384765B20}"/>
              </a:ext>
            </a:extLst>
          </p:cNvPr>
          <p:cNvSpPr/>
          <p:nvPr/>
        </p:nvSpPr>
        <p:spPr>
          <a:xfrm>
            <a:off x="237067" y="3188829"/>
            <a:ext cx="6729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20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0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pPr latinLnBrk="1"/>
            <a:r>
              <a:rPr lang="en-US" sz="20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en-US" sz="2000" b="1" dirty="0">
              <a:solidFill>
                <a:srgbClr val="4458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0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latinLnBrk="1"/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"customer": "John Doe", </a:t>
            </a:r>
          </a:p>
          <a:p>
            <a:pPr latinLnBrk="1"/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"items":{"product": ”water”</a:t>
            </a:r>
          </a:p>
          <a:p>
            <a:pPr latinLnBrk="1"/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,"qty": 6}</a:t>
            </a:r>
          </a:p>
          <a:p>
            <a:pPr latinLnBrk="1"/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atinLnBrk="1"/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000" b="1" dirty="0">
              <a:solidFill>
                <a:srgbClr val="4458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0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i="0" dirty="0">
              <a:solidFill>
                <a:srgbClr val="44587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DB1CDF-B337-044A-8692-55E6E5A1A742}"/>
              </a:ext>
            </a:extLst>
          </p:cNvPr>
          <p:cNvSpPr txBox="1"/>
          <p:nvPr/>
        </p:nvSpPr>
        <p:spPr>
          <a:xfrm>
            <a:off x="3531825" y="3769532"/>
            <a:ext cx="112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Value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B54ED-FF68-B14F-9979-42EA00CAC491}"/>
              </a:ext>
            </a:extLst>
          </p:cNvPr>
          <p:cNvSpPr txBox="1"/>
          <p:nvPr/>
        </p:nvSpPr>
        <p:spPr>
          <a:xfrm>
            <a:off x="2124481" y="3769532"/>
            <a:ext cx="64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Key</a:t>
            </a:r>
            <a:endParaRPr lang="tr-T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A750E-5C34-194F-8BEF-E226E6940C3F}"/>
              </a:ext>
            </a:extLst>
          </p:cNvPr>
          <p:cNvSpPr txBox="1"/>
          <p:nvPr/>
        </p:nvSpPr>
        <p:spPr>
          <a:xfrm>
            <a:off x="2124481" y="5245406"/>
            <a:ext cx="64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Key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DD798-30B0-B24F-8D0F-23E625AB26C5}"/>
              </a:ext>
            </a:extLst>
          </p:cNvPr>
          <p:cNvSpPr txBox="1"/>
          <p:nvPr/>
        </p:nvSpPr>
        <p:spPr>
          <a:xfrm>
            <a:off x="3544413" y="5341658"/>
            <a:ext cx="112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Value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BA67F9-57C6-5E44-968E-CA109D2CF071}"/>
              </a:ext>
            </a:extLst>
          </p:cNvPr>
          <p:cNvSpPr/>
          <p:nvPr/>
        </p:nvSpPr>
        <p:spPr>
          <a:xfrm>
            <a:off x="7566041" y="1069073"/>
            <a:ext cx="3787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333333"/>
                </a:solidFill>
                <a:highlight>
                  <a:srgbClr val="00FF00"/>
                </a:highlight>
                <a:latin typeface="Courier New" panose="02070309020205020404" pitchFamily="49" charset="0"/>
              </a:rPr>
              <a:t>info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DD1144"/>
                </a:solidFill>
                <a:latin typeface="Courier New" panose="02070309020205020404" pitchFamily="49" charset="0"/>
              </a:rPr>
              <a:t>'customer’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customer </a:t>
            </a:r>
          </a:p>
          <a:p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orders;</a:t>
            </a:r>
            <a:endParaRPr lang="tr-TR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60496-F124-B3B5-44E2-422528D8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18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 : JSON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ED3DE-C245-D949-B47D-50B792C10C92}"/>
              </a:ext>
            </a:extLst>
          </p:cNvPr>
          <p:cNvSpPr/>
          <p:nvPr/>
        </p:nvSpPr>
        <p:spPr>
          <a:xfrm>
            <a:off x="290521" y="93310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 latinLnBrk="1"/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C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44587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4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endParaRPr lang="en-US" sz="2400" b="1" dirty="0">
              <a:solidFill>
                <a:srgbClr val="4458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 latinLnBrk="1"/>
            <a:r>
              <a:rPr lang="en-US" sz="24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BA67F9-57C6-5E44-968E-CA109D2CF071}"/>
              </a:ext>
            </a:extLst>
          </p:cNvPr>
          <p:cNvSpPr/>
          <p:nvPr/>
        </p:nvSpPr>
        <p:spPr>
          <a:xfrm>
            <a:off x="7566041" y="1069073"/>
            <a:ext cx="3787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333333"/>
                </a:solidFill>
                <a:highlight>
                  <a:srgbClr val="00FF00"/>
                </a:highlight>
                <a:latin typeface="Courier New" panose="02070309020205020404" pitchFamily="49" charset="0"/>
              </a:rPr>
              <a:t>info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DD1144"/>
                </a:solidFill>
                <a:latin typeface="Courier New" panose="02070309020205020404" pitchFamily="49" charset="0"/>
              </a:rPr>
              <a:t>'customer’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customer </a:t>
            </a:r>
          </a:p>
          <a:p>
            <a:r>
              <a:rPr lang="en-US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orders;</a:t>
            </a:r>
            <a:endParaRPr lang="tr-TR" sz="2400" dirty="0"/>
          </a:p>
        </p:txBody>
      </p:sp>
      <p:pic>
        <p:nvPicPr>
          <p:cNvPr id="16" name="Picture 2" descr="postgresql JSON native operator">
            <a:extLst>
              <a:ext uri="{FF2B5EF4-FFF2-40B4-BE49-F238E27FC236}">
                <a16:creationId xmlns:a16="http://schemas.microsoft.com/office/drawing/2014/main" id="{4B4837C0-66BE-E24F-8DA8-C1F4DCB83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57649"/>
          <a:stretch/>
        </p:blipFill>
        <p:spPr bwMode="auto">
          <a:xfrm>
            <a:off x="7571441" y="3287546"/>
            <a:ext cx="2078317" cy="74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C9513C0-807A-FA45-A0F5-A94C23EA6B91}"/>
              </a:ext>
            </a:extLst>
          </p:cNvPr>
          <p:cNvSpPr/>
          <p:nvPr/>
        </p:nvSpPr>
        <p:spPr>
          <a:xfrm>
            <a:off x="6869583" y="4575992"/>
            <a:ext cx="518067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-&gt;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operatörü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json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-&gt;&gt;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operatörü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text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    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formatında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sonuc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gönderir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27AC1-4531-AB71-7E34-5EC7208D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2D57E01B-A240-E143-97F4-4FA384765B20}"/>
              </a:ext>
            </a:extLst>
          </p:cNvPr>
          <p:cNvSpPr/>
          <p:nvPr/>
        </p:nvSpPr>
        <p:spPr>
          <a:xfrm>
            <a:off x="139871" y="2604579"/>
            <a:ext cx="6729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20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000" b="1" dirty="0">
                <a:solidFill>
                  <a:srgbClr val="006F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pPr latinLnBrk="1"/>
            <a:r>
              <a:rPr lang="en-US" sz="2000" b="1" dirty="0">
                <a:solidFill>
                  <a:srgbClr val="0077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en-US" sz="2000" b="1" dirty="0">
              <a:solidFill>
                <a:srgbClr val="4458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0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latinLnBrk="1"/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"customer": "John Doe", </a:t>
            </a:r>
          </a:p>
          <a:p>
            <a:pPr latinLnBrk="1"/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"items":{"product": ”water”</a:t>
            </a:r>
          </a:p>
          <a:p>
            <a:pPr latinLnBrk="1"/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,"qty": 6}</a:t>
            </a:r>
          </a:p>
          <a:p>
            <a:pPr latinLnBrk="1"/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atinLnBrk="1"/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000" b="1" dirty="0">
              <a:solidFill>
                <a:srgbClr val="4458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000" b="1" dirty="0">
                <a:solidFill>
                  <a:srgbClr val="4458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i="0" dirty="0">
              <a:solidFill>
                <a:srgbClr val="44587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36DB1CDF-B337-044A-8692-55E6E5A1A742}"/>
              </a:ext>
            </a:extLst>
          </p:cNvPr>
          <p:cNvSpPr txBox="1"/>
          <p:nvPr/>
        </p:nvSpPr>
        <p:spPr>
          <a:xfrm>
            <a:off x="3522589" y="3287546"/>
            <a:ext cx="112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Value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50AB54ED-FF68-B14F-9979-42EA00CAC491}"/>
              </a:ext>
            </a:extLst>
          </p:cNvPr>
          <p:cNvSpPr txBox="1"/>
          <p:nvPr/>
        </p:nvSpPr>
        <p:spPr>
          <a:xfrm>
            <a:off x="2115245" y="3287546"/>
            <a:ext cx="64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Key</a:t>
            </a:r>
            <a:endParaRPr lang="tr-TR" b="1" dirty="0"/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6A5A750E-5C34-194F-8BEF-E226E6940C3F}"/>
              </a:ext>
            </a:extLst>
          </p:cNvPr>
          <p:cNvSpPr txBox="1"/>
          <p:nvPr/>
        </p:nvSpPr>
        <p:spPr>
          <a:xfrm>
            <a:off x="2115245" y="4763420"/>
            <a:ext cx="64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Key</a:t>
            </a:r>
            <a:endParaRPr lang="tr-TR" dirty="0"/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4FEDD798-30B0-B24F-8D0F-23E625AB26C5}"/>
              </a:ext>
            </a:extLst>
          </p:cNvPr>
          <p:cNvSpPr txBox="1"/>
          <p:nvPr/>
        </p:nvSpPr>
        <p:spPr>
          <a:xfrm>
            <a:off x="3535177" y="4859672"/>
            <a:ext cx="112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Value</a:t>
            </a:r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23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HSTORE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EE43CE-C3F0-AF46-9A69-BB5F59AE3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833" y="3390211"/>
            <a:ext cx="4422123" cy="114838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Sütun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içerisinde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anahtar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–&gt;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değer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yapısı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oluşturmayı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saglar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77AA"/>
              </a:solidFill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E8447-CC27-0144-92FC-40A9AC64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5" y="2345872"/>
            <a:ext cx="4113707" cy="2382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466641-9A08-934D-9B74-C563E6A16D6F}"/>
              </a:ext>
            </a:extLst>
          </p:cNvPr>
          <p:cNvSpPr txBox="1"/>
          <p:nvPr/>
        </p:nvSpPr>
        <p:spPr>
          <a:xfrm>
            <a:off x="237067" y="1440169"/>
            <a:ext cx="401833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7AA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CREATE</a:t>
            </a:r>
            <a:r>
              <a:rPr lang="en-US" sz="2400" dirty="0">
                <a:solidFill>
                  <a:srgbClr val="006FE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EXTENSION</a:t>
            </a:r>
            <a:r>
              <a:rPr lang="en-US" sz="2400" dirty="0">
                <a:solidFill>
                  <a:srgbClr val="006FE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solidFill>
                  <a:srgbClr val="44587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hstore</a:t>
            </a:r>
            <a:r>
              <a:rPr lang="en-US" sz="2400" dirty="0">
                <a:solidFill>
                  <a:srgbClr val="445870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;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6E567-437B-DD4D-8A68-B7A3E0EA1239}"/>
              </a:ext>
            </a:extLst>
          </p:cNvPr>
          <p:cNvSpPr txBox="1"/>
          <p:nvPr/>
        </p:nvSpPr>
        <p:spPr>
          <a:xfrm>
            <a:off x="1191126" y="3717758"/>
            <a:ext cx="1335506" cy="49329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BCAE8-6F11-D74F-A7F8-584DDB0E432D}"/>
              </a:ext>
            </a:extLst>
          </p:cNvPr>
          <p:cNvSpPr txBox="1"/>
          <p:nvPr/>
        </p:nvSpPr>
        <p:spPr>
          <a:xfrm>
            <a:off x="4728343" y="1509418"/>
            <a:ext cx="6416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Hstore</a:t>
            </a:r>
            <a:r>
              <a:rPr lang="tr-TR" sz="2400" b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veri tipinin kullanılmasını sağlayan modül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B3D49A-197A-4C34-0F80-84E3EA48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0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HSTORE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E8447-CC27-0144-92FC-40A9AC64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2" y="825524"/>
            <a:ext cx="3066290" cy="17760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CB5C62-8C9C-A44A-8159-D75F2CBE9C01}"/>
              </a:ext>
            </a:extLst>
          </p:cNvPr>
          <p:cNvSpPr/>
          <p:nvPr/>
        </p:nvSpPr>
        <p:spPr>
          <a:xfrm>
            <a:off x="3356812" y="1829088"/>
            <a:ext cx="84432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 latinLnBrk="1"/>
            <a:r>
              <a:rPr lang="en-US" sz="2400" dirty="0">
                <a:solidFill>
                  <a:srgbClr val="0077AA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INSERT</a:t>
            </a:r>
            <a:r>
              <a:rPr lang="en-US" sz="2400" dirty="0">
                <a:solidFill>
                  <a:srgbClr val="006FE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INTO</a:t>
            </a:r>
            <a:r>
              <a:rPr lang="en-US" sz="2400" dirty="0">
                <a:solidFill>
                  <a:srgbClr val="006FE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4587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books</a:t>
            </a:r>
            <a:r>
              <a:rPr lang="en-US" sz="2400" dirty="0">
                <a:solidFill>
                  <a:srgbClr val="006FE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4587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(title,</a:t>
            </a:r>
            <a:r>
              <a:rPr lang="en-US" sz="2400" dirty="0">
                <a:solidFill>
                  <a:srgbClr val="006FE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44587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attr</a:t>
            </a:r>
            <a:r>
              <a:rPr lang="en-US" sz="2400" dirty="0">
                <a:solidFill>
                  <a:srgbClr val="44587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)</a:t>
            </a:r>
          </a:p>
          <a:p>
            <a:pPr fontAlgn="t" latinLnBrk="1"/>
            <a:r>
              <a:rPr lang="en-US" sz="2400" dirty="0">
                <a:solidFill>
                  <a:srgbClr val="0077AA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VALUES</a:t>
            </a:r>
            <a:endParaRPr lang="en-US" sz="2400" dirty="0">
              <a:solidFill>
                <a:srgbClr val="445870"/>
              </a:solidFill>
              <a:latin typeface="Courier New" panose="02070309020205020404" pitchFamily="49" charset="0"/>
              <a:ea typeface="Noteworthy Light" panose="02000400000000000000" pitchFamily="2" charset="77"/>
              <a:cs typeface="Courier New" panose="02070309020205020404" pitchFamily="49" charset="0"/>
            </a:endParaRPr>
          </a:p>
          <a:p>
            <a:pPr fontAlgn="t" latinLnBrk="1"/>
            <a:r>
              <a:rPr lang="en-US" sz="2400" dirty="0">
                <a:solidFill>
                  <a:srgbClr val="44587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     ( </a:t>
            </a:r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'PostgreSQL Tutorial’</a:t>
            </a:r>
            <a:r>
              <a:rPr lang="en-US" sz="2400" dirty="0">
                <a:solidFill>
                  <a:srgbClr val="44587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,</a:t>
            </a:r>
          </a:p>
          <a:p>
            <a:pPr fontAlgn="t" latinLnBrk="1"/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‘</a:t>
            </a:r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"paperback"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=&gt;</a:t>
            </a:r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"243",</a:t>
            </a:r>
            <a:endParaRPr lang="en-US" sz="2400" dirty="0">
              <a:solidFill>
                <a:srgbClr val="445870"/>
              </a:solidFill>
              <a:latin typeface="Courier New" panose="02070309020205020404" pitchFamily="49" charset="0"/>
              <a:ea typeface="Noteworthy Light" panose="02000400000000000000" pitchFamily="2" charset="77"/>
              <a:cs typeface="Courier New" panose="02070309020205020404" pitchFamily="49" charset="0"/>
            </a:endParaRPr>
          </a:p>
          <a:p>
            <a:pPr fontAlgn="t" latinLnBrk="1"/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         "publisher"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=&gt;</a:t>
            </a:r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"</a:t>
            </a:r>
            <a:r>
              <a:rPr lang="en-US" sz="2400" dirty="0" err="1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postgresqltutorial</a:t>
            </a:r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",</a:t>
            </a:r>
            <a:endParaRPr lang="en-US" sz="2400" dirty="0">
              <a:solidFill>
                <a:srgbClr val="445870"/>
              </a:solidFill>
              <a:latin typeface="Courier New" panose="02070309020205020404" pitchFamily="49" charset="0"/>
              <a:ea typeface="Noteworthy Light" panose="02000400000000000000" pitchFamily="2" charset="77"/>
              <a:cs typeface="Courier New" panose="02070309020205020404" pitchFamily="49" charset="0"/>
            </a:endParaRPr>
          </a:p>
          <a:p>
            <a:pPr fontAlgn="t" latinLnBrk="1"/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         "language"  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=&gt;</a:t>
            </a:r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"English",</a:t>
            </a:r>
            <a:endParaRPr lang="en-US" sz="2400" dirty="0">
              <a:solidFill>
                <a:srgbClr val="445870"/>
              </a:solidFill>
              <a:latin typeface="Courier New" panose="02070309020205020404" pitchFamily="49" charset="0"/>
              <a:ea typeface="Noteworthy Light" panose="02000400000000000000" pitchFamily="2" charset="77"/>
              <a:cs typeface="Courier New" panose="02070309020205020404" pitchFamily="49" charset="0"/>
            </a:endParaRPr>
          </a:p>
          <a:p>
            <a:pPr fontAlgn="t" latinLnBrk="1"/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         "ISBN-13"  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=&gt;</a:t>
            </a:r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"978-1449370000",</a:t>
            </a:r>
            <a:endParaRPr lang="en-US" sz="2400" dirty="0">
              <a:solidFill>
                <a:srgbClr val="445870"/>
              </a:solidFill>
              <a:latin typeface="Courier New" panose="02070309020205020404" pitchFamily="49" charset="0"/>
              <a:ea typeface="Noteworthy Light" panose="02000400000000000000" pitchFamily="2" charset="77"/>
              <a:cs typeface="Courier New" panose="02070309020205020404" pitchFamily="49" charset="0"/>
            </a:endParaRPr>
          </a:p>
          <a:p>
            <a:pPr fontAlgn="t" latinLnBrk="1"/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        "weight"    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=&gt;</a:t>
            </a:r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"11.2 ounces”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‘</a:t>
            </a:r>
          </a:p>
          <a:p>
            <a:pPr fontAlgn="t" latinLnBrk="1"/>
            <a:r>
              <a:rPr lang="en-US" sz="2400" dirty="0">
                <a:solidFill>
                  <a:srgbClr val="445870"/>
                </a:solidFill>
                <a:latin typeface="Courier New" panose="02070309020205020404" pitchFamily="49" charset="0"/>
                <a:ea typeface="Noteworthy Light" panose="02000400000000000000" pitchFamily="2" charset="77"/>
                <a:cs typeface="Courier New" panose="02070309020205020404" pitchFamily="49" charset="0"/>
              </a:rPr>
              <a:t>      );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35C0549-1937-2645-844B-8561BDD81A0F}"/>
              </a:ext>
            </a:extLst>
          </p:cNvPr>
          <p:cNvSpPr/>
          <p:nvPr/>
        </p:nvSpPr>
        <p:spPr>
          <a:xfrm>
            <a:off x="4301291" y="2974824"/>
            <a:ext cx="457200" cy="1684421"/>
          </a:xfrm>
          <a:prstGeom prst="lef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A41DD-B758-854F-92BC-0E6B32341533}"/>
              </a:ext>
            </a:extLst>
          </p:cNvPr>
          <p:cNvSpPr txBox="1"/>
          <p:nvPr/>
        </p:nvSpPr>
        <p:spPr>
          <a:xfrm>
            <a:off x="2970533" y="3447703"/>
            <a:ext cx="94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Hstore</a:t>
            </a:r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87213-D3C3-9D4C-B08C-43107EAD5251}"/>
              </a:ext>
            </a:extLst>
          </p:cNvPr>
          <p:cNvSpPr txBox="1"/>
          <p:nvPr/>
        </p:nvSpPr>
        <p:spPr>
          <a:xfrm>
            <a:off x="5101389" y="2974824"/>
            <a:ext cx="2045369" cy="19581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AC644-1B8E-A44B-A69A-70A674837DE7}"/>
              </a:ext>
            </a:extLst>
          </p:cNvPr>
          <p:cNvSpPr txBox="1"/>
          <p:nvPr/>
        </p:nvSpPr>
        <p:spPr>
          <a:xfrm>
            <a:off x="5774154" y="5060742"/>
            <a:ext cx="855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Key</a:t>
            </a:r>
            <a:endParaRPr lang="tr-T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9847E-FDB2-2B47-A36F-BD21BBDD2EC3}"/>
              </a:ext>
            </a:extLst>
          </p:cNvPr>
          <p:cNvSpPr txBox="1"/>
          <p:nvPr/>
        </p:nvSpPr>
        <p:spPr>
          <a:xfrm>
            <a:off x="9145105" y="5124459"/>
            <a:ext cx="112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highlight>
                  <a:srgbClr val="FF0000"/>
                </a:highlight>
                <a:latin typeface="Noteworthy Light" panose="02000400000000000000" pitchFamily="2" charset="77"/>
                <a:ea typeface="Noteworthy Light" panose="02000400000000000000" pitchFamily="2" charset="77"/>
              </a:rPr>
              <a:t>Value</a:t>
            </a:r>
            <a:endParaRPr lang="tr-T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FE5E58-3085-9C4F-94FA-FAD6DF3DF9E1}"/>
              </a:ext>
            </a:extLst>
          </p:cNvPr>
          <p:cNvSpPr txBox="1"/>
          <p:nvPr/>
        </p:nvSpPr>
        <p:spPr>
          <a:xfrm>
            <a:off x="7756563" y="2970813"/>
            <a:ext cx="3902037" cy="19581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00089-D3A1-F3CE-2D1D-D54AFB7A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32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HSTORE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EE43CE-C3F0-AF46-9A69-BB5F59AE3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03" y="582304"/>
            <a:ext cx="11680730" cy="434270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Sütun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içerisinde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anahtar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–&gt;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değer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(key –&gt; value)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yapısı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oluşturmayı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saglar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Anahtar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değer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ikilileri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string </a:t>
            </a:r>
            <a:r>
              <a:rPr lang="en-US" sz="2400" b="1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olarak</a:t>
            </a: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saklanır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Semi-structured data,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Sürekli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kullanılmayan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değerlerin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saklanması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acısından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faydalıdır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Yeni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alan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eklenip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silinmesini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sağlar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Performans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açısından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tavsiye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edilir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</a:t>
            </a:r>
            <a:endParaRPr lang="en-US" sz="24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7B8D0E-2DD4-DC4C-94B1-23FF4176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67" y="4405738"/>
            <a:ext cx="9965465" cy="13130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E928D-0E72-730D-750B-27512B29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75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tanımlı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tipi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234357-9C0A-A74E-8478-C69083BEC52B}"/>
              </a:ext>
            </a:extLst>
          </p:cNvPr>
          <p:cNvSpPr txBox="1"/>
          <p:nvPr/>
        </p:nvSpPr>
        <p:spPr>
          <a:xfrm>
            <a:off x="8485436" y="40438"/>
            <a:ext cx="3064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u</a:t>
            </a:r>
            <a:r>
              <a:rPr lang="en-US" sz="24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ser-defined data types</a:t>
            </a:r>
            <a:endParaRPr lang="tr-T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A4331-76F7-984D-A93A-FF6D570AE114}"/>
              </a:ext>
            </a:extLst>
          </p:cNvPr>
          <p:cNvSpPr txBox="1"/>
          <p:nvPr/>
        </p:nvSpPr>
        <p:spPr>
          <a:xfrm>
            <a:off x="202154" y="933103"/>
            <a:ext cx="11786491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CREATE DOMAIN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kısıtlamalar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(NOT NULL, CHECK)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yardımıyla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tipi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oluşturma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imkanı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4AB2F-7A9E-3489-5DF6-3FA8B842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82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tanımlı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tipi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234357-9C0A-A74E-8478-C69083BEC52B}"/>
              </a:ext>
            </a:extLst>
          </p:cNvPr>
          <p:cNvSpPr txBox="1"/>
          <p:nvPr/>
        </p:nvSpPr>
        <p:spPr>
          <a:xfrm>
            <a:off x="8485436" y="40438"/>
            <a:ext cx="3064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u</a:t>
            </a:r>
            <a:r>
              <a:rPr lang="en-US" sz="24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ser-defined data types</a:t>
            </a:r>
            <a:endParaRPr lang="tr-T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A4331-76F7-984D-A93A-FF6D570AE114}"/>
              </a:ext>
            </a:extLst>
          </p:cNvPr>
          <p:cNvSpPr txBox="1"/>
          <p:nvPr/>
        </p:nvSpPr>
        <p:spPr>
          <a:xfrm>
            <a:off x="202154" y="933103"/>
            <a:ext cx="11786491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CREATE DOMAIN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kısıtlamalar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(NOT NULL, CHECK)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yardımıyla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tipi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oluşturma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imkanı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F37F8-288B-0243-B6CF-875E043E4F94}"/>
              </a:ext>
            </a:extLst>
          </p:cNvPr>
          <p:cNvSpPr txBox="1"/>
          <p:nvPr/>
        </p:nvSpPr>
        <p:spPr>
          <a:xfrm>
            <a:off x="465221" y="1960307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CREATE TABLE </a:t>
            </a:r>
            <a:r>
              <a:rPr lang="tr-TR" sz="2400" dirty="0" err="1"/>
              <a:t>mailing_list</a:t>
            </a:r>
            <a:r>
              <a:rPr lang="tr-TR" sz="2400" dirty="0"/>
              <a:t> (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id</a:t>
            </a:r>
            <a:r>
              <a:rPr lang="tr-TR" sz="2400" dirty="0"/>
              <a:t> SERIAL PRIMARY KEY,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first_name</a:t>
            </a:r>
            <a:r>
              <a:rPr lang="tr-TR" sz="2400" dirty="0"/>
              <a:t> VARCHAR NOT NULL,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last_name</a:t>
            </a:r>
            <a:r>
              <a:rPr lang="tr-TR" sz="2400" dirty="0"/>
              <a:t> VARCHAR NOT NULL,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email</a:t>
            </a:r>
            <a:r>
              <a:rPr lang="tr-TR" sz="2400" dirty="0"/>
              <a:t> VARCHAR NOT NULL,</a:t>
            </a:r>
          </a:p>
          <a:p>
            <a:r>
              <a:rPr lang="tr-TR" sz="2400" dirty="0"/>
              <a:t>    </a:t>
            </a:r>
            <a:r>
              <a:rPr lang="tr-TR" sz="2400" b="1" dirty="0"/>
              <a:t>CHECK (</a:t>
            </a:r>
          </a:p>
          <a:p>
            <a:r>
              <a:rPr lang="tr-TR" sz="2400" b="1" dirty="0"/>
              <a:t>        </a:t>
            </a:r>
            <a:r>
              <a:rPr lang="tr-TR" sz="2400" b="1" dirty="0" err="1"/>
              <a:t>first_name</a:t>
            </a:r>
            <a:r>
              <a:rPr lang="tr-TR" sz="2400" b="1" dirty="0"/>
              <a:t> !~ '\s'</a:t>
            </a:r>
          </a:p>
          <a:p>
            <a:r>
              <a:rPr lang="tr-TR" sz="2400" b="1" dirty="0"/>
              <a:t>        AND </a:t>
            </a:r>
            <a:r>
              <a:rPr lang="tr-TR" sz="2400" b="1" dirty="0" err="1"/>
              <a:t>last_name</a:t>
            </a:r>
            <a:r>
              <a:rPr lang="tr-TR" sz="2400" b="1" dirty="0"/>
              <a:t> !~ '\s'</a:t>
            </a:r>
          </a:p>
          <a:p>
            <a:r>
              <a:rPr lang="tr-TR" sz="2400" b="1" dirty="0"/>
              <a:t>    )</a:t>
            </a:r>
          </a:p>
          <a:p>
            <a:r>
              <a:rPr lang="tr-TR" sz="2400" dirty="0"/>
              <a:t>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2464E-8C04-86BB-57F6-4F8152C6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86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tanımlı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tipi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234357-9C0A-A74E-8478-C69083BEC52B}"/>
              </a:ext>
            </a:extLst>
          </p:cNvPr>
          <p:cNvSpPr txBox="1"/>
          <p:nvPr/>
        </p:nvSpPr>
        <p:spPr>
          <a:xfrm>
            <a:off x="8485436" y="40438"/>
            <a:ext cx="3064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u</a:t>
            </a:r>
            <a:r>
              <a:rPr lang="en-US" sz="24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ser-defined data types</a:t>
            </a:r>
            <a:endParaRPr lang="tr-T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A4331-76F7-984D-A93A-FF6D570AE114}"/>
              </a:ext>
            </a:extLst>
          </p:cNvPr>
          <p:cNvSpPr txBox="1"/>
          <p:nvPr/>
        </p:nvSpPr>
        <p:spPr>
          <a:xfrm>
            <a:off x="202154" y="933103"/>
            <a:ext cx="11786491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CREATE DOMAIN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kısıtlamalar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(NOT NULL, CHECK)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yardımıyla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tipi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oluşturma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imkanı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F37F8-288B-0243-B6CF-875E043E4F94}"/>
              </a:ext>
            </a:extLst>
          </p:cNvPr>
          <p:cNvSpPr txBox="1"/>
          <p:nvPr/>
        </p:nvSpPr>
        <p:spPr>
          <a:xfrm>
            <a:off x="465221" y="1960307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CREATE TABLE </a:t>
            </a:r>
            <a:r>
              <a:rPr lang="tr-TR" sz="2400" dirty="0" err="1"/>
              <a:t>mailing_list</a:t>
            </a:r>
            <a:r>
              <a:rPr lang="tr-TR" sz="2400" dirty="0"/>
              <a:t> (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id</a:t>
            </a:r>
            <a:r>
              <a:rPr lang="tr-TR" sz="2400" dirty="0"/>
              <a:t> SERIAL PRIMARY KEY,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first_name</a:t>
            </a:r>
            <a:r>
              <a:rPr lang="tr-TR" sz="2400" dirty="0"/>
              <a:t> VARCHAR NOT NULL,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last_name</a:t>
            </a:r>
            <a:r>
              <a:rPr lang="tr-TR" sz="2400" dirty="0"/>
              <a:t> VARCHAR NOT NULL,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email</a:t>
            </a:r>
            <a:r>
              <a:rPr lang="tr-TR" sz="2400" dirty="0"/>
              <a:t> VARCHAR NOT NULL,</a:t>
            </a:r>
          </a:p>
          <a:p>
            <a:r>
              <a:rPr lang="tr-TR" sz="2400" dirty="0"/>
              <a:t>    </a:t>
            </a:r>
            <a:r>
              <a:rPr lang="tr-TR" sz="2400" b="1" dirty="0"/>
              <a:t>CHECK (</a:t>
            </a:r>
          </a:p>
          <a:p>
            <a:r>
              <a:rPr lang="tr-TR" sz="2400" b="1" dirty="0"/>
              <a:t>        </a:t>
            </a:r>
            <a:r>
              <a:rPr lang="tr-TR" sz="2400" b="1" dirty="0" err="1"/>
              <a:t>first_name</a:t>
            </a:r>
            <a:r>
              <a:rPr lang="tr-TR" sz="2400" b="1" dirty="0"/>
              <a:t> !~ '\s'</a:t>
            </a:r>
          </a:p>
          <a:p>
            <a:r>
              <a:rPr lang="tr-TR" sz="2400" b="1" dirty="0"/>
              <a:t>        AND </a:t>
            </a:r>
            <a:r>
              <a:rPr lang="tr-TR" sz="2400" b="1" dirty="0" err="1"/>
              <a:t>last_name</a:t>
            </a:r>
            <a:r>
              <a:rPr lang="tr-TR" sz="2400" b="1" dirty="0"/>
              <a:t> !~ '\s'</a:t>
            </a:r>
          </a:p>
          <a:p>
            <a:r>
              <a:rPr lang="tr-TR" sz="2400" b="1" dirty="0"/>
              <a:t>    )</a:t>
            </a:r>
          </a:p>
          <a:p>
            <a:r>
              <a:rPr lang="tr-TR" sz="2400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72B54-5C47-2641-AB5E-B7798B34F912}"/>
              </a:ext>
            </a:extLst>
          </p:cNvPr>
          <p:cNvSpPr txBox="1"/>
          <p:nvPr/>
        </p:nvSpPr>
        <p:spPr>
          <a:xfrm>
            <a:off x="4896752" y="1895607"/>
            <a:ext cx="74041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Courier" pitchFamily="2" charset="0"/>
              </a:rPr>
              <a:t>CREATE DOMAIN </a:t>
            </a:r>
            <a:r>
              <a:rPr lang="en-US" sz="2400" b="1" i="0" dirty="0" err="1">
                <a:effectLst/>
                <a:latin typeface="Courier" pitchFamily="2" charset="0"/>
              </a:rPr>
              <a:t>contact_name</a:t>
            </a:r>
            <a:r>
              <a:rPr lang="en-US" sz="2400" b="1" i="0" dirty="0">
                <a:effectLst/>
                <a:latin typeface="Courier" pitchFamily="2" charset="0"/>
              </a:rPr>
              <a:t> </a:t>
            </a:r>
            <a:r>
              <a:rPr lang="en-US" sz="2400" i="0" dirty="0">
                <a:effectLst/>
                <a:latin typeface="Courier" pitchFamily="2" charset="0"/>
              </a:rPr>
              <a:t>AS </a:t>
            </a:r>
          </a:p>
          <a:p>
            <a:r>
              <a:rPr lang="en-US" sz="2400" i="0" dirty="0">
                <a:effectLst/>
                <a:latin typeface="Courier" pitchFamily="2" charset="0"/>
              </a:rPr>
              <a:t>VARCHAR NOT NULL CHECK (value !~ '\s');</a:t>
            </a:r>
            <a:endParaRPr lang="tr-T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ACEB2-FD5E-D74C-BAE6-6479823987B9}"/>
              </a:ext>
            </a:extLst>
          </p:cNvPr>
          <p:cNvSpPr txBox="1"/>
          <p:nvPr/>
        </p:nvSpPr>
        <p:spPr>
          <a:xfrm>
            <a:off x="5116594" y="345363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ourier" pitchFamily="2" charset="0"/>
              </a:rPr>
              <a:t>CREATE TABLE </a:t>
            </a:r>
            <a:r>
              <a:rPr lang="en-US" sz="2400" b="1" i="0" dirty="0">
                <a:effectLst/>
                <a:latin typeface="Courier" pitchFamily="2" charset="0"/>
              </a:rPr>
              <a:t>mailing_list2 </a:t>
            </a:r>
          </a:p>
          <a:p>
            <a:r>
              <a:rPr lang="en-US" sz="2400" dirty="0">
                <a:latin typeface="Courier" pitchFamily="2" charset="0"/>
              </a:rPr>
              <a:t>	</a:t>
            </a:r>
            <a:r>
              <a:rPr lang="en-US" sz="2400" b="0" i="0" dirty="0">
                <a:effectLst/>
                <a:latin typeface="Courier" pitchFamily="2" charset="0"/>
              </a:rPr>
              <a:t>( id serial PRIMARY KEY, </a:t>
            </a:r>
          </a:p>
          <a:p>
            <a:r>
              <a:rPr lang="en-US" sz="2400" dirty="0">
                <a:latin typeface="Courier" pitchFamily="2" charset="0"/>
              </a:rPr>
              <a:t>	  </a:t>
            </a:r>
            <a:r>
              <a:rPr lang="en-US" sz="2400" b="0" i="0" dirty="0" err="1">
                <a:effectLst/>
                <a:latin typeface="Courier" pitchFamily="2" charset="0"/>
              </a:rPr>
              <a:t>first_name</a:t>
            </a:r>
            <a:r>
              <a:rPr lang="en-US" sz="2400" b="0" i="0" dirty="0">
                <a:effectLst/>
                <a:latin typeface="Courier" pitchFamily="2" charset="0"/>
              </a:rPr>
              <a:t> </a:t>
            </a:r>
            <a:r>
              <a:rPr lang="en-US" sz="2400" b="1" i="0" dirty="0" err="1">
                <a:effectLst/>
                <a:latin typeface="Courier" pitchFamily="2" charset="0"/>
              </a:rPr>
              <a:t>contact_name</a:t>
            </a:r>
            <a:r>
              <a:rPr lang="en-US" sz="2400" b="0" i="0" dirty="0">
                <a:effectLst/>
                <a:latin typeface="Courier" pitchFamily="2" charset="0"/>
              </a:rPr>
              <a:t>, </a:t>
            </a:r>
          </a:p>
          <a:p>
            <a:r>
              <a:rPr lang="en-US" sz="2400" dirty="0">
                <a:latin typeface="Courier" pitchFamily="2" charset="0"/>
              </a:rPr>
              <a:t>      </a:t>
            </a:r>
            <a:r>
              <a:rPr lang="en-US" sz="2400" b="0" i="0" dirty="0" err="1">
                <a:effectLst/>
                <a:latin typeface="Courier" pitchFamily="2" charset="0"/>
              </a:rPr>
              <a:t>last_name</a:t>
            </a:r>
            <a:r>
              <a:rPr lang="en-US" sz="2400" b="0" i="0" dirty="0">
                <a:effectLst/>
                <a:latin typeface="Courier" pitchFamily="2" charset="0"/>
              </a:rPr>
              <a:t> </a:t>
            </a:r>
            <a:r>
              <a:rPr lang="en-US" sz="2400" b="1" i="0" dirty="0" err="1">
                <a:effectLst/>
                <a:latin typeface="Courier" pitchFamily="2" charset="0"/>
              </a:rPr>
              <a:t>contact_name</a:t>
            </a:r>
            <a:r>
              <a:rPr lang="en-US" sz="2400" b="0" i="0" dirty="0">
                <a:effectLst/>
                <a:latin typeface="Courier" pitchFamily="2" charset="0"/>
              </a:rPr>
              <a:t>, </a:t>
            </a:r>
          </a:p>
          <a:p>
            <a:r>
              <a:rPr lang="en-US" sz="2400" dirty="0">
                <a:latin typeface="Courier" pitchFamily="2" charset="0"/>
              </a:rPr>
              <a:t>      </a:t>
            </a:r>
            <a:r>
              <a:rPr lang="en-US" sz="2400" b="0" i="0" dirty="0">
                <a:effectLst/>
                <a:latin typeface="Courier" pitchFamily="2" charset="0"/>
              </a:rPr>
              <a:t>email VARCHAR NOT NULL </a:t>
            </a:r>
          </a:p>
          <a:p>
            <a:r>
              <a:rPr lang="en-US" sz="2400" b="0" i="0" dirty="0">
                <a:effectLst/>
                <a:latin typeface="Courier" pitchFamily="2" charset="0"/>
              </a:rPr>
              <a:t>);</a:t>
            </a:r>
            <a:endParaRPr lang="tr-T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7C1A4-8DEF-2E45-813F-0D877DDAC308}"/>
              </a:ext>
            </a:extLst>
          </p:cNvPr>
          <p:cNvSpPr txBox="1"/>
          <p:nvPr/>
        </p:nvSpPr>
        <p:spPr>
          <a:xfrm>
            <a:off x="465221" y="6186564"/>
            <a:ext cx="1134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ALTER DOMAIN:  domain </a:t>
            </a:r>
            <a:r>
              <a:rPr lang="en-US" sz="1800" b="1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değiştirilir</a:t>
            </a:r>
            <a:r>
              <a:rPr lang="en-US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1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    </a:t>
            </a:r>
            <a:r>
              <a:rPr lang="en-US" sz="1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DROP DOMAIN  (domain </a:t>
            </a:r>
            <a:r>
              <a:rPr lang="en-US" sz="1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silinir</a:t>
            </a:r>
            <a:r>
              <a:rPr lang="en-US" sz="1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)     </a:t>
            </a:r>
            <a:r>
              <a:rPr lang="en-US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\</a:t>
            </a:r>
            <a:r>
              <a:rPr lang="en-US" b="1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dD</a:t>
            </a:r>
            <a:r>
              <a:rPr lang="en-US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b="1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kayıtlı</a:t>
            </a:r>
            <a:r>
              <a:rPr lang="en-US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b="1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domainler</a:t>
            </a:r>
            <a:r>
              <a:rPr lang="en-US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b="1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listelenir</a:t>
            </a:r>
            <a:r>
              <a:rPr lang="en-US" sz="1800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dirty="0">
              <a:highlight>
                <a:srgbClr val="00FFFF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11563-F92D-6122-C6E4-6DFC5618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40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tanımlı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tipi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EA4331-76F7-984D-A93A-FF6D570AE114}"/>
              </a:ext>
            </a:extLst>
          </p:cNvPr>
          <p:cNvSpPr txBox="1"/>
          <p:nvPr/>
        </p:nvSpPr>
        <p:spPr>
          <a:xfrm>
            <a:off x="824894" y="582304"/>
            <a:ext cx="9609221" cy="1581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CREATE TYPE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composit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birleştirilmiş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tip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oluşturma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imkanı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fonksiyonun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(stored procedure)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gönderdiği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değer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olarak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kullanılabilir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42D37-BD33-BC43-8C91-75991934BE76}"/>
              </a:ext>
            </a:extLst>
          </p:cNvPr>
          <p:cNvSpPr txBox="1"/>
          <p:nvPr/>
        </p:nvSpPr>
        <p:spPr>
          <a:xfrm>
            <a:off x="8485436" y="40438"/>
            <a:ext cx="3064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u</a:t>
            </a:r>
            <a:r>
              <a:rPr lang="en-US" sz="24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ser-defined data types</a:t>
            </a:r>
            <a:endParaRPr lang="tr-T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B41E0-AE00-4F45-A5E5-10075D12C0D6}"/>
              </a:ext>
            </a:extLst>
          </p:cNvPr>
          <p:cNvSpPr txBox="1"/>
          <p:nvPr/>
        </p:nvSpPr>
        <p:spPr>
          <a:xfrm>
            <a:off x="237067" y="2352415"/>
            <a:ext cx="56931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ourier" pitchFamily="2" charset="0"/>
              </a:rPr>
              <a:t>CREATE TYPE </a:t>
            </a:r>
            <a:r>
              <a:rPr lang="en-US" sz="2400" b="0" i="0" dirty="0" err="1">
                <a:effectLst/>
                <a:highlight>
                  <a:srgbClr val="00FF00"/>
                </a:highlight>
                <a:latin typeface="Courier" pitchFamily="2" charset="0"/>
              </a:rPr>
              <a:t>film_summary</a:t>
            </a:r>
            <a:r>
              <a:rPr lang="en-US" sz="2400" b="0" i="0" dirty="0">
                <a:effectLst/>
                <a:highlight>
                  <a:srgbClr val="00FF00"/>
                </a:highlight>
                <a:latin typeface="Courier" pitchFamily="2" charset="0"/>
              </a:rPr>
              <a:t> </a:t>
            </a:r>
            <a:r>
              <a:rPr lang="en-US" sz="2400" b="0" i="0" dirty="0">
                <a:effectLst/>
                <a:latin typeface="Courier" pitchFamily="2" charset="0"/>
              </a:rPr>
              <a:t>AS (  	</a:t>
            </a:r>
            <a:r>
              <a:rPr lang="en-US" sz="2400" b="0" i="0" dirty="0" err="1">
                <a:effectLst/>
                <a:latin typeface="Courier" pitchFamily="2" charset="0"/>
              </a:rPr>
              <a:t>film_id</a:t>
            </a:r>
            <a:r>
              <a:rPr lang="en-US" sz="2400" b="0" i="0" dirty="0">
                <a:effectLst/>
                <a:latin typeface="Courier" pitchFamily="2" charset="0"/>
              </a:rPr>
              <a:t> INT, </a:t>
            </a:r>
          </a:p>
          <a:p>
            <a:r>
              <a:rPr lang="en-US" sz="2400" b="0" i="0" dirty="0">
                <a:effectLst/>
                <a:latin typeface="Courier" pitchFamily="2" charset="0"/>
              </a:rPr>
              <a:t>	title VARCHAR, </a:t>
            </a:r>
          </a:p>
          <a:p>
            <a:r>
              <a:rPr lang="en-US" sz="2400" b="0" i="0" dirty="0">
                <a:effectLst/>
                <a:latin typeface="Courier" pitchFamily="2" charset="0"/>
              </a:rPr>
              <a:t>	</a:t>
            </a:r>
            <a:r>
              <a:rPr lang="en-US" sz="2400" b="0" i="0" dirty="0" err="1">
                <a:effectLst/>
                <a:latin typeface="Courier" pitchFamily="2" charset="0"/>
              </a:rPr>
              <a:t>release_year</a:t>
            </a:r>
            <a:r>
              <a:rPr lang="en-US" sz="2400" b="0" i="0" dirty="0">
                <a:effectLst/>
                <a:latin typeface="Courier" pitchFamily="2" charset="0"/>
              </a:rPr>
              <a:t> SMALLINT </a:t>
            </a:r>
          </a:p>
          <a:p>
            <a:r>
              <a:rPr lang="en-US" sz="2400" b="0" i="0" dirty="0">
                <a:effectLst/>
                <a:latin typeface="Courier" pitchFamily="2" charset="0"/>
              </a:rPr>
              <a:t>);</a:t>
            </a:r>
            <a:endParaRPr lang="tr-T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F63D6-DB4E-2342-AC27-1250221BBBA7}"/>
              </a:ext>
            </a:extLst>
          </p:cNvPr>
          <p:cNvSpPr txBox="1"/>
          <p:nvPr/>
        </p:nvSpPr>
        <p:spPr>
          <a:xfrm>
            <a:off x="510480" y="6008126"/>
            <a:ext cx="1134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ALTER TYPE:  type </a:t>
            </a:r>
            <a:r>
              <a:rPr lang="en-US" sz="1800" b="1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değiştirilir</a:t>
            </a:r>
            <a:r>
              <a:rPr lang="en-US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1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    </a:t>
            </a:r>
            <a:r>
              <a:rPr lang="en-US" sz="1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DROP TYPE  (type </a:t>
            </a:r>
            <a:r>
              <a:rPr lang="en-US" sz="1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silinir</a:t>
            </a:r>
            <a:r>
              <a:rPr lang="en-US" sz="1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)     </a:t>
            </a:r>
            <a:r>
              <a:rPr lang="en-US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\dT </a:t>
            </a:r>
            <a:r>
              <a:rPr lang="en-US" b="1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kayıtlı</a:t>
            </a:r>
            <a:r>
              <a:rPr lang="en-US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tip </a:t>
            </a:r>
            <a:r>
              <a:rPr lang="en-US" b="1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ler</a:t>
            </a:r>
            <a:r>
              <a:rPr lang="en-US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</a:t>
            </a:r>
            <a:r>
              <a:rPr lang="en-US" b="1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listelenir</a:t>
            </a:r>
            <a:r>
              <a:rPr lang="en-US" sz="1800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dirty="0">
              <a:highlight>
                <a:srgbClr val="00FFFF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D2407-6161-BA8B-B3B6-CC1E2AC1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54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tanımlı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tipi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EA4331-76F7-984D-A93A-FF6D570AE114}"/>
              </a:ext>
            </a:extLst>
          </p:cNvPr>
          <p:cNvSpPr txBox="1"/>
          <p:nvPr/>
        </p:nvSpPr>
        <p:spPr>
          <a:xfrm>
            <a:off x="824894" y="582304"/>
            <a:ext cx="9609221" cy="1581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CREATE TYPE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composit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birleştirilmiş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tip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oluşturma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imkanı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fonksiyonun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(stored procedure)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gönderdiği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değer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olarak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kullanılabilir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42D37-BD33-BC43-8C91-75991934BE76}"/>
              </a:ext>
            </a:extLst>
          </p:cNvPr>
          <p:cNvSpPr txBox="1"/>
          <p:nvPr/>
        </p:nvSpPr>
        <p:spPr>
          <a:xfrm>
            <a:off x="8485436" y="40438"/>
            <a:ext cx="3064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u</a:t>
            </a:r>
            <a:r>
              <a:rPr lang="en-US" sz="24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ser-defined data types</a:t>
            </a:r>
            <a:endParaRPr lang="tr-T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B41E0-AE00-4F45-A5E5-10075D12C0D6}"/>
              </a:ext>
            </a:extLst>
          </p:cNvPr>
          <p:cNvSpPr txBox="1"/>
          <p:nvPr/>
        </p:nvSpPr>
        <p:spPr>
          <a:xfrm>
            <a:off x="237067" y="2352415"/>
            <a:ext cx="56931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ourier" pitchFamily="2" charset="0"/>
              </a:rPr>
              <a:t>CREATE TYPE </a:t>
            </a:r>
            <a:r>
              <a:rPr lang="en-US" sz="2400" b="0" i="0" dirty="0" err="1">
                <a:effectLst/>
                <a:highlight>
                  <a:srgbClr val="00FF00"/>
                </a:highlight>
                <a:latin typeface="Courier" pitchFamily="2" charset="0"/>
              </a:rPr>
              <a:t>film_summary</a:t>
            </a:r>
            <a:r>
              <a:rPr lang="en-US" sz="2400" b="0" i="0" dirty="0">
                <a:effectLst/>
                <a:highlight>
                  <a:srgbClr val="00FF00"/>
                </a:highlight>
                <a:latin typeface="Courier" pitchFamily="2" charset="0"/>
              </a:rPr>
              <a:t> </a:t>
            </a:r>
            <a:r>
              <a:rPr lang="en-US" sz="2400" b="0" i="0" dirty="0">
                <a:effectLst/>
                <a:latin typeface="Courier" pitchFamily="2" charset="0"/>
              </a:rPr>
              <a:t>AS (  	</a:t>
            </a:r>
            <a:r>
              <a:rPr lang="en-US" sz="2400" b="0" i="0" dirty="0" err="1">
                <a:effectLst/>
                <a:latin typeface="Courier" pitchFamily="2" charset="0"/>
              </a:rPr>
              <a:t>film_id</a:t>
            </a:r>
            <a:r>
              <a:rPr lang="en-US" sz="2400" b="0" i="0" dirty="0">
                <a:effectLst/>
                <a:latin typeface="Courier" pitchFamily="2" charset="0"/>
              </a:rPr>
              <a:t> INT, </a:t>
            </a:r>
          </a:p>
          <a:p>
            <a:r>
              <a:rPr lang="en-US" sz="2400" b="0" i="0" dirty="0">
                <a:effectLst/>
                <a:latin typeface="Courier" pitchFamily="2" charset="0"/>
              </a:rPr>
              <a:t>	title VARCHAR, </a:t>
            </a:r>
          </a:p>
          <a:p>
            <a:r>
              <a:rPr lang="en-US" sz="2400" b="0" i="0" dirty="0">
                <a:effectLst/>
                <a:latin typeface="Courier" pitchFamily="2" charset="0"/>
              </a:rPr>
              <a:t>	</a:t>
            </a:r>
            <a:r>
              <a:rPr lang="en-US" sz="2400" b="0" i="0" dirty="0" err="1">
                <a:effectLst/>
                <a:latin typeface="Courier" pitchFamily="2" charset="0"/>
              </a:rPr>
              <a:t>release_year</a:t>
            </a:r>
            <a:r>
              <a:rPr lang="en-US" sz="2400" b="0" i="0" dirty="0">
                <a:effectLst/>
                <a:latin typeface="Courier" pitchFamily="2" charset="0"/>
              </a:rPr>
              <a:t> SMALLINT </a:t>
            </a:r>
          </a:p>
          <a:p>
            <a:r>
              <a:rPr lang="en-US" sz="2400" b="0" i="0" dirty="0">
                <a:effectLst/>
                <a:latin typeface="Courier" pitchFamily="2" charset="0"/>
              </a:rPr>
              <a:t>);</a:t>
            </a:r>
            <a:endParaRPr lang="tr-T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F63D6-DB4E-2342-AC27-1250221BBBA7}"/>
              </a:ext>
            </a:extLst>
          </p:cNvPr>
          <p:cNvSpPr txBox="1"/>
          <p:nvPr/>
        </p:nvSpPr>
        <p:spPr>
          <a:xfrm>
            <a:off x="510480" y="6008126"/>
            <a:ext cx="1134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ALTER TYPE:  type </a:t>
            </a:r>
            <a:r>
              <a:rPr lang="en-US" sz="1800" b="1" dirty="0" err="1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değiştirilir</a:t>
            </a:r>
            <a:r>
              <a:rPr lang="en-US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1800" b="1" dirty="0">
                <a:highlight>
                  <a:srgbClr val="FF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    </a:t>
            </a:r>
            <a:r>
              <a:rPr lang="en-US" sz="1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DROP TYPE  (type </a:t>
            </a:r>
            <a:r>
              <a:rPr lang="en-US" sz="1800" b="1" dirty="0" err="1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silinir</a:t>
            </a:r>
            <a:r>
              <a:rPr lang="en-US" sz="1800" b="1" dirty="0">
                <a:highlight>
                  <a:srgbClr val="00FF00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)     </a:t>
            </a:r>
            <a:r>
              <a:rPr lang="en-US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\dT </a:t>
            </a:r>
            <a:r>
              <a:rPr lang="en-US" b="1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kayıtlı</a:t>
            </a:r>
            <a:r>
              <a:rPr lang="en-US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tip </a:t>
            </a:r>
            <a:r>
              <a:rPr lang="en-US" b="1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ler</a:t>
            </a:r>
            <a:r>
              <a:rPr lang="en-US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 </a:t>
            </a:r>
            <a:r>
              <a:rPr lang="en-US" b="1" dirty="0" err="1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listelenir</a:t>
            </a:r>
            <a:r>
              <a:rPr lang="en-US" sz="1800" b="1" dirty="0">
                <a:highlight>
                  <a:srgbClr val="00FFFF"/>
                </a:highlight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endParaRPr lang="tr-TR" dirty="0"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1A81E-57B0-0840-9924-3A2AD8423E8E}"/>
              </a:ext>
            </a:extLst>
          </p:cNvPr>
          <p:cNvSpPr txBox="1"/>
          <p:nvPr/>
        </p:nvSpPr>
        <p:spPr>
          <a:xfrm>
            <a:off x="6706974" y="2163506"/>
            <a:ext cx="4522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/>
              <a:t>CREATE OR REPLACE FUNCTION </a:t>
            </a:r>
            <a:r>
              <a:rPr lang="tr-TR" sz="2400" dirty="0" err="1"/>
              <a:t>get_film_summary</a:t>
            </a:r>
            <a:r>
              <a:rPr lang="tr-TR" sz="2400" dirty="0"/>
              <a:t> (</a:t>
            </a:r>
            <a:r>
              <a:rPr lang="tr-TR" sz="2400" dirty="0" err="1"/>
              <a:t>f_id</a:t>
            </a:r>
            <a:r>
              <a:rPr lang="tr-TR" sz="2400" dirty="0"/>
              <a:t> INT) </a:t>
            </a:r>
          </a:p>
          <a:p>
            <a:r>
              <a:rPr lang="tr-TR" sz="2400" dirty="0"/>
              <a:t>   </a:t>
            </a:r>
            <a:r>
              <a:rPr lang="tr-TR" sz="2400" dirty="0">
                <a:highlight>
                  <a:srgbClr val="00FF00"/>
                </a:highlight>
              </a:rPr>
              <a:t> RETURNS </a:t>
            </a:r>
            <a:r>
              <a:rPr lang="tr-TR" sz="2400" b="1" dirty="0" err="1">
                <a:highlight>
                  <a:srgbClr val="FFFF00"/>
                </a:highlight>
              </a:rPr>
              <a:t>film_summary</a:t>
            </a:r>
            <a:r>
              <a:rPr lang="tr-TR" sz="2400" b="1" dirty="0">
                <a:highlight>
                  <a:srgbClr val="FFFF00"/>
                </a:highlight>
              </a:rPr>
              <a:t> </a:t>
            </a:r>
            <a:r>
              <a:rPr lang="tr-TR" sz="2400" dirty="0"/>
              <a:t>AS </a:t>
            </a:r>
          </a:p>
          <a:p>
            <a:r>
              <a:rPr lang="tr-TR" sz="2400" dirty="0"/>
              <a:t>$$ </a:t>
            </a:r>
          </a:p>
          <a:p>
            <a:r>
              <a:rPr lang="tr-TR" sz="2400" b="1" dirty="0"/>
              <a:t>SELECT</a:t>
            </a:r>
            <a:r>
              <a:rPr lang="tr-TR" sz="2400" dirty="0"/>
              <a:t> </a:t>
            </a:r>
            <a:r>
              <a:rPr lang="tr-TR" sz="2400" dirty="0" err="1"/>
              <a:t>film_id</a:t>
            </a:r>
            <a:r>
              <a:rPr lang="tr-TR" sz="2400" dirty="0"/>
              <a:t>, </a:t>
            </a:r>
            <a:r>
              <a:rPr lang="tr-TR" sz="2400" dirty="0" err="1"/>
              <a:t>title</a:t>
            </a:r>
            <a:r>
              <a:rPr lang="tr-TR" sz="2400" dirty="0"/>
              <a:t>, </a:t>
            </a:r>
            <a:r>
              <a:rPr lang="tr-TR" sz="2400" dirty="0" err="1"/>
              <a:t>release_year</a:t>
            </a:r>
            <a:endParaRPr lang="tr-TR" sz="2400" dirty="0"/>
          </a:p>
          <a:p>
            <a:r>
              <a:rPr lang="tr-TR" sz="2400" b="1" dirty="0"/>
              <a:t>FROM</a:t>
            </a:r>
            <a:r>
              <a:rPr lang="tr-TR" sz="2400" dirty="0"/>
              <a:t>  film</a:t>
            </a:r>
          </a:p>
          <a:p>
            <a:r>
              <a:rPr lang="tr-TR" sz="2400" b="1" dirty="0"/>
              <a:t>WHERE</a:t>
            </a:r>
            <a:r>
              <a:rPr lang="tr-TR" sz="2400" dirty="0"/>
              <a:t>  </a:t>
            </a:r>
            <a:r>
              <a:rPr lang="tr-TR" sz="2400" dirty="0" err="1"/>
              <a:t>film_id</a:t>
            </a:r>
            <a:r>
              <a:rPr lang="tr-TR" sz="2400" dirty="0"/>
              <a:t> = </a:t>
            </a:r>
            <a:r>
              <a:rPr lang="tr-TR" sz="2400" dirty="0" err="1"/>
              <a:t>f_id</a:t>
            </a:r>
            <a:r>
              <a:rPr lang="tr-TR" sz="2400" dirty="0"/>
              <a:t> ; </a:t>
            </a:r>
          </a:p>
          <a:p>
            <a:r>
              <a:rPr lang="tr-TR" sz="2400" dirty="0"/>
              <a:t>$$ </a:t>
            </a:r>
          </a:p>
          <a:p>
            <a:r>
              <a:rPr lang="tr-TR" sz="2400" dirty="0"/>
              <a:t>LANGUAGE SQL;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A6146-143E-9428-526A-96BAE675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32692" y="0"/>
            <a:ext cx="10515600" cy="1325563"/>
          </a:xfrm>
        </p:spPr>
        <p:txBody>
          <a:bodyPr/>
          <a:lstStyle/>
          <a:p>
            <a:r>
              <a:rPr lang="tr-TR" b="1" dirty="0" err="1"/>
              <a:t>PostgreSQL'in</a:t>
            </a:r>
            <a:r>
              <a:rPr lang="tr-TR" b="1" dirty="0"/>
              <a:t> </a:t>
            </a:r>
            <a:r>
              <a:rPr lang="tr-TR" b="1" dirty="0" smtClean="0"/>
              <a:t>Tarihi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4229" y="1166202"/>
            <a:ext cx="7233138" cy="1339606"/>
          </a:xfrm>
        </p:spPr>
        <p:txBody>
          <a:bodyPr>
            <a:normAutofit fontScale="85000" lnSpcReduction="10000"/>
          </a:bodyPr>
          <a:lstStyle/>
          <a:p>
            <a:r>
              <a:rPr lang="tr-TR" dirty="0" err="1"/>
              <a:t>PostgreSQL</a:t>
            </a:r>
            <a:r>
              <a:rPr lang="tr-TR" dirty="0"/>
              <a:t> (başlangıçta </a:t>
            </a:r>
            <a:r>
              <a:rPr lang="tr-TR" dirty="0" err="1"/>
              <a:t>Postgres</a:t>
            </a:r>
            <a:r>
              <a:rPr lang="tr-TR" dirty="0"/>
              <a:t> olarak adlandırılır), bilgisayar bilimi profesörü Michael </a:t>
            </a:r>
            <a:r>
              <a:rPr lang="tr-TR" dirty="0" err="1"/>
              <a:t>Stonebraker</a:t>
            </a:r>
            <a:r>
              <a:rPr lang="tr-TR" dirty="0"/>
              <a:t> ve ekibi tarafından oluşturuldu. Bugün popüler açık kaynak </a:t>
            </a:r>
            <a:r>
              <a:rPr lang="tr-TR" dirty="0" err="1"/>
              <a:t>veritabanlarından</a:t>
            </a:r>
            <a:r>
              <a:rPr lang="tr-TR" dirty="0"/>
              <a:t> biri haline geldi.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244" y="256076"/>
            <a:ext cx="3590925" cy="6257925"/>
          </a:xfrm>
          <a:prstGeom prst="rect">
            <a:avLst/>
          </a:prstGeo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661255" y="2646485"/>
            <a:ext cx="7233138" cy="3867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500" dirty="0" smtClean="0"/>
              <a:t>INGRES </a:t>
            </a:r>
            <a:r>
              <a:rPr lang="tr-TR" sz="4000" dirty="0" smtClean="0"/>
              <a:t>(</a:t>
            </a:r>
            <a:r>
              <a:rPr lang="tr-TR" sz="3000" dirty="0" err="1"/>
              <a:t>university</a:t>
            </a:r>
            <a:r>
              <a:rPr lang="tr-TR" sz="3000" dirty="0"/>
              <a:t> of </a:t>
            </a:r>
            <a:r>
              <a:rPr lang="tr-TR" sz="3000" dirty="0" err="1">
                <a:hlinkClick r:id="rId3"/>
              </a:rPr>
              <a:t>california</a:t>
            </a:r>
            <a:r>
              <a:rPr lang="tr-TR" sz="3000" dirty="0"/>
              <a:t>, </a:t>
            </a:r>
            <a:r>
              <a:rPr lang="tr-TR" sz="3000" dirty="0" smtClean="0">
                <a:hlinkClick r:id="rId4"/>
              </a:rPr>
              <a:t>Berkeley</a:t>
            </a:r>
            <a:r>
              <a:rPr lang="tr-TR" sz="3000" dirty="0" smtClean="0"/>
              <a:t>)</a:t>
            </a:r>
            <a:r>
              <a:rPr lang="tr-TR" sz="4000" dirty="0" smtClean="0"/>
              <a:t> </a:t>
            </a:r>
            <a:r>
              <a:rPr lang="tr-TR" sz="3500" dirty="0"/>
              <a:t>geliştirildi-</a:t>
            </a:r>
            <a:r>
              <a:rPr lang="tr-TR" sz="3500" b="1" dirty="0"/>
              <a:t>1977</a:t>
            </a:r>
          </a:p>
          <a:p>
            <a:r>
              <a:rPr lang="tr-TR" sz="3500" dirty="0"/>
              <a:t>Michael </a:t>
            </a:r>
            <a:r>
              <a:rPr lang="tr-TR" sz="3500" dirty="0" err="1"/>
              <a:t>Stonebraker</a:t>
            </a:r>
            <a:r>
              <a:rPr lang="tr-TR" sz="3500" dirty="0"/>
              <a:t> ve meslektaşları </a:t>
            </a:r>
            <a:r>
              <a:rPr lang="tr-TR" sz="3500" dirty="0" err="1" smtClean="0"/>
              <a:t>Postgres</a:t>
            </a:r>
            <a:r>
              <a:rPr lang="tr-TR" sz="3500" dirty="0" smtClean="0"/>
              <a:t> geliştirildi-</a:t>
            </a:r>
            <a:r>
              <a:rPr lang="tr-TR" sz="3500" b="1" dirty="0" smtClean="0"/>
              <a:t>1986</a:t>
            </a:r>
            <a:endParaRPr lang="tr-TR" sz="3500" dirty="0"/>
          </a:p>
          <a:p>
            <a:r>
              <a:rPr lang="tr-TR" sz="3500" dirty="0" smtClean="0"/>
              <a:t>Reel ACID (</a:t>
            </a:r>
            <a:r>
              <a:rPr lang="tr-TR" sz="3500" dirty="0" err="1" smtClean="0"/>
              <a:t>Atomicity</a:t>
            </a:r>
            <a:r>
              <a:rPr lang="tr-TR" sz="3500" dirty="0" smtClean="0"/>
              <a:t>, </a:t>
            </a:r>
            <a:r>
              <a:rPr lang="tr-TR" sz="3500" dirty="0" err="1" smtClean="0"/>
              <a:t>Consistency</a:t>
            </a:r>
            <a:r>
              <a:rPr lang="tr-TR" sz="3500" dirty="0" smtClean="0"/>
              <a:t>, </a:t>
            </a:r>
            <a:r>
              <a:rPr lang="tr-TR" sz="3500" dirty="0" err="1" smtClean="0"/>
              <a:t>Isolation</a:t>
            </a:r>
            <a:r>
              <a:rPr lang="tr-TR" sz="3500" dirty="0" smtClean="0"/>
              <a:t>, </a:t>
            </a:r>
            <a:r>
              <a:rPr lang="tr-TR" sz="3500" dirty="0" err="1" smtClean="0"/>
              <a:t>Durability</a:t>
            </a:r>
            <a:r>
              <a:rPr lang="tr-TR" sz="3500" dirty="0" smtClean="0"/>
              <a:t>) </a:t>
            </a:r>
            <a:r>
              <a:rPr lang="tr-TR" sz="3500" dirty="0"/>
              <a:t>ve PL/</a:t>
            </a:r>
            <a:r>
              <a:rPr lang="tr-TR" sz="3500" dirty="0" err="1"/>
              <a:t>pgSQL</a:t>
            </a:r>
            <a:r>
              <a:rPr lang="tr-TR" sz="3500" dirty="0"/>
              <a:t> desteği – </a:t>
            </a:r>
            <a:r>
              <a:rPr lang="tr-TR" sz="3500" b="1" dirty="0"/>
              <a:t>1990</a:t>
            </a:r>
          </a:p>
          <a:p>
            <a:r>
              <a:rPr lang="tr-TR" sz="3500" b="1" dirty="0" smtClean="0"/>
              <a:t>1995</a:t>
            </a:r>
            <a:r>
              <a:rPr lang="tr-TR" sz="3500" dirty="0" smtClean="0"/>
              <a:t>'te </a:t>
            </a:r>
            <a:r>
              <a:rPr lang="tr-TR" sz="3500" dirty="0"/>
              <a:t>Postgres95 olarak yayınlandı</a:t>
            </a:r>
          </a:p>
          <a:p>
            <a:r>
              <a:rPr lang="tr-TR" sz="3500" dirty="0"/>
              <a:t>Postgres95, </a:t>
            </a:r>
            <a:r>
              <a:rPr lang="tr-TR" sz="3500" dirty="0" err="1"/>
              <a:t>PostgreSQL</a:t>
            </a:r>
            <a:r>
              <a:rPr lang="tr-TR" sz="3500" dirty="0"/>
              <a:t> 6.0 olarak yeniden yayınlandı – </a:t>
            </a:r>
            <a:r>
              <a:rPr lang="tr-TR" sz="3500" b="1" dirty="0"/>
              <a:t>1996</a:t>
            </a:r>
          </a:p>
          <a:p>
            <a:r>
              <a:rPr lang="tr-TR" sz="3500" dirty="0" smtClean="0"/>
              <a:t>MVCC (</a:t>
            </a:r>
            <a:r>
              <a:rPr lang="tr-TR" sz="3500" dirty="0" err="1"/>
              <a:t>Multiversion</a:t>
            </a:r>
            <a:r>
              <a:rPr lang="tr-TR" sz="3500" dirty="0"/>
              <a:t> </a:t>
            </a:r>
            <a:r>
              <a:rPr lang="tr-TR" sz="3500" dirty="0" err="1"/>
              <a:t>Concurrency</a:t>
            </a:r>
            <a:r>
              <a:rPr lang="tr-TR" sz="3500" dirty="0"/>
              <a:t> </a:t>
            </a:r>
            <a:r>
              <a:rPr lang="tr-TR" sz="3500" dirty="0" smtClean="0"/>
              <a:t>Control), GUC (</a:t>
            </a:r>
            <a:r>
              <a:rPr lang="tr-TR" sz="3500" dirty="0"/>
              <a:t>Grand </a:t>
            </a:r>
            <a:r>
              <a:rPr lang="tr-TR" sz="3500" dirty="0" err="1"/>
              <a:t>Unified</a:t>
            </a:r>
            <a:r>
              <a:rPr lang="tr-TR" sz="3500" dirty="0"/>
              <a:t> </a:t>
            </a:r>
            <a:r>
              <a:rPr lang="tr-TR" sz="3500" dirty="0" err="1" smtClean="0"/>
              <a:t>Configuration</a:t>
            </a:r>
            <a:r>
              <a:rPr lang="tr-TR" sz="3500" dirty="0" smtClean="0"/>
              <a:t>), </a:t>
            </a:r>
            <a:r>
              <a:rPr lang="tr-TR" sz="3500" dirty="0" err="1"/>
              <a:t>Join</a:t>
            </a:r>
            <a:r>
              <a:rPr lang="tr-TR" sz="3500" dirty="0"/>
              <a:t> sözdizimi Kontrolleri ve </a:t>
            </a:r>
            <a:r>
              <a:rPr lang="tr-TR" sz="3500" dirty="0" err="1"/>
              <a:t>Prosedürel</a:t>
            </a:r>
            <a:r>
              <a:rPr lang="tr-TR" sz="3500" dirty="0"/>
              <a:t> Dil Yükleyici eklendi- </a:t>
            </a:r>
            <a:r>
              <a:rPr lang="tr-TR" sz="3500" b="1" dirty="0"/>
              <a:t>1998-2001</a:t>
            </a:r>
          </a:p>
          <a:p>
            <a:r>
              <a:rPr lang="tr-TR" sz="3500" dirty="0"/>
              <a:t>Sürüm 7.2 - </a:t>
            </a:r>
            <a:r>
              <a:rPr lang="tr-TR" sz="3500" dirty="0" smtClean="0"/>
              <a:t>8.2: </a:t>
            </a:r>
            <a:r>
              <a:rPr lang="tr-TR" sz="3500" b="1" dirty="0" smtClean="0"/>
              <a:t>2002-2006</a:t>
            </a:r>
          </a:p>
          <a:p>
            <a:r>
              <a:rPr lang="tr-TR" sz="3500" dirty="0" err="1" smtClean="0"/>
              <a:t>PostgreSQL</a:t>
            </a:r>
            <a:r>
              <a:rPr lang="tr-TR" sz="3500" dirty="0" smtClean="0"/>
              <a:t> </a:t>
            </a:r>
            <a:r>
              <a:rPr lang="tr-TR" sz="3500" dirty="0"/>
              <a:t>8.4 </a:t>
            </a:r>
            <a:r>
              <a:rPr lang="tr-TR" sz="3500" b="1" dirty="0"/>
              <a:t>2009</a:t>
            </a:r>
            <a:r>
              <a:rPr lang="tr-TR" sz="3500" dirty="0"/>
              <a:t>'da yayınlandı</a:t>
            </a:r>
          </a:p>
          <a:p>
            <a:r>
              <a:rPr lang="tr-TR" sz="3500" dirty="0" err="1"/>
              <a:t>PostgreSQL</a:t>
            </a:r>
            <a:r>
              <a:rPr lang="tr-TR" sz="3500" dirty="0"/>
              <a:t> 9.0 </a:t>
            </a:r>
            <a:r>
              <a:rPr lang="tr-TR" sz="3500" b="1" dirty="0"/>
              <a:t>2010</a:t>
            </a:r>
            <a:r>
              <a:rPr lang="tr-TR" sz="3500" dirty="0"/>
              <a:t>'da </a:t>
            </a:r>
            <a:r>
              <a:rPr lang="tr-TR" sz="3500" dirty="0" smtClean="0"/>
              <a:t>yayınlandı (JSON veri tipi)</a:t>
            </a:r>
            <a:endParaRPr lang="tr-TR" sz="3500" dirty="0"/>
          </a:p>
          <a:p>
            <a:r>
              <a:rPr lang="tr-TR" sz="3500" dirty="0"/>
              <a:t>NYCPUG (New York Şehri </a:t>
            </a:r>
            <a:r>
              <a:rPr lang="tr-TR" sz="3500" dirty="0" err="1"/>
              <a:t>PostgreSQL</a:t>
            </a:r>
            <a:r>
              <a:rPr lang="tr-TR" sz="3500" dirty="0"/>
              <a:t> Kullanıcı Grubu), </a:t>
            </a:r>
            <a:r>
              <a:rPr lang="tr-TR" sz="3500" dirty="0" err="1"/>
              <a:t>PgUS'a</a:t>
            </a:r>
            <a:r>
              <a:rPr lang="tr-TR" sz="3500" dirty="0"/>
              <a:t> (Amerika Birleşik Devletleri </a:t>
            </a:r>
            <a:r>
              <a:rPr lang="tr-TR" sz="3500" dirty="0" err="1"/>
              <a:t>PostgreSQL</a:t>
            </a:r>
            <a:r>
              <a:rPr lang="tr-TR" sz="3500" dirty="0"/>
              <a:t> derneği) katıldı - </a:t>
            </a:r>
            <a:r>
              <a:rPr lang="tr-TR" sz="3500" b="1" dirty="0"/>
              <a:t>2013</a:t>
            </a:r>
          </a:p>
          <a:p>
            <a:r>
              <a:rPr lang="tr-TR" sz="3500" dirty="0" err="1"/>
              <a:t>PGconf</a:t>
            </a:r>
            <a:r>
              <a:rPr lang="tr-TR" sz="3500" dirty="0"/>
              <a:t> organize </a:t>
            </a:r>
            <a:r>
              <a:rPr lang="tr-TR" sz="3500" dirty="0" smtClean="0"/>
              <a:t>edildi-</a:t>
            </a:r>
            <a:r>
              <a:rPr lang="tr-TR" sz="3500" b="1" dirty="0" smtClean="0"/>
              <a:t>2014</a:t>
            </a:r>
          </a:p>
          <a:p>
            <a:r>
              <a:rPr lang="en-US" sz="3500" b="1" dirty="0"/>
              <a:t>10th November 2022: </a:t>
            </a:r>
            <a:r>
              <a:rPr lang="en-US" sz="3500" b="1" u="sng" dirty="0">
                <a:hlinkClick r:id="rId5"/>
              </a:rPr>
              <a:t>PostgreSQL 15.1, 14.6, 13.9, 12.13, 11.18, and 10.23 Released</a:t>
            </a:r>
            <a:r>
              <a:rPr lang="en-US" sz="3500" b="1" dirty="0"/>
              <a:t>!</a:t>
            </a:r>
            <a:endParaRPr lang="tr-TR" sz="3500" b="1" dirty="0" smtClean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51091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77F3367-B738-7C45-831A-229D4A97E322}"/>
              </a:ext>
            </a:extLst>
          </p:cNvPr>
          <p:cNvSpPr txBox="1">
            <a:spLocks/>
          </p:cNvSpPr>
          <p:nvPr/>
        </p:nvSpPr>
        <p:spPr>
          <a:xfrm>
            <a:off x="237067" y="40438"/>
            <a:ext cx="10784877" cy="5418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PostgreSQL: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Kullanıcı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tanımlı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</a:t>
            </a:r>
            <a:r>
              <a:rPr lang="en-US" sz="2800" b="1" cap="none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veri</a:t>
            </a:r>
            <a:r>
              <a:rPr lang="en-US" sz="28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 tipi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9C6E1-2D04-A642-8A8B-CD2B0142FEE1}"/>
              </a:ext>
            </a:extLst>
          </p:cNvPr>
          <p:cNvCxnSpPr>
            <a:cxnSpLocks/>
          </p:cNvCxnSpPr>
          <p:nvPr/>
        </p:nvCxnSpPr>
        <p:spPr>
          <a:xfrm>
            <a:off x="290521" y="486770"/>
            <a:ext cx="11786491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EA4331-76F7-984D-A93A-FF6D570AE114}"/>
              </a:ext>
            </a:extLst>
          </p:cNvPr>
          <p:cNvSpPr txBox="1"/>
          <p:nvPr/>
        </p:nvSpPr>
        <p:spPr>
          <a:xfrm>
            <a:off x="824894" y="582304"/>
            <a:ext cx="9609221" cy="1581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CREATE TYPE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composit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birleştirilmiş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)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tip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oluşturma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imkanı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sağlar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ve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bir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fonksiyonun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(stored procedure)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geri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gönderdiği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değer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olarak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 </a:t>
            </a:r>
            <a:r>
              <a:rPr lang="en-US" sz="2400" dirty="0" err="1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kullanılabilir</a:t>
            </a:r>
            <a:r>
              <a:rPr lang="en-US" sz="2400" dirty="0">
                <a:latin typeface="Noteworthy Light" panose="02000400000000000000" pitchFamily="2" charset="77"/>
                <a:ea typeface="Noteworthy Light" panose="02000400000000000000" pitchFamily="2" charset="77"/>
                <a:cs typeface="Comic Sans MS" charset="0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Noteworthy Light" panose="02000400000000000000" pitchFamily="2" charset="77"/>
              <a:ea typeface="Noteworthy Light" panose="02000400000000000000" pitchFamily="2" charset="77"/>
              <a:cs typeface="Comic Sans M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42D37-BD33-BC43-8C91-75991934BE76}"/>
              </a:ext>
            </a:extLst>
          </p:cNvPr>
          <p:cNvSpPr txBox="1"/>
          <p:nvPr/>
        </p:nvSpPr>
        <p:spPr>
          <a:xfrm>
            <a:off x="8485436" y="40438"/>
            <a:ext cx="3064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u</a:t>
            </a:r>
            <a:r>
              <a:rPr lang="en-US" sz="2400" b="1" cap="none" dirty="0">
                <a:latin typeface="Noteworthy Light" panose="02000400000000000000" pitchFamily="2" charset="77"/>
                <a:ea typeface="Noteworthy Light" panose="02000400000000000000" pitchFamily="2" charset="77"/>
                <a:cs typeface="Courier New" panose="02070309020205020404" pitchFamily="49" charset="0"/>
              </a:rPr>
              <a:t>ser-defined data types</a:t>
            </a:r>
            <a:endParaRPr lang="tr-T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B41E0-AE00-4F45-A5E5-10075D12C0D6}"/>
              </a:ext>
            </a:extLst>
          </p:cNvPr>
          <p:cNvSpPr txBox="1"/>
          <p:nvPr/>
        </p:nvSpPr>
        <p:spPr>
          <a:xfrm>
            <a:off x="237067" y="2352415"/>
            <a:ext cx="56931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ourier" pitchFamily="2" charset="0"/>
              </a:rPr>
              <a:t>CREATE TYPE </a:t>
            </a:r>
            <a:r>
              <a:rPr lang="en-US" sz="2400" b="0" i="0" dirty="0" err="1">
                <a:effectLst/>
                <a:highlight>
                  <a:srgbClr val="00FF00"/>
                </a:highlight>
                <a:latin typeface="Courier" pitchFamily="2" charset="0"/>
              </a:rPr>
              <a:t>film_summary</a:t>
            </a:r>
            <a:r>
              <a:rPr lang="en-US" sz="2400" b="0" i="0" dirty="0">
                <a:effectLst/>
                <a:highlight>
                  <a:srgbClr val="00FF00"/>
                </a:highlight>
                <a:latin typeface="Courier" pitchFamily="2" charset="0"/>
              </a:rPr>
              <a:t> </a:t>
            </a:r>
            <a:r>
              <a:rPr lang="en-US" sz="2400" b="0" i="0" dirty="0">
                <a:effectLst/>
                <a:latin typeface="Courier" pitchFamily="2" charset="0"/>
              </a:rPr>
              <a:t>AS (  	</a:t>
            </a:r>
            <a:r>
              <a:rPr lang="en-US" sz="2400" b="0" i="0" dirty="0" err="1">
                <a:effectLst/>
                <a:latin typeface="Courier" pitchFamily="2" charset="0"/>
              </a:rPr>
              <a:t>film_id</a:t>
            </a:r>
            <a:r>
              <a:rPr lang="en-US" sz="2400" b="0" i="0" dirty="0">
                <a:effectLst/>
                <a:latin typeface="Courier" pitchFamily="2" charset="0"/>
              </a:rPr>
              <a:t> INT, </a:t>
            </a:r>
          </a:p>
          <a:p>
            <a:r>
              <a:rPr lang="en-US" sz="2400" b="0" i="0" dirty="0">
                <a:effectLst/>
                <a:latin typeface="Courier" pitchFamily="2" charset="0"/>
              </a:rPr>
              <a:t>	title VARCHAR, </a:t>
            </a:r>
          </a:p>
          <a:p>
            <a:r>
              <a:rPr lang="en-US" sz="2400" b="0" i="0" dirty="0">
                <a:effectLst/>
                <a:latin typeface="Courier" pitchFamily="2" charset="0"/>
              </a:rPr>
              <a:t>	</a:t>
            </a:r>
            <a:r>
              <a:rPr lang="en-US" sz="2400" b="0" i="0" dirty="0" err="1">
                <a:effectLst/>
                <a:latin typeface="Courier" pitchFamily="2" charset="0"/>
              </a:rPr>
              <a:t>release_year</a:t>
            </a:r>
            <a:r>
              <a:rPr lang="en-US" sz="2400" b="0" i="0" dirty="0">
                <a:effectLst/>
                <a:latin typeface="Courier" pitchFamily="2" charset="0"/>
              </a:rPr>
              <a:t> SMALLINT </a:t>
            </a:r>
          </a:p>
          <a:p>
            <a:r>
              <a:rPr lang="en-US" sz="2400" b="0" i="0" dirty="0">
                <a:effectLst/>
                <a:latin typeface="Courier" pitchFamily="2" charset="0"/>
              </a:rPr>
              <a:t>);</a:t>
            </a:r>
            <a:endParaRPr lang="tr-T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1A81E-57B0-0840-9924-3A2AD8423E8E}"/>
              </a:ext>
            </a:extLst>
          </p:cNvPr>
          <p:cNvSpPr txBox="1"/>
          <p:nvPr/>
        </p:nvSpPr>
        <p:spPr>
          <a:xfrm>
            <a:off x="6706974" y="2163506"/>
            <a:ext cx="4522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/>
              <a:t>CREATE OR REPLACE FUNCTION </a:t>
            </a:r>
            <a:r>
              <a:rPr lang="tr-TR" sz="2400" dirty="0" err="1"/>
              <a:t>get_film_summary</a:t>
            </a:r>
            <a:r>
              <a:rPr lang="tr-TR" sz="2400" dirty="0"/>
              <a:t> (</a:t>
            </a:r>
            <a:r>
              <a:rPr lang="tr-TR" sz="2400" dirty="0" err="1"/>
              <a:t>f_id</a:t>
            </a:r>
            <a:r>
              <a:rPr lang="tr-TR" sz="2400" dirty="0"/>
              <a:t> INT) </a:t>
            </a:r>
          </a:p>
          <a:p>
            <a:r>
              <a:rPr lang="tr-TR" sz="2400" dirty="0"/>
              <a:t>   </a:t>
            </a:r>
            <a:r>
              <a:rPr lang="tr-TR" sz="2400" dirty="0">
                <a:highlight>
                  <a:srgbClr val="00FF00"/>
                </a:highlight>
              </a:rPr>
              <a:t> RETURNS </a:t>
            </a:r>
            <a:r>
              <a:rPr lang="tr-TR" sz="2400" b="1" dirty="0" err="1">
                <a:highlight>
                  <a:srgbClr val="FFFF00"/>
                </a:highlight>
              </a:rPr>
              <a:t>film_summary</a:t>
            </a:r>
            <a:r>
              <a:rPr lang="tr-TR" sz="2400" b="1" dirty="0">
                <a:highlight>
                  <a:srgbClr val="FFFF00"/>
                </a:highlight>
              </a:rPr>
              <a:t> </a:t>
            </a:r>
            <a:r>
              <a:rPr lang="tr-TR" sz="2400" dirty="0"/>
              <a:t>AS </a:t>
            </a:r>
          </a:p>
          <a:p>
            <a:r>
              <a:rPr lang="tr-TR" sz="2400" dirty="0"/>
              <a:t>$$ </a:t>
            </a:r>
          </a:p>
          <a:p>
            <a:r>
              <a:rPr lang="tr-TR" sz="2400" b="1" dirty="0"/>
              <a:t>SELECT</a:t>
            </a:r>
            <a:r>
              <a:rPr lang="tr-TR" sz="2400" dirty="0"/>
              <a:t> </a:t>
            </a:r>
            <a:r>
              <a:rPr lang="tr-TR" sz="2400" dirty="0" err="1"/>
              <a:t>film_id</a:t>
            </a:r>
            <a:r>
              <a:rPr lang="tr-TR" sz="2400" dirty="0"/>
              <a:t>, </a:t>
            </a:r>
            <a:r>
              <a:rPr lang="tr-TR" sz="2400" dirty="0" err="1"/>
              <a:t>title</a:t>
            </a:r>
            <a:r>
              <a:rPr lang="tr-TR" sz="2400" dirty="0"/>
              <a:t>, </a:t>
            </a:r>
            <a:r>
              <a:rPr lang="tr-TR" sz="2400" dirty="0" err="1"/>
              <a:t>release_year</a:t>
            </a:r>
            <a:endParaRPr lang="tr-TR" sz="2400" dirty="0"/>
          </a:p>
          <a:p>
            <a:r>
              <a:rPr lang="tr-TR" sz="2400" b="1" dirty="0"/>
              <a:t>FROM</a:t>
            </a:r>
            <a:r>
              <a:rPr lang="tr-TR" sz="2400" dirty="0"/>
              <a:t>  film</a:t>
            </a:r>
          </a:p>
          <a:p>
            <a:r>
              <a:rPr lang="tr-TR" sz="2400" b="1" dirty="0"/>
              <a:t>WHERE</a:t>
            </a:r>
            <a:r>
              <a:rPr lang="tr-TR" sz="2400" dirty="0"/>
              <a:t>  </a:t>
            </a:r>
            <a:r>
              <a:rPr lang="tr-TR" sz="2400" dirty="0" err="1"/>
              <a:t>film_id</a:t>
            </a:r>
            <a:r>
              <a:rPr lang="tr-TR" sz="2400" dirty="0"/>
              <a:t> = </a:t>
            </a:r>
            <a:r>
              <a:rPr lang="tr-TR" sz="2400" dirty="0" err="1"/>
              <a:t>f_id</a:t>
            </a:r>
            <a:r>
              <a:rPr lang="tr-TR" sz="2400" dirty="0"/>
              <a:t> ; </a:t>
            </a:r>
          </a:p>
          <a:p>
            <a:r>
              <a:rPr lang="tr-TR" sz="2400" dirty="0"/>
              <a:t>$$ </a:t>
            </a:r>
          </a:p>
          <a:p>
            <a:r>
              <a:rPr lang="tr-TR" sz="2400" dirty="0"/>
              <a:t>LANGUAGE SQL;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330BD-5901-7848-8F75-F33B6608EB4E}"/>
              </a:ext>
            </a:extLst>
          </p:cNvPr>
          <p:cNvSpPr txBox="1"/>
          <p:nvPr/>
        </p:nvSpPr>
        <p:spPr>
          <a:xfrm>
            <a:off x="546806" y="5540233"/>
            <a:ext cx="6160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Courier New" panose="02070309020205020404" pitchFamily="49" charset="0"/>
              </a:rPr>
              <a:t>SELECT * FROM </a:t>
            </a:r>
          </a:p>
          <a:p>
            <a:r>
              <a:rPr lang="en-US" sz="2400" i="0" dirty="0" err="1">
                <a:effectLst/>
                <a:latin typeface="Courier New" panose="02070309020205020404" pitchFamily="49" charset="0"/>
              </a:rPr>
              <a:t>get_film_summary</a:t>
            </a:r>
            <a:r>
              <a:rPr lang="en-US" sz="2400" i="0" dirty="0">
                <a:effectLst/>
                <a:latin typeface="Courier New" panose="02070309020205020404" pitchFamily="49" charset="0"/>
              </a:rPr>
              <a:t> (40);</a:t>
            </a:r>
            <a:endParaRPr lang="tr-TR" sz="2400" dirty="0"/>
          </a:p>
        </p:txBody>
      </p:sp>
      <p:pic>
        <p:nvPicPr>
          <p:cNvPr id="17" name="Picture 2" descr="PostgreSQL user-defined type example">
            <a:extLst>
              <a:ext uri="{FF2B5EF4-FFF2-40B4-BE49-F238E27FC236}">
                <a16:creationId xmlns:a16="http://schemas.microsoft.com/office/drawing/2014/main" id="{28F1B558-54A8-574D-8753-177D9BC5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20" y="5742296"/>
            <a:ext cx="387249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4F847E-6EE0-34FA-4374-FE6EA363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4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0" y="173648"/>
            <a:ext cx="2850162" cy="3598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42" y="1131154"/>
            <a:ext cx="2964580" cy="4540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30" y="1572797"/>
            <a:ext cx="3753953" cy="490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036" y="4799764"/>
            <a:ext cx="3930934" cy="1744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857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9" y="202222"/>
            <a:ext cx="4268665" cy="2711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161" y="202222"/>
            <a:ext cx="4347235" cy="2711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9" y="3276880"/>
            <a:ext cx="4120661" cy="34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PostgreSQL'in</a:t>
            </a:r>
            <a:r>
              <a:rPr lang="tr-TR" b="1" dirty="0"/>
              <a:t> </a:t>
            </a:r>
            <a:r>
              <a:rPr lang="tr-TR" b="1" dirty="0" smtClean="0"/>
              <a:t>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Geliştiricilerin uygulama oluşturmasına yardımcı olur.</a:t>
            </a:r>
          </a:p>
          <a:p>
            <a:r>
              <a:rPr lang="tr-TR" dirty="0"/>
              <a:t>Veri bütünlüğünü koruyarak yöneticilerin hataya dayanıklı bir ortam oluşturmasına olanak tanır.</a:t>
            </a:r>
          </a:p>
          <a:p>
            <a:r>
              <a:rPr lang="tr-TR" dirty="0"/>
              <a:t>Tüm ana dilleri ve ara yazılımları kullanan çeşitli platformlarla uyumludur.</a:t>
            </a:r>
          </a:p>
          <a:p>
            <a:r>
              <a:rPr lang="tr-TR" dirty="0"/>
              <a:t>En gelişmiş kilitleme mekanizmasını sunar.</a:t>
            </a:r>
          </a:p>
          <a:p>
            <a:r>
              <a:rPr lang="tr-TR" dirty="0"/>
              <a:t>Çok sürümlü </a:t>
            </a:r>
            <a:r>
              <a:rPr lang="tr-TR" dirty="0">
                <a:hlinkClick r:id="rId2"/>
              </a:rPr>
              <a:t>eşzamanlılık denetimi</a:t>
            </a:r>
            <a:r>
              <a:rPr lang="tr-TR" dirty="0"/>
              <a:t> desteği .</a:t>
            </a:r>
          </a:p>
          <a:p>
            <a:r>
              <a:rPr lang="tr-TR" dirty="0" err="1" smtClean="0"/>
              <a:t>Mature</a:t>
            </a:r>
            <a:r>
              <a:rPr lang="tr-TR" dirty="0" smtClean="0"/>
              <a:t> Server-Side Programlama </a:t>
            </a:r>
            <a:r>
              <a:rPr lang="tr-TR" dirty="0"/>
              <a:t>İşlevselliği.</a:t>
            </a:r>
          </a:p>
          <a:p>
            <a:r>
              <a:rPr lang="tr-TR" dirty="0"/>
              <a:t>ANSI SQL standardı ile uyumludur.</a:t>
            </a:r>
          </a:p>
          <a:p>
            <a:r>
              <a:rPr lang="tr-TR" dirty="0"/>
              <a:t>İstemci-sunucu ağ mimarisi için tam destek.</a:t>
            </a:r>
          </a:p>
          <a:p>
            <a:r>
              <a:rPr lang="tr-TR" dirty="0" err="1" smtClean="0"/>
              <a:t>Log</a:t>
            </a:r>
            <a:r>
              <a:rPr lang="tr-TR" dirty="0" smtClean="0"/>
              <a:t> </a:t>
            </a:r>
            <a:r>
              <a:rPr lang="tr-TR" dirty="0"/>
              <a:t>tabanlı ve </a:t>
            </a:r>
            <a:r>
              <a:rPr lang="tr-TR" dirty="0" err="1" smtClean="0"/>
              <a:t>trigger</a:t>
            </a:r>
            <a:r>
              <a:rPr lang="tr-TR" dirty="0" smtClean="0"/>
              <a:t> </a:t>
            </a:r>
            <a:r>
              <a:rPr lang="tr-TR" dirty="0"/>
              <a:t>tabanlı </a:t>
            </a:r>
            <a:r>
              <a:rPr lang="tr-TR" dirty="0" smtClean="0"/>
              <a:t>SSL </a:t>
            </a:r>
            <a:r>
              <a:rPr lang="tr-TR" dirty="0" err="1" smtClean="0"/>
              <a:t>replikasyonu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err="1" smtClean="0"/>
              <a:t>Standby</a:t>
            </a:r>
            <a:r>
              <a:rPr lang="tr-TR" dirty="0" smtClean="0"/>
              <a:t> server </a:t>
            </a:r>
            <a:r>
              <a:rPr lang="tr-TR" dirty="0"/>
              <a:t>ve yüksek kullanılabilirlik.</a:t>
            </a:r>
          </a:p>
          <a:p>
            <a:r>
              <a:rPr lang="tr-TR" dirty="0"/>
              <a:t>Nesne yönelimli ve ANSI-SQL2008 uyumlu.</a:t>
            </a:r>
          </a:p>
          <a:p>
            <a:r>
              <a:rPr lang="tr-TR" dirty="0"/>
              <a:t>JSON desteği , çok dilli </a:t>
            </a:r>
            <a:r>
              <a:rPr lang="tr-TR" dirty="0" err="1"/>
              <a:t>veritabanları</a:t>
            </a:r>
            <a:r>
              <a:rPr lang="tr-TR" dirty="0"/>
              <a:t> için birleşik bir merkez görevi gören </a:t>
            </a:r>
            <a:r>
              <a:rPr lang="tr-TR" dirty="0" err="1">
                <a:hlinkClick r:id="rId3"/>
              </a:rPr>
              <a:t>NoSQL</a:t>
            </a:r>
            <a:r>
              <a:rPr lang="tr-TR" dirty="0"/>
              <a:t> gibi diğer veri depolarıyla bağlantı kurulmasına izin verir 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521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PostgreSQL'in</a:t>
            </a:r>
            <a:r>
              <a:rPr lang="tr-TR" b="1" dirty="0"/>
              <a:t> </a:t>
            </a:r>
            <a:r>
              <a:rPr lang="tr-TR" b="1" dirty="0" smtClean="0"/>
              <a:t>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PostgreSQL</a:t>
            </a:r>
            <a:r>
              <a:rPr lang="tr-TR" dirty="0"/>
              <a:t>, dinamik web sitelerini ve web uygulamalarını bir </a:t>
            </a:r>
            <a:r>
              <a:rPr lang="tr-TR" dirty="0" smtClean="0"/>
              <a:t>LAMP (</a:t>
            </a:r>
            <a:r>
              <a:rPr lang="tr-TR" b="1" dirty="0"/>
              <a:t>Linux, </a:t>
            </a:r>
            <a:r>
              <a:rPr lang="tr-TR" b="1" dirty="0" err="1"/>
              <a:t>Apache</a:t>
            </a:r>
            <a:r>
              <a:rPr lang="tr-TR" b="1" dirty="0"/>
              <a:t>, </a:t>
            </a:r>
            <a:r>
              <a:rPr lang="tr-TR" b="1" dirty="0" err="1"/>
              <a:t>MySQL</a:t>
            </a:r>
            <a:r>
              <a:rPr lang="tr-TR" b="1" dirty="0"/>
              <a:t>, </a:t>
            </a:r>
            <a:r>
              <a:rPr lang="tr-TR" b="1" dirty="0" smtClean="0"/>
              <a:t>PHP)</a:t>
            </a:r>
            <a:r>
              <a:rPr lang="tr-TR" dirty="0" smtClean="0"/>
              <a:t> </a:t>
            </a:r>
            <a:r>
              <a:rPr lang="tr-TR" dirty="0"/>
              <a:t>yığını seçeneği olarak çalıştırabilir.</a:t>
            </a:r>
          </a:p>
          <a:p>
            <a:r>
              <a:rPr lang="tr-TR" dirty="0" err="1"/>
              <a:t>PostgreSQL'in</a:t>
            </a:r>
            <a:r>
              <a:rPr lang="tr-TR" dirty="0"/>
              <a:t> önceden yazma </a:t>
            </a:r>
            <a:r>
              <a:rPr lang="tr-TR" dirty="0" smtClean="0"/>
              <a:t>kaydı (</a:t>
            </a:r>
            <a:r>
              <a:rPr lang="tr-TR" b="1" dirty="0"/>
              <a:t>Write-</a:t>
            </a:r>
            <a:r>
              <a:rPr lang="tr-TR" b="1" dirty="0" err="1"/>
              <a:t>Ahead</a:t>
            </a:r>
            <a:r>
              <a:rPr lang="tr-TR" b="1" dirty="0"/>
              <a:t> </a:t>
            </a:r>
            <a:r>
              <a:rPr lang="tr-TR" b="1" dirty="0" err="1" smtClean="0"/>
              <a:t>Logging</a:t>
            </a:r>
            <a:r>
              <a:rPr lang="tr-TR" dirty="0" smtClean="0"/>
              <a:t>) özelliği onu </a:t>
            </a:r>
            <a:r>
              <a:rPr lang="tr-TR" dirty="0"/>
              <a:t>hataya karşı oldukça dayanıklı bir </a:t>
            </a:r>
            <a:r>
              <a:rPr lang="tr-TR" dirty="0" err="1"/>
              <a:t>veritabanı</a:t>
            </a:r>
            <a:r>
              <a:rPr lang="tr-TR" dirty="0"/>
              <a:t> haline getirir.</a:t>
            </a:r>
          </a:p>
          <a:p>
            <a:r>
              <a:rPr lang="tr-TR" dirty="0" err="1"/>
              <a:t>PostgreSQL</a:t>
            </a:r>
            <a:r>
              <a:rPr lang="tr-TR" dirty="0"/>
              <a:t> kaynak kodu, açık kaynak lisansı altında serbestçe kullanılabilir. Bu, iş gereksinimlerinize göre onu kullanma, değiştirme ve uygulama özgürlüğü sağlar.</a:t>
            </a:r>
          </a:p>
          <a:p>
            <a:r>
              <a:rPr lang="tr-TR" dirty="0" err="1"/>
              <a:t>PostgreSQL</a:t>
            </a:r>
            <a:r>
              <a:rPr lang="tr-TR" dirty="0"/>
              <a:t> coğrafi nesneleri </a:t>
            </a:r>
            <a:r>
              <a:rPr lang="tr-TR" dirty="0" smtClean="0"/>
              <a:t>destekler.</a:t>
            </a:r>
            <a:endParaRPr lang="tr-TR" dirty="0"/>
          </a:p>
          <a:p>
            <a:r>
              <a:rPr lang="tr-TR" dirty="0" err="1"/>
              <a:t>PostgreSQL</a:t>
            </a:r>
            <a:r>
              <a:rPr lang="tr-TR" dirty="0"/>
              <a:t>, konum tabanlı hizmetler ve coğrafi bilgi sistemleri için bir coğrafi veri deposu olarak kullanılabilmesi için coğrafi nesneleri destekler.</a:t>
            </a:r>
          </a:p>
          <a:p>
            <a:r>
              <a:rPr lang="tr-TR" dirty="0" err="1"/>
              <a:t>Postgres'i</a:t>
            </a:r>
            <a:r>
              <a:rPr lang="tr-TR" dirty="0"/>
              <a:t> öğrenmek için, kullanımı kolay olduğu için çok fazla eğitime ihtiyacınız yok.</a:t>
            </a:r>
          </a:p>
          <a:p>
            <a:r>
              <a:rPr lang="tr-TR" dirty="0" err="1"/>
              <a:t>PostgreSQL'in</a:t>
            </a:r>
            <a:r>
              <a:rPr lang="tr-TR" dirty="0"/>
              <a:t> hem yerleşik hem de kurumsal kullanımı için düşük bakım ve yönetim.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914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PostgreSQL'in</a:t>
            </a:r>
            <a:r>
              <a:rPr lang="tr-TR" b="1" dirty="0"/>
              <a:t> </a:t>
            </a:r>
            <a:r>
              <a:rPr lang="tr-TR" b="1" dirty="0" smtClean="0"/>
              <a:t>Dezavantajları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Postgres</a:t>
            </a:r>
            <a:r>
              <a:rPr lang="tr-TR" dirty="0"/>
              <a:t> tek bir kuruluşa ait değildir. Bu nedenle, tam özellikli olmasına ve diğer DBMS sistemleriyle karşılaştırılabilir olmasına rağmen adını duyurmakta sorun yaşadı.</a:t>
            </a:r>
          </a:p>
          <a:p>
            <a:r>
              <a:rPr lang="tr-TR" dirty="0" err="1"/>
              <a:t>PostgreSQL</a:t>
            </a:r>
            <a:r>
              <a:rPr lang="tr-TR" dirty="0"/>
              <a:t> uyumluluğa odaklandığından, hız iyileştirme için yapılan değişiklikler </a:t>
            </a:r>
            <a:r>
              <a:rPr lang="tr-TR" dirty="0" err="1"/>
              <a:t>MySQL'den</a:t>
            </a:r>
            <a:r>
              <a:rPr lang="tr-TR" dirty="0"/>
              <a:t> daha fazla çalışma gerektirir.</a:t>
            </a:r>
          </a:p>
          <a:p>
            <a:r>
              <a:rPr lang="tr-TR" dirty="0"/>
              <a:t>Birçok açık kaynaklı uygulama </a:t>
            </a:r>
            <a:r>
              <a:rPr lang="tr-TR" dirty="0" err="1"/>
              <a:t>MySQL'i</a:t>
            </a:r>
            <a:r>
              <a:rPr lang="tr-TR" dirty="0"/>
              <a:t> destekler, ancak </a:t>
            </a:r>
            <a:r>
              <a:rPr lang="tr-TR" dirty="0" err="1"/>
              <a:t>PostgreSQL'i</a:t>
            </a:r>
            <a:r>
              <a:rPr lang="tr-TR" dirty="0"/>
              <a:t> desteklemeyebilir</a:t>
            </a:r>
          </a:p>
          <a:p>
            <a:r>
              <a:rPr lang="tr-TR" dirty="0"/>
              <a:t>Performans ölçümlerinde, </a:t>
            </a:r>
            <a:r>
              <a:rPr lang="tr-TR" dirty="0" err="1"/>
              <a:t>MySQL'den</a:t>
            </a:r>
            <a:r>
              <a:rPr lang="tr-TR" dirty="0"/>
              <a:t> daha yavaştır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575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PostgreSQL</a:t>
            </a:r>
            <a:r>
              <a:rPr lang="tr-TR" b="1" dirty="0"/>
              <a:t> </a:t>
            </a:r>
            <a:r>
              <a:rPr lang="tr-TR" b="1" dirty="0" smtClean="0"/>
              <a:t>Uygulamaları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b="1" dirty="0"/>
              <a:t>Finansal </a:t>
            </a:r>
            <a:r>
              <a:rPr lang="tr-TR" b="1" dirty="0" smtClean="0"/>
              <a:t>endüstri</a:t>
            </a:r>
            <a:endParaRPr lang="tr-TR" dirty="0" smtClean="0"/>
          </a:p>
          <a:p>
            <a:pPr marL="0" indent="0">
              <a:buNone/>
            </a:pPr>
            <a:r>
              <a:rPr lang="tr-TR" dirty="0" err="1"/>
              <a:t>PostgreSQL</a:t>
            </a:r>
            <a:r>
              <a:rPr lang="tr-TR" dirty="0"/>
              <a:t>, finans sektörü için ideal bir DBMS sistemidir. Ayrıca, tamamen </a:t>
            </a:r>
            <a:r>
              <a:rPr lang="tr-TR" dirty="0" smtClean="0"/>
              <a:t>ACID </a:t>
            </a:r>
            <a:r>
              <a:rPr lang="tr-TR" dirty="0"/>
              <a:t>uyumludur, bu da onu OLTP (Çevrimiçi İşlem İşleme) için ideal bir seçim haline getirir. Ayrıca </a:t>
            </a:r>
            <a:r>
              <a:rPr lang="tr-TR" dirty="0" err="1"/>
              <a:t>veritabanı</a:t>
            </a:r>
            <a:r>
              <a:rPr lang="tr-TR" dirty="0"/>
              <a:t> analitiği gerçekleştirme yeteneğine de sahiptir. </a:t>
            </a:r>
            <a:r>
              <a:rPr lang="tr-TR" dirty="0" err="1"/>
              <a:t>Matlab</a:t>
            </a:r>
            <a:r>
              <a:rPr lang="tr-TR" dirty="0"/>
              <a:t> ve R gibi matematiksel yazılımlarla entegre edilebilir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b="1" dirty="0"/>
              <a:t>Devlet CBS verileri</a:t>
            </a:r>
          </a:p>
          <a:p>
            <a:pPr marL="0" indent="0">
              <a:buNone/>
            </a:pPr>
            <a:r>
              <a:rPr lang="tr-TR" dirty="0" err="1"/>
              <a:t>PostgreSQL</a:t>
            </a:r>
            <a:r>
              <a:rPr lang="tr-TR" dirty="0"/>
              <a:t>, “</a:t>
            </a:r>
            <a:r>
              <a:rPr lang="tr-TR" dirty="0" err="1"/>
              <a:t>PostGIS</a:t>
            </a:r>
            <a:r>
              <a:rPr lang="tr-TR" dirty="0"/>
              <a:t>” olarak adlandırılan güçlü GIS sunar. Bu uzantı, geometrik verileri farklı biçimlerde işlemek için yüzlerce işlev sağlar. </a:t>
            </a:r>
            <a:r>
              <a:rPr lang="tr-TR" dirty="0" err="1"/>
              <a:t>PostGIS</a:t>
            </a:r>
            <a:r>
              <a:rPr lang="tr-TR" dirty="0"/>
              <a:t> son derece standart uyumludur. Ayrıca, hem QGIS hem de </a:t>
            </a:r>
            <a:r>
              <a:rPr lang="tr-TR" dirty="0" err="1"/>
              <a:t>GeoServer</a:t>
            </a:r>
            <a:r>
              <a:rPr lang="tr-TR" dirty="0"/>
              <a:t> kullanarak, Açık Kaynak topluluğu </a:t>
            </a:r>
            <a:r>
              <a:rPr lang="tr-TR" dirty="0" err="1"/>
              <a:t>Geodata'yı</a:t>
            </a:r>
            <a:r>
              <a:rPr lang="tr-TR" dirty="0"/>
              <a:t> işlemek için en kolay yöntemi sağlar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b="1" dirty="0"/>
              <a:t>Web teknolojisi ve </a:t>
            </a:r>
            <a:r>
              <a:rPr lang="tr-TR" b="1" dirty="0" err="1"/>
              <a:t>NoSQL</a:t>
            </a:r>
            <a:endParaRPr lang="tr-TR" b="1" dirty="0"/>
          </a:p>
          <a:p>
            <a:pPr marL="0" indent="0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Web siteniz o anda saniyede yüzlerce hatta binlerce istekle uğraşmayı gerektiriyorsa, ölçeklenebilirlik kesinlikle büyük bir sorundur. Burada </a:t>
            </a:r>
            <a:r>
              <a:rPr lang="tr-TR" dirty="0" err="1"/>
              <a:t>Postgre</a:t>
            </a:r>
            <a:r>
              <a:rPr lang="tr-TR" dirty="0"/>
              <a:t> en iyi çözümü kanıtlıyor.</a:t>
            </a:r>
          </a:p>
          <a:p>
            <a:pPr marL="0" indent="0">
              <a:buNone/>
            </a:pPr>
            <a:r>
              <a:rPr lang="tr-TR" dirty="0" err="1"/>
              <a:t>PostgreSQL</a:t>
            </a:r>
            <a:r>
              <a:rPr lang="tr-TR" dirty="0"/>
              <a:t>, </a:t>
            </a:r>
            <a:r>
              <a:rPr lang="tr-TR" dirty="0" err="1"/>
              <a:t>Django</a:t>
            </a:r>
            <a:r>
              <a:rPr lang="tr-TR" dirty="0"/>
              <a:t>, Node.js gibi tüm modern web çerçeveleriyle sorunsuz çalışır.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4396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85" y="365125"/>
            <a:ext cx="10558829" cy="53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5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2692</Words>
  <Application>Microsoft Office PowerPoint</Application>
  <PresentationFormat>Geniş ekran</PresentationFormat>
  <Paragraphs>443</Paragraphs>
  <Slides>42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Comic Sans MS</vt:lpstr>
      <vt:lpstr>Courier</vt:lpstr>
      <vt:lpstr>Courier New</vt:lpstr>
      <vt:lpstr>inherit</vt:lpstr>
      <vt:lpstr>Noteworthy Light</vt:lpstr>
      <vt:lpstr>Office Teması</vt:lpstr>
      <vt:lpstr>PowerPoint Sunusu</vt:lpstr>
      <vt:lpstr>PostgreSQL nedir?</vt:lpstr>
      <vt:lpstr>PowerPoint Sunusu</vt:lpstr>
      <vt:lpstr>PostgreSQL'in Tarihi</vt:lpstr>
      <vt:lpstr>PostgreSQL'in Özellikleri</vt:lpstr>
      <vt:lpstr>PostgreSQL'in Avantajları</vt:lpstr>
      <vt:lpstr>PostgreSQL'in Dezavantajları</vt:lpstr>
      <vt:lpstr>PostgreSQL Uygulamaları</vt:lpstr>
      <vt:lpstr>PowerPoint Sunusu</vt:lpstr>
      <vt:lpstr>PostgreSQL Veri Türleri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Ozal Yildirim</dc:creator>
  <cp:lastModifiedBy>Ozal Yildirim</cp:lastModifiedBy>
  <cp:revision>10</cp:revision>
  <dcterms:created xsi:type="dcterms:W3CDTF">2022-12-06T17:44:23Z</dcterms:created>
  <dcterms:modified xsi:type="dcterms:W3CDTF">2023-12-14T05:59:23Z</dcterms:modified>
</cp:coreProperties>
</file>