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suf\Desktop\Kensington%20Financial%20Analysis\Simple_DCF_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suf\Desktop\Kensington%20Financial%20Analysis\Simple_DCF_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suf\Desktop\Kensington%20Financial%20Analysis\Simple_DCF_Templ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r>
              <a:rPr lang="en-GB"/>
              <a:t>Free Cash Flow (FCF) Comparison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Main!$B$46</c:f>
              <c:strCache>
                <c:ptCount val="1"/>
                <c:pt idx="0">
                  <c:v>Free Cash Flow (FCF) with M&amp;A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Main!$A$47:$A$50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Main!$B$47:$B$50</c:f>
              <c:numCache>
                <c:formatCode>#,##0</c:formatCode>
                <c:ptCount val="4"/>
                <c:pt idx="0">
                  <c:v>-1045500</c:v>
                </c:pt>
                <c:pt idx="1">
                  <c:v>5913750</c:v>
                </c:pt>
                <c:pt idx="2">
                  <c:v>-14774000</c:v>
                </c:pt>
                <c:pt idx="3">
                  <c:v>529000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06-4FAF-8B30-30ED95C3B973}"/>
            </c:ext>
          </c:extLst>
        </c:ser>
        <c:ser>
          <c:idx val="1"/>
          <c:order val="1"/>
          <c:tx>
            <c:strRef>
              <c:f>Main!$C$46</c:f>
              <c:strCache>
                <c:ptCount val="1"/>
                <c:pt idx="0">
                  <c:v>Free Cash Flow (FCF) without M&amp;A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Main!$A$47:$A$50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Main!$C$47:$C$50</c:f>
              <c:numCache>
                <c:formatCode>#,##0</c:formatCode>
                <c:ptCount val="4"/>
                <c:pt idx="0">
                  <c:v>-1045500</c:v>
                </c:pt>
                <c:pt idx="1">
                  <c:v>5913750</c:v>
                </c:pt>
                <c:pt idx="2">
                  <c:v>4030375</c:v>
                </c:pt>
                <c:pt idx="3">
                  <c:v>529000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06-4FAF-8B30-30ED95C3B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58863"/>
        <c:axId val="12360303"/>
      </c:areaChart>
      <c:catAx>
        <c:axId val="1235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  <c:crossAx val="12360303"/>
        <c:crosses val="autoZero"/>
        <c:auto val="1"/>
        <c:lblAlgn val="ctr"/>
        <c:lblOffset val="100"/>
        <c:noMultiLvlLbl val="0"/>
      </c:catAx>
      <c:valAx>
        <c:axId val="1236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  <c:crossAx val="12358863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baseline="0">
          <a:solidFill>
            <a:schemeClr val="tx1"/>
          </a:solidFill>
          <a:latin typeface="CMU Serif" panose="02000603000000000000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r>
              <a:rPr lang="en-GB" baseline="0">
                <a:solidFill>
                  <a:schemeClr val="tx1"/>
                </a:solidFill>
                <a:latin typeface="CMU Serif" panose="02000603000000000000" pitchFamily="2" charset="0"/>
              </a:rPr>
              <a:t>Value Per Share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Main!$B$66</c:f>
              <c:strCache>
                <c:ptCount val="1"/>
                <c:pt idx="0">
                  <c:v>With Acquisiton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Main!$A$70</c:f>
              <c:strCache>
                <c:ptCount val="1"/>
                <c:pt idx="0">
                  <c:v>Value per share</c:v>
                </c:pt>
              </c:strCache>
              <c:extLst/>
            </c:strRef>
          </c:cat>
          <c:val>
            <c:numRef>
              <c:f>Main!$B$70</c:f>
              <c:numCache>
                <c:formatCode>General</c:formatCode>
                <c:ptCount val="1"/>
                <c:pt idx="0">
                  <c:v>107.55482611748194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35-447F-B08C-F24F5D6E2AF0}"/>
            </c:ext>
          </c:extLst>
        </c:ser>
        <c:ser>
          <c:idx val="1"/>
          <c:order val="1"/>
          <c:tx>
            <c:strRef>
              <c:f>Main!$C$66</c:f>
              <c:strCache>
                <c:ptCount val="1"/>
                <c:pt idx="0">
                  <c:v>Without Acquisiton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Main!$A$70</c:f>
              <c:strCache>
                <c:ptCount val="1"/>
                <c:pt idx="0">
                  <c:v>Value per share</c:v>
                </c:pt>
              </c:strCache>
              <c:extLst/>
            </c:strRef>
          </c:cat>
          <c:val>
            <c:numRef>
              <c:f>Main!$C$70</c:f>
              <c:numCache>
                <c:formatCode>General</c:formatCode>
                <c:ptCount val="1"/>
                <c:pt idx="0">
                  <c:v>122.70117322631114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335-447F-B08C-F24F5D6E2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33"/>
        <c:axId val="541317935"/>
        <c:axId val="541318415"/>
      </c:barChart>
      <c:catAx>
        <c:axId val="54131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  <c:crossAx val="541318415"/>
        <c:crosses val="autoZero"/>
        <c:auto val="1"/>
        <c:lblAlgn val="ctr"/>
        <c:lblOffset val="100"/>
        <c:noMultiLvlLbl val="0"/>
      </c:catAx>
      <c:valAx>
        <c:axId val="541318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MU Serif" panose="02000603000000000000" pitchFamily="2" charset="0"/>
                    <a:ea typeface="+mn-ea"/>
                    <a:cs typeface="+mn-cs"/>
                  </a:defRPr>
                </a:pPr>
                <a:r>
                  <a:rPr lang="en-GB" baseline="0">
                    <a:solidFill>
                      <a:schemeClr val="tx1"/>
                    </a:solidFill>
                    <a:latin typeface="CMU Serif" panose="02000603000000000000" pitchFamily="2" charset="0"/>
                  </a:rPr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CMU Serif" panose="02000603000000000000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£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317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r>
              <a:rPr lang="en-GB" baseline="0">
                <a:solidFill>
                  <a:schemeClr val="tx1"/>
                </a:solidFill>
                <a:latin typeface="CMU Serif" panose="02000603000000000000" pitchFamily="2" charset="0"/>
              </a:rPr>
              <a:t>Short Term Equity Value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Main!$B$66</c:f>
              <c:strCache>
                <c:ptCount val="1"/>
                <c:pt idx="0">
                  <c:v>With Acquisiton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Main!$A$69</c:f>
              <c:strCache>
                <c:ptCount val="1"/>
                <c:pt idx="0">
                  <c:v>Equity Value</c:v>
                </c:pt>
              </c:strCache>
              <c:extLst/>
            </c:strRef>
          </c:cat>
          <c:val>
            <c:numRef>
              <c:f>Main!$B$69</c:f>
              <c:numCache>
                <c:formatCode>General</c:formatCode>
                <c:ptCount val="1"/>
                <c:pt idx="0">
                  <c:v>107554826.11748193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6FB-4E05-825B-E38EC68F575C}"/>
            </c:ext>
          </c:extLst>
        </c:ser>
        <c:ser>
          <c:idx val="1"/>
          <c:order val="1"/>
          <c:tx>
            <c:strRef>
              <c:f>Main!$C$66</c:f>
              <c:strCache>
                <c:ptCount val="1"/>
                <c:pt idx="0">
                  <c:v>Without Acquisiton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Main!$A$69</c:f>
              <c:strCache>
                <c:ptCount val="1"/>
                <c:pt idx="0">
                  <c:v>Equity Value</c:v>
                </c:pt>
              </c:strCache>
              <c:extLst/>
            </c:strRef>
          </c:cat>
          <c:val>
            <c:numRef>
              <c:f>Main!$C$69</c:f>
              <c:numCache>
                <c:formatCode>General</c:formatCode>
                <c:ptCount val="1"/>
                <c:pt idx="0">
                  <c:v>122701173.22631115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6FB-4E05-825B-E38EC68F57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80"/>
        <c:axId val="539322719"/>
        <c:axId val="539322239"/>
      </c:barChart>
      <c:catAx>
        <c:axId val="53932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  <c:crossAx val="539322239"/>
        <c:crosses val="autoZero"/>
        <c:auto val="1"/>
        <c:lblAlgn val="ctr"/>
        <c:lblOffset val="100"/>
        <c:noMultiLvlLbl val="0"/>
      </c:catAx>
      <c:valAx>
        <c:axId val="53932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CMU Serif" panose="02000603000000000000" pitchFamily="2" charset="0"/>
                <a:ea typeface="+mn-ea"/>
                <a:cs typeface="+mn-cs"/>
              </a:defRPr>
            </a:pPr>
            <a:endParaRPr lang="en-US"/>
          </a:p>
        </c:txPr>
        <c:crossAx val="539322719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7378701538042445"/>
                <c:y val="0.7828421575260606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MU Serif" panose="02000603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CMU Serif" panose="02000603000000000000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05E5-51EF-FA5F-FB33-097F2D8C1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EA954-0C1E-3A9A-E7AE-5BAB5EE7B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75E8-C6AB-43A1-A3BF-9382E7FA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2B67-7E18-2413-1EE7-7D1D2D1E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8077-7C6E-957B-EE57-E985B357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37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3E1B-837F-2292-33AF-905A823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6A786-E929-D597-461C-F618DA761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8019-4726-8D5C-6E23-82F7080D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9124-6AF8-3093-0FC4-72E8F2C3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A8F2-3A37-56BB-7E55-1B99903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9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5996F-4C90-DF74-1B48-03AB6F690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1E52C-07F7-9FCB-DA97-EED6B72C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039A-F586-9DCF-B8EC-01D24DB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3A36-2A52-6973-6FC6-8E34C82E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D7A3-A1E6-824D-7D92-947545B4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8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AE56-BCCE-D697-9B80-8DA045D5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9CB0-2B3C-A016-660B-F76BA39B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5180-FBCA-0789-0506-F198AFB0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4086-2554-5E71-9E87-EF351E7B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DEC7-2127-CD6B-CB85-F04A25F3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47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2F06-AE13-392D-AF5B-8D10264F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1D238-8BB4-6BB5-4AE4-43609224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11D8E-990E-B89A-54D1-55F623CE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38E74-7F86-F07C-751E-7A30542B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D88F-B53F-90EE-2093-E5B6CB01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5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D7D7-E830-0171-4DED-0A145AEF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3948-CA7B-4A21-AD52-DF47A3F8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73E9-26E1-56F5-3B33-F0FF807C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799D-5FDD-25F1-5AC7-6515111F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76DF-AD8E-15AA-6AAC-F2A6318E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3B01-9269-84EF-1868-7BBDC84D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51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D3A4-8DA3-87EE-A776-B0CEE1B5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4134-37CD-6C45-01F4-E013E14D1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8CE02-9E6D-07BC-282D-CAED8C3C7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2F8E-8F35-F0AA-7624-30F7782E5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06CAF-0D72-0CB7-BD3E-99479F827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E1D8D-CEB0-75B5-6D78-74A7FA5D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2461A-9220-9E62-EA0A-0A874C1B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1ADD8-21C7-1702-ABF1-BAF346F2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3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DD7B-52D3-1612-F864-C6577184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486FF-7035-6EA3-2580-D112996D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8219D-5955-2CCF-B1E8-89140A81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71E46-243F-9C3C-70D3-0A9B656C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1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3750E-F0DA-8A73-8746-2CD53155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B1204-0142-3D35-8FFC-BAC5C09B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FBF3-1A56-6528-9E3F-7959915F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40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37D1-04B2-EC97-7C61-1D125A4D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CF4C-B555-D5FD-A2BF-7648FA3DD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5526-155F-10EF-0F03-459AB6600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88DC8-D11B-9A09-75AE-777FEE6F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3AFC-0DFA-32AE-61DE-1570120E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EF82-C340-2D24-E5DA-3A288AF5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0BC-20A4-A59F-443B-8EB5DA47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E00EA-7B0F-712E-D606-6C4DC0238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010AE-7D12-3CAB-9EAA-C5768BD92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88FE-FE43-5AFB-1C8F-7E769F387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E1E8-A30E-6A1C-738A-F6888EFA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3DE1-7451-A783-AD5F-930359D9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3F345-F88B-F28B-E843-AB4D91E1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C969B-6FED-0B8E-1E2E-BCEB30DFA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E7A0-0D89-74DE-4D59-5F7F11700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60067-2780-45BA-9BF7-9DAF20721FE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A6A40-4877-84CA-2BA9-5243BA3C9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1C34-0627-9353-2E7C-F8ABD875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FB371-96C5-4CAB-B6B3-394528D468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.barclays/content/dam/home-barclays/documents/investor-relations/IRNewsPresentations/2022News/20220624-Acquisition-of-Kensington-Mortgage-Company.pdf" TargetMode="External"/><Relationship Id="rId2" Type="http://schemas.openxmlformats.org/officeDocument/2006/relationships/hyperlink" Target="https://find-and-update.company-information.service.gov.uk/company/03049877/filing-histor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ensingtonmortgages.co.uk/blog/article/sale-of-kensingtonmortgages-to-barclays-bank-uk-plc-closes?utm_source=chatgpt.com" TargetMode="External"/><Relationship Id="rId4" Type="http://schemas.openxmlformats.org/officeDocument/2006/relationships/hyperlink" Target="https://www.blackstone.com/news/press/blackstone-and-sixth-street-agree-sale-of-kensington-mortgages-to-barclays-bank-uk-pl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4CBC-F46F-8E09-E3B3-FF97FA37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214" y="0"/>
            <a:ext cx="8383571" cy="2387600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Kensington Mortgages &amp; Barclays Bank M&amp;A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0A895-18DA-BCDD-3F5D-094B6BEE3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413" y="2929578"/>
            <a:ext cx="9213132" cy="1275909"/>
          </a:xfrm>
        </p:spPr>
        <p:txBody>
          <a:bodyPr>
            <a:norm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Analysing the impact of Barclays Bank UK acquiring Kensington Mortgages in 2023 on company valuation and discounted cash flow (DCF) analysis.</a:t>
            </a:r>
            <a:endParaRPr lang="en-GB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ACB771-4A45-2F63-4998-AB9C7DA04FFB}"/>
              </a:ext>
            </a:extLst>
          </p:cNvPr>
          <p:cNvSpPr txBox="1">
            <a:spLocks/>
          </p:cNvSpPr>
          <p:nvPr/>
        </p:nvSpPr>
        <p:spPr>
          <a:xfrm>
            <a:off x="4385803" y="6023376"/>
            <a:ext cx="3420393" cy="42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Yusuf Ahmed, 03/09/2025</a:t>
            </a:r>
            <a:endParaRPr lang="en-GB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5140" name="Picture 20" descr="Download Barclays Logo in SVG Vector or ...">
            <a:extLst>
              <a:ext uri="{FF2B5EF4-FFF2-40B4-BE49-F238E27FC236}">
                <a16:creationId xmlns:a16="http://schemas.microsoft.com/office/drawing/2014/main" id="{C9D1FCDE-1ED0-FFD3-36A2-113AC86E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74" y="4113543"/>
            <a:ext cx="2409140" cy="160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Home | Kensington Mortgages">
            <a:extLst>
              <a:ext uri="{FF2B5EF4-FFF2-40B4-BE49-F238E27FC236}">
                <a16:creationId xmlns:a16="http://schemas.microsoft.com/office/drawing/2014/main" id="{7A56E34B-1149-6D57-B42E-E041ECD10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502" y="4705324"/>
            <a:ext cx="2306994" cy="4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1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5A66A-1B3D-CE3B-5CE2-9588613F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B7070F39-13B5-A866-8C1D-0A724CC515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81891" y="2953893"/>
            <a:ext cx="10768552" cy="168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Analyse the impact of the 2023 Barclays acquisition on Kensington’s shareholder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Quantify short-term financial effects using DCF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Discuss long-term strategic implications and synergies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205581-8EF4-CA61-441F-0017712E54AB}"/>
              </a:ext>
            </a:extLst>
          </p:cNvPr>
          <p:cNvSpPr txBox="1">
            <a:spLocks/>
          </p:cNvSpPr>
          <p:nvPr/>
        </p:nvSpPr>
        <p:spPr>
          <a:xfrm>
            <a:off x="915903" y="664422"/>
            <a:ext cx="2683230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</a:t>
            </a:r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FFC2DB-DCBD-4380-EC6E-A361B720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03" y="1587752"/>
            <a:ext cx="6489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Project Objectives</a:t>
            </a:r>
            <a:endParaRPr lang="en-US" alt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F2DF-B556-759A-BB3A-BDFA334B6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E1ED-B306-64EB-F145-85E1A8C1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430" y="66020"/>
            <a:ext cx="7080131" cy="92333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Short-term Financial Impact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BDC202-7456-EED4-DACF-97073E2E18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7430" y="989350"/>
            <a:ext cx="6849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Impact on Free Cash Flow and Enterprise Value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B97DB2-909C-0C20-8577-0FB7BA2A3C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268980"/>
              </p:ext>
            </p:extLst>
          </p:nvPr>
        </p:nvGraphicFramePr>
        <p:xfrm>
          <a:off x="2244316" y="1452459"/>
          <a:ext cx="7703368" cy="395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2BBD51E3-0D14-3AE6-40AE-4302287B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56" y="5405541"/>
            <a:ext cx="77033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2023 FCF: -14,774,000 (massive outflow due to acquisition)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PV drag: -12,434,980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Enterprise value drops to 2,421,826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Share price falls to £107.55</a:t>
            </a:r>
          </a:p>
        </p:txBody>
      </p:sp>
    </p:spTree>
    <p:extLst>
      <p:ext uri="{BB962C8B-B14F-4D97-AF65-F5344CB8AC3E}">
        <p14:creationId xmlns:p14="http://schemas.microsoft.com/office/powerpoint/2010/main" val="348635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DBF22-B8F9-678E-28FB-3C8DB13A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311C-B5C9-56EE-1A73-924C3731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434" y="66020"/>
            <a:ext cx="7080131" cy="92333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Comparison of Share Values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C651165-4788-6389-17EA-4439E9DBB8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7430" y="989350"/>
            <a:ext cx="6489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DCF Valuation: With vs Without Acquisition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71AD1AB-4629-364A-019D-6F4C6F4B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43" y="5628567"/>
            <a:ext cx="64459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Difference: £15/share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Show measurable short-term effect of the acquisition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F1E6D93-36B9-647D-C100-0CBCE1B46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339008"/>
              </p:ext>
            </p:extLst>
          </p:nvPr>
        </p:nvGraphicFramePr>
        <p:xfrm>
          <a:off x="507443" y="1658964"/>
          <a:ext cx="5484796" cy="3761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0820224-2502-0D3B-83B9-0F5484DAD9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844797"/>
              </p:ext>
            </p:extLst>
          </p:nvPr>
        </p:nvGraphicFramePr>
        <p:xfrm>
          <a:off x="6096000" y="1695440"/>
          <a:ext cx="5781472" cy="372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795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26FA7-F5D1-903B-CE0D-8717EE2F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9EE5-D9C0-18B9-A763-63A0DBBBA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136" y="659909"/>
            <a:ext cx="3788070" cy="92333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Key Takeaway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E9B1FFC-3C27-CDF7-B342-EC62DC21AF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08136" y="1583239"/>
            <a:ext cx="3241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Short-term Distortions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CC90E-BB3F-75A6-536F-6D3CE8771A4C}"/>
              </a:ext>
            </a:extLst>
          </p:cNvPr>
          <p:cNvSpPr txBox="1"/>
          <p:nvPr/>
        </p:nvSpPr>
        <p:spPr>
          <a:xfrm flipV="1">
            <a:off x="1053751" y="3726615"/>
            <a:ext cx="431054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149FD4-0745-83BC-DA37-47E47441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136" y="2968234"/>
            <a:ext cx="954784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M&amp;A events create one-off cash flow distortions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DCF including acquisition shows immediate financial impact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DCF excluding acquisition shows normalised business value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Comparison quantifies M&amp;A impact on shareholders</a:t>
            </a:r>
          </a:p>
        </p:txBody>
      </p:sp>
    </p:spTree>
    <p:extLst>
      <p:ext uri="{BB962C8B-B14F-4D97-AF65-F5344CB8AC3E}">
        <p14:creationId xmlns:p14="http://schemas.microsoft.com/office/powerpoint/2010/main" val="12990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D66CF-EF85-A1D0-F664-73ADF3CF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8746-498D-9C8D-EEF1-4BD8B8FB0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20" y="329970"/>
            <a:ext cx="5607443" cy="923330"/>
          </a:xfrm>
        </p:spPr>
        <p:txBody>
          <a:bodyPr>
            <a:normAutofit fontScale="90000"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Long-term Perspective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0CFE889-DCBB-D1A4-94A7-A5AFAF1EF2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4820" y="1253300"/>
            <a:ext cx="48207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Strategic Benefits of Acquisition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D4982-8506-8CFF-C6B9-8002060163A1}"/>
              </a:ext>
            </a:extLst>
          </p:cNvPr>
          <p:cNvSpPr txBox="1"/>
          <p:nvPr/>
        </p:nvSpPr>
        <p:spPr>
          <a:xfrm flipV="1">
            <a:off x="1053751" y="3726615"/>
            <a:ext cx="431054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CEA070-584C-9CA6-2F47-C288820D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62" y="2175608"/>
            <a:ext cx="1047460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Terminal value remains identical: 8,983,338 → long-term cash flows stable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2025–2027 PVs stable (384k → 361k → 339k)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Acquisition provides strategic benefits: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Access to Barclays’ customer base → higher mortgage origination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Operational synergies → cost savings, higher margins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Market credibility and funding access → cheaper capital and scalability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Specialist mortgage expertise → entry into underserved market segments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Technological capabilities → scalable underwriting, data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9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26BA5-9550-6345-B62C-F76D6056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1B1D-7301-FAF1-D084-84D37B43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88" y="586623"/>
            <a:ext cx="5607443" cy="92333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M&amp;A Evaluation</a:t>
            </a:r>
            <a:endParaRPr lang="en-GB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C39C3-FC85-951F-5025-A6F7D193256C}"/>
              </a:ext>
            </a:extLst>
          </p:cNvPr>
          <p:cNvSpPr txBox="1"/>
          <p:nvPr/>
        </p:nvSpPr>
        <p:spPr>
          <a:xfrm flipV="1">
            <a:off x="1053751" y="3726615"/>
            <a:ext cx="431054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D2683C-A065-66D6-3F35-3832774C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9" y="1892805"/>
            <a:ext cx="103809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While the 2023 acquisition caused a significant one-off negative cash flow, reducing short-term enterprise and share value, the long-term benefits outweigh this short-term distortion.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Post-acquisition, FCF from 2025–2027 remains stable, and the terminal value is identical, demonstrating that the acquisition positions Kensington for sustainable long-term growth through increased market access, operational synergies, and enhanced funding capacity.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As such, the acquisition creates value that is not captured in short-term DCF projections.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E45DC-5C8A-1A16-1BA9-FBF0C15D3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750-7085-F6BE-BC73-4B5B35F6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89" y="586623"/>
            <a:ext cx="3976608" cy="92333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References</a:t>
            </a:r>
            <a:endParaRPr lang="en-GB" sz="4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6A72F-002B-734A-6441-B2910687CF89}"/>
              </a:ext>
            </a:extLst>
          </p:cNvPr>
          <p:cNvSpPr txBox="1"/>
          <p:nvPr/>
        </p:nvSpPr>
        <p:spPr>
          <a:xfrm flipV="1">
            <a:off x="1053751" y="3726615"/>
            <a:ext cx="431054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2D1FC7-73F8-DACD-F729-5A0545659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9" y="1892917"/>
            <a:ext cx="105477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Kensington Mortgage Company Limited. (2024).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Full accounts 2024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Retrieved from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hlinkClick r:id="rId2"/>
              </a:rPr>
              <a:t>https://find-and-update.company-information.service.gov.uk/company/03049877/filing-history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Barclays PLC. (2023).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Annual report 2023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Retrieved from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hlinkClick r:id="rId3"/>
              </a:rPr>
              <a:t>https://home.barclays/content/dam/home-barclays/documents/investor-relations/IRNewsPresentations/2022News/20220624-Acquisition-of-Kensington-Mortgage-Company.pdf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Blackstone &amp; Sixth Street Press Release. (2023).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Sale of Kensington Mortgages to Barclays Bank UK Plc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Retrieved from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hlinkClick r:id="rId4"/>
              </a:rPr>
              <a:t>https://www.blackstone.com/news/press/blackstone-and-sixth-street-agree-sale-of-kensington-mortgages-to-barclays-bank-uk-plc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Kensington Mortgages Blog. (2023).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Sale of Kensington Mortgages to Barclays Bank UK Plc closes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 Retrieved from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  <a:hlinkClick r:id="rId5"/>
              </a:rPr>
              <a:t>https://www.kensingtonmortgages.co.uk/blog/article/sale-of-kensingtonmortgages-to-barclays-bank-uk-plc-closes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3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B2065-F8A4-B201-9962-7B5089B3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B5C-24EE-F65F-2C32-CA772D39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74" y="452520"/>
            <a:ext cx="3118768" cy="923330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396FA10-53DB-F0B4-AD95-15AF02C2EB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6837" y="1375850"/>
            <a:ext cx="4727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Summary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E2118-9250-F958-7C76-30155F23E035}"/>
              </a:ext>
            </a:extLst>
          </p:cNvPr>
          <p:cNvSpPr txBox="1"/>
          <p:nvPr/>
        </p:nvSpPr>
        <p:spPr>
          <a:xfrm flipV="1">
            <a:off x="1053751" y="3726615"/>
            <a:ext cx="4310548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DF77043-62AE-79EF-4D34-9CA49756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74" y="2760845"/>
            <a:ext cx="1098222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Short-term: Acquisition reduces share value due to large cash outflow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Long-term: Strategic synergies and access to Barclays’ resources likely restore or increase shareholder value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DCF analysis demonstrates quantitative short-term effects; qualitative analysis explains long-term benefits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Overall, acquisition is justified from a strategic and long-term growth perspective</a:t>
            </a:r>
          </a:p>
        </p:txBody>
      </p:sp>
    </p:spTree>
    <p:extLst>
      <p:ext uri="{BB962C8B-B14F-4D97-AF65-F5344CB8AC3E}">
        <p14:creationId xmlns:p14="http://schemas.microsoft.com/office/powerpoint/2010/main" val="332336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532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CMU Serif</vt:lpstr>
      <vt:lpstr>Courier New</vt:lpstr>
      <vt:lpstr>Office Theme</vt:lpstr>
      <vt:lpstr>Kensington Mortgages &amp; Barclays Bank M&amp;A Analysis</vt:lpstr>
      <vt:lpstr>PowerPoint Presentation</vt:lpstr>
      <vt:lpstr>Short-term Financial Impact</vt:lpstr>
      <vt:lpstr>Comparison of Share Values</vt:lpstr>
      <vt:lpstr>Key Takeaway</vt:lpstr>
      <vt:lpstr>Long-term Perspective</vt:lpstr>
      <vt:lpstr>M&amp;A Evaluation</vt:lpstr>
      <vt:lpstr>References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Ahmed</dc:creator>
  <cp:lastModifiedBy>Yusuf Ahmed</cp:lastModifiedBy>
  <cp:revision>1</cp:revision>
  <dcterms:created xsi:type="dcterms:W3CDTF">2025-09-03T21:37:30Z</dcterms:created>
  <dcterms:modified xsi:type="dcterms:W3CDTF">2025-09-03T22:30:13Z</dcterms:modified>
</cp:coreProperties>
</file>