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57" autoAdjust="0"/>
  </p:normalViewPr>
  <p:slideViewPr>
    <p:cSldViewPr snapToGrid="0">
      <p:cViewPr varScale="1">
        <p:scale>
          <a:sx n="103" d="100"/>
          <a:sy n="103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D2B9-078F-911E-C301-6860608A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80914-0CD7-F75A-1304-715D2ADF6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51611-C63C-8A6D-1BD0-CF0B38D8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EFF7-1AD4-469E-9E02-4269D2B4380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B4814-0279-0E62-6EE9-8E85A737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584CD-30F8-D82E-917E-F5102E3E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2E1-6FEF-4D09-8DDD-BF4D7E48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F22D-588B-2C8B-F7D2-F50F4049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C7E92-A9BD-F67F-6D2A-B4CFC1BD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C5974-003A-D50C-3CDE-1F7B4628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EFF7-1AD4-469E-9E02-4269D2B4380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CDEE-93B5-AE7B-05FB-12B07BD9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30C6-9E93-680A-1939-01DFD862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2E1-6FEF-4D09-8DDD-BF4D7E48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8CACE-7B41-7E00-42A9-CCC707DF9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25E2F-678B-9DEA-D60C-ACB236DF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0D6B6-B831-B07E-CE17-17786084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EFF7-1AD4-469E-9E02-4269D2B4380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31BF-5616-A213-D6BB-16245041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B814-A47F-9E8A-352B-D614AFE5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2E1-6FEF-4D09-8DDD-BF4D7E48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4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2553-CF3B-5F1A-0079-5C842031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2FC3-8671-836A-A54E-5F594947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0002-73A3-393B-B9A3-B28B721B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EFF7-1AD4-469E-9E02-4269D2B4380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4CA30-6C06-3327-4604-9DF64480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1CED-B699-280A-F97A-CC4C29E6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2E1-6FEF-4D09-8DDD-BF4D7E48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1A57-E577-578E-26CB-4C9D718F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9A87E-64AF-7E5A-AC2B-80C3FD1E9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727E-6C0E-AFBD-408C-D8729995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EFF7-1AD4-469E-9E02-4269D2B4380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40911-1DDE-E7F1-AB64-C71A9A04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9257-E404-D484-3C37-8C7F8B55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2E1-6FEF-4D09-8DDD-BF4D7E48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804F-72AD-7207-6C93-06C58B4A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2521-CA6E-1F6E-4278-3C1F95FE3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C31A7-2319-5300-9E78-349011E8E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7994B-3DA5-3715-CC2F-6DFA5A71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EFF7-1AD4-469E-9E02-4269D2B4380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9D45A-10CD-1620-A0A5-EEC08A3C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A2FA-5325-DEB1-05B6-3A5ED31E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2E1-6FEF-4D09-8DDD-BF4D7E48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9927-7D64-0BB3-AC9A-C06170AB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D64F6-92A5-BCAE-967C-F73E7AB6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38FDF-BB89-D78C-FD59-E321AB955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D9B98-321E-BC1B-9142-6435BAA47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D836F-5B1F-E69C-F9D0-E4BB105E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4FDED-80EC-1A3B-EF1F-57C79D42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EFF7-1AD4-469E-9E02-4269D2B4380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5BA4C-5E0B-FFDE-923A-08B2ACE6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3096D-0828-790B-BF55-DB791DFC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2E1-6FEF-4D09-8DDD-BF4D7E48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7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A161-C2AE-531B-E2CD-B5F0264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576AA-4D61-F4C9-4B60-C603167D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EFF7-1AD4-469E-9E02-4269D2B4380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FC995-9199-18CA-C830-96AB9918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DABC0-2613-A1FC-7EED-D1539475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2E1-6FEF-4D09-8DDD-BF4D7E48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96807-BB09-9CE6-91F0-8731E0A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EFF7-1AD4-469E-9E02-4269D2B4380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9679C-AE9D-F710-79D3-C00E344F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899B-B148-88C3-C2F6-08DBD161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2E1-6FEF-4D09-8DDD-BF4D7E48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DB59-D543-AEA5-F5D9-DDF7C5D0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6AA2-168A-36A2-151D-B61C5953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DF194-0D93-AF55-BDFD-85FFFC575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77589-C816-9E0A-BBE7-37108484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EFF7-1AD4-469E-9E02-4269D2B4380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53C80-62A0-E490-3A24-6D48792C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7D480-B1EC-D94C-8696-FADCD70D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2E1-6FEF-4D09-8DDD-BF4D7E48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0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B318-F34D-AA9B-7F73-A269096A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F6DC2-5F44-C31D-0F34-55BEA6790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B54DA-8752-56EA-B94D-1E63357B6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092AE-658B-87B7-36C7-A19B67A7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EFF7-1AD4-469E-9E02-4269D2B4380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B302-FC7D-2C3E-446B-3D98EAAF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B958-8D04-1699-1264-C33CF0C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72E1-6FEF-4D09-8DDD-BF4D7E48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4909D-9EA7-A2F4-3472-5B174FB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BFBF3-D781-0F15-6C83-C5163E91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41CBE-9A20-0FDF-D0AE-E9506EF7F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EFF7-1AD4-469E-9E02-4269D2B4380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0D79-BEFF-17F0-AEEB-DDAB30EC9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70E63-A68F-EA83-0C4E-05FA41822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72E1-6FEF-4D09-8DDD-BF4D7E48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linkedin.com/in/yusuf-saleh-78533b269?utm_source=share&amp;utm_campaign=share_via&amp;utm_content=profile&amp;utm_medium=android_app" TargetMode="External"/><Relationship Id="rId7" Type="http://schemas.openxmlformats.org/officeDocument/2006/relationships/hyperlink" Target="https://www.youtube.com/watch?v=JhStSIAUSY4" TargetMode="External"/><Relationship Id="rId2" Type="http://schemas.openxmlformats.org/officeDocument/2006/relationships/hyperlink" Target="http://www.linkedin.com/in/raghad-soliman-85a661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github.com/yusuf-saleh/RISC-Processor" TargetMode="External"/><Relationship Id="rId4" Type="http://schemas.openxmlformats.org/officeDocument/2006/relationships/hyperlink" Target="https://www.linkedin.com/in/abdelrahman-abdelnasser-81548020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DB07-88A8-F1B2-853E-DCEEE4A5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3442"/>
            <a:ext cx="9144000" cy="2387600"/>
          </a:xfrm>
        </p:spPr>
        <p:txBody>
          <a:bodyPr>
            <a:normAutofit fontScale="90000"/>
          </a:bodyPr>
          <a:lstStyle/>
          <a:p>
            <a:pPr marL="253365" marR="253365" algn="ctr">
              <a:spcBef>
                <a:spcPts val="1200"/>
              </a:spcBef>
              <a:buNone/>
            </a:pPr>
            <a:r>
              <a:rPr lang="en-US" sz="8000" b="1" dirty="0"/>
              <a:t>Single cycle </a:t>
            </a:r>
            <a:br>
              <a:rPr lang="en-US" sz="8000" b="1" dirty="0"/>
            </a:br>
            <a:r>
              <a:rPr lang="en-US" sz="8000" b="1" dirty="0"/>
              <a:t>RISC processor</a:t>
            </a:r>
            <a:r>
              <a:rPr lang="en-US" sz="1200" b="1" dirty="0"/>
              <a:t> </a:t>
            </a:r>
            <a:br>
              <a:rPr lang="en-US" sz="8000" b="1" dirty="0"/>
            </a:br>
            <a:r>
              <a:rPr lang="en-US" sz="2200" spc="-25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br>
              <a:rPr lang="en-US" sz="2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2200" b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Prof.</a:t>
            </a:r>
            <a:r>
              <a:rPr lang="en-US" sz="2200" b="1" spc="-25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b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Dr.</a:t>
            </a:r>
            <a:r>
              <a:rPr lang="en-US" sz="2200" b="1" spc="-15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b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Gihan</a:t>
            </a:r>
            <a:r>
              <a:rPr lang="en-US" sz="2200" b="1" spc="-15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b="1" spc="-1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Naguib</a:t>
            </a:r>
            <a:br>
              <a:rPr lang="en-US" sz="2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22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Associate</a:t>
            </a:r>
            <a:r>
              <a:rPr lang="en-US" sz="2200" i="1" spc="-6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Professor,</a:t>
            </a:r>
            <a:r>
              <a:rPr lang="en-US" sz="2200" i="1" spc="-65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Department</a:t>
            </a:r>
            <a:r>
              <a:rPr lang="en-US" sz="2200" i="1" spc="-6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200" i="1" spc="-6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Electrical</a:t>
            </a:r>
            <a:r>
              <a:rPr lang="en-US" sz="2200" i="1" spc="-6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i="1" spc="-1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Engineering.</a:t>
            </a:r>
            <a:br>
              <a:rPr lang="en-US" sz="2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2200" b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Eng.</a:t>
            </a:r>
            <a:r>
              <a:rPr lang="en-US" sz="2200" b="1" spc="-3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b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Jihad</a:t>
            </a:r>
            <a:r>
              <a:rPr lang="en-US" sz="2200" b="1" spc="-15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b="1" spc="-2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Awad</a:t>
            </a:r>
            <a:br>
              <a:rPr lang="en-US" sz="2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22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Teaching</a:t>
            </a:r>
            <a:r>
              <a:rPr lang="en-US" sz="2200" i="1" spc="-7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Assistant,</a:t>
            </a:r>
            <a:r>
              <a:rPr lang="en-US" sz="2200" i="1" spc="-6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Department</a:t>
            </a:r>
            <a:r>
              <a:rPr lang="en-US" sz="2200" i="1" spc="-5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200" i="1" spc="-6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Electrical</a:t>
            </a:r>
            <a:r>
              <a:rPr lang="en-US" sz="2200" i="1" spc="-6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i="1" spc="-1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Engineering</a:t>
            </a:r>
            <a:endParaRPr lang="en-US" sz="2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29ED6-2F50-D141-D251-E146F69B8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6048" y="4553712"/>
            <a:ext cx="5711952" cy="7040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B0FDE2CF-B0DD-E733-48FB-4D533BDA094B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32147" y="329819"/>
            <a:ext cx="1736725" cy="1255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06A65-0A24-288F-03C1-A8AC8F12BBF5}"/>
              </a:ext>
            </a:extLst>
          </p:cNvPr>
          <p:cNvSpPr txBox="1"/>
          <p:nvPr/>
        </p:nvSpPr>
        <p:spPr>
          <a:xfrm>
            <a:off x="82982" y="259964"/>
            <a:ext cx="7629382" cy="1491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4589780">
              <a:lnSpc>
                <a:spcPct val="135000"/>
              </a:lnSpc>
              <a:spcBef>
                <a:spcPts val="100"/>
              </a:spcBef>
              <a:buNone/>
            </a:pPr>
            <a:r>
              <a:rPr lang="en-US" sz="16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Fayoum University</a:t>
            </a:r>
            <a:br>
              <a:rPr lang="en-US" sz="16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6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Faculty of Engineering </a:t>
            </a:r>
            <a:br>
              <a:rPr lang="en-US" sz="1600" i="1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600" i="1" u="none" strike="noStrike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Electronics</a:t>
            </a:r>
            <a:r>
              <a:rPr lang="en-US" sz="1600" i="1" u="none" strike="noStrike" spc="-9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i="1" u="none" strike="noStrike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&amp;</a:t>
            </a:r>
            <a:r>
              <a:rPr lang="en-US" sz="1600" i="1" u="none" strike="noStrike" spc="-9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i="1" u="none" strike="noStrike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Electrical</a:t>
            </a:r>
            <a:endParaRPr lang="en-US" sz="1600" i="1" u="sng" dirty="0">
              <a:effectLst/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28600" marR="0">
              <a:lnSpc>
                <a:spcPts val="1280"/>
              </a:lnSpc>
            </a:pPr>
            <a:r>
              <a:rPr lang="en-US" sz="1600" i="1" spc="-1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Communications</a:t>
            </a:r>
            <a:r>
              <a:rPr lang="en-US" sz="1600" i="1" spc="2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i="1" spc="-1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Department</a:t>
            </a:r>
            <a:endParaRPr lang="en-US" sz="16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28600" marR="4589780">
              <a:lnSpc>
                <a:spcPct val="135000"/>
              </a:lnSpc>
              <a:spcBef>
                <a:spcPts val="100"/>
              </a:spcBef>
              <a:buNone/>
            </a:pP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1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A9D1-A6A8-E856-052A-23FC5030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                     </a:t>
            </a:r>
            <a:r>
              <a:rPr lang="en-US" sz="5400" b="1" i="1" dirty="0"/>
              <a:t>Data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EB4F-606B-BF41-ECE4-9A5D9958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Role</a:t>
            </a:r>
            <a:r>
              <a:rPr lang="en-US" dirty="0"/>
              <a:t>: The DM block acting as the main memory, stores and retrieves data for a processor while working with the RF for efficient data management.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D4253-96B3-74AF-8322-C7F39CBCD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3" t="41779" r="12336" b="21773"/>
          <a:stretch/>
        </p:blipFill>
        <p:spPr>
          <a:xfrm>
            <a:off x="7207359" y="3225799"/>
            <a:ext cx="4146441" cy="2920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D8A5D-EC8B-176C-747C-3F6316095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11920" r="51098" b="45874"/>
          <a:stretch/>
        </p:blipFill>
        <p:spPr>
          <a:xfrm>
            <a:off x="1974760" y="3225798"/>
            <a:ext cx="3711666" cy="29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1FD1-8F13-98A8-C32E-13F0ACDD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sz="5400" b="1" i="1" dirty="0"/>
              <a:t>Main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3877-7358-8E17-D89B-6C918CB9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Role</a:t>
            </a:r>
            <a:r>
              <a:rPr lang="en-US" dirty="0"/>
              <a:t>: The Main Control Unit (MCU) decodes the </a:t>
            </a:r>
            <a:r>
              <a:rPr lang="en-US" dirty="0" err="1"/>
              <a:t>OPcode</a:t>
            </a:r>
            <a:r>
              <a:rPr lang="en-US" dirty="0"/>
              <a:t> to generate control signals for the processor’s operation.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CF170-A78B-A6F1-AEB9-77A2023A2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87" y="3218728"/>
            <a:ext cx="3383496" cy="2602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C43631-FFD5-1447-F00E-65A01CC0D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9" t="33887" r="37367" b="41469"/>
          <a:stretch/>
        </p:blipFill>
        <p:spPr>
          <a:xfrm>
            <a:off x="6523469" y="3218728"/>
            <a:ext cx="4492339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23C5-8860-683B-DFD8-4D99D41E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sz="5400" b="1" i="1" dirty="0"/>
              <a:t>ALU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FB50-4BB8-0803-152C-3CBF318C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Role</a:t>
            </a:r>
            <a:r>
              <a:rPr lang="en-US" dirty="0"/>
              <a:t>: The ALU Control unit in this FPGA design generates specific operation signals for the Arithmetic Logic Unit (ALU) based on the OPCODE and </a:t>
            </a:r>
            <a:r>
              <a:rPr lang="en-US" dirty="0" err="1"/>
              <a:t>Funct</a:t>
            </a:r>
            <a:r>
              <a:rPr lang="en-US" dirty="0"/>
              <a:t> inputs.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73A11-9F34-F544-34C9-EE2502C47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71" y="2923020"/>
            <a:ext cx="4209967" cy="356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D6D50-0A18-8231-5724-56BA111F7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7" y="3641075"/>
            <a:ext cx="471553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F217-D3AF-8CB2-8697-FC2DE8A5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</a:t>
            </a:r>
            <a:r>
              <a:rPr lang="en-US" sz="5400" b="1" i="1" dirty="0"/>
              <a:t>PC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AE22-91B1-8927-C6E3-861E7F66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Role</a:t>
            </a:r>
            <a:r>
              <a:rPr lang="en-US" dirty="0"/>
              <a:t>: The PC Control unit manages program counter (PC) updates by determining branch conditions based on the </a:t>
            </a:r>
            <a:r>
              <a:rPr lang="en-US" dirty="0" err="1"/>
              <a:t>OPCode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8782C-06AC-1402-829B-5835B7DD2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29" y="3247999"/>
            <a:ext cx="5487166" cy="292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55CC1-588A-363F-606A-A3F1C1699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9999"/>
            <a:ext cx="360095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E347-5CD9-C29E-CA3F-58B89A5B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944" y="12048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                        Thank You!</a:t>
            </a:r>
            <a:br>
              <a:rPr lang="en-US" sz="5400" b="1" dirty="0"/>
            </a:br>
            <a:r>
              <a:rPr lang="en-US" sz="5400" b="1" dirty="0"/>
              <a:t>         </a:t>
            </a:r>
            <a:r>
              <a:rPr lang="en-US" sz="3100" dirty="0"/>
              <a:t>This project reflects our dedication and teamwork</a:t>
            </a:r>
            <a:endParaRPr lang="en-US" sz="3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9720-D8C3-1E2D-41C3-2259852E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24" y="2929813"/>
            <a:ext cx="10515600" cy="4441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Meet Our Team: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Raghad Soliman Mohamed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Yusuf Mohamed Saleh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Boriek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Abdulrahman Abdulnasser Abdulrahman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en-US" dirty="0"/>
              <a:t>✨</a:t>
            </a:r>
            <a:r>
              <a:rPr lang="en-US" sz="2400" dirty="0"/>
              <a:t>Great achievements come from great teamwork</a:t>
            </a:r>
            <a:r>
              <a:rPr lang="en-US" dirty="0"/>
              <a:t>✨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673F5A7D-320C-90F7-569E-1903CB9E5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13" y="5287995"/>
            <a:ext cx="365125" cy="365125"/>
          </a:xfrm>
          <a:prstGeom prst="rect">
            <a:avLst/>
          </a:prstGeom>
        </p:spPr>
      </p:pic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673C86A8-F34E-F15B-0741-15E36DE214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0" y="5287995"/>
            <a:ext cx="36512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6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AC20-3178-F5DC-6C69-438239BA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sz="5400" b="1" i="1" dirty="0"/>
              <a:t>Program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4FE4-757E-1C1E-3B8C-357747BD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051"/>
            <a:ext cx="10515600" cy="4351338"/>
          </a:xfrm>
        </p:spPr>
        <p:txBody>
          <a:bodyPr/>
          <a:lstStyle/>
          <a:p>
            <a:r>
              <a:rPr lang="en-US" b="1" dirty="0"/>
              <a:t>How It Works:</a:t>
            </a:r>
            <a:br>
              <a:rPr lang="en-US" dirty="0"/>
            </a:br>
            <a:r>
              <a:rPr lang="en-US" dirty="0"/>
              <a:t>The PC starts with an initial address (e.g., 0x0000). On each clock cycle (CLK), it either increments by 1 (PC+1) for sequential execution or updates to a new address for jumps/branches using Imm16 or JALR.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14F04-60B0-0559-B14E-82AE969C7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12" y="3720720"/>
            <a:ext cx="3772426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6C8B5-B9FC-8AAF-6FD3-D15953FB2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4" t="11667" r="2812" b="7917"/>
          <a:stretch/>
        </p:blipFill>
        <p:spPr>
          <a:xfrm>
            <a:off x="2781300" y="3312834"/>
            <a:ext cx="3476625" cy="318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7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CAE8-4F22-B0BE-0558-F0BB135C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/>
              <a:t>                Instruction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1466-2967-2380-78DE-8E1EB948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023"/>
            <a:ext cx="10515600" cy="4351338"/>
          </a:xfrm>
        </p:spPr>
        <p:txBody>
          <a:bodyPr/>
          <a:lstStyle/>
          <a:p>
            <a:r>
              <a:rPr lang="en-US" b="1" dirty="0"/>
              <a:t>Role:</a:t>
            </a:r>
            <a:r>
              <a:rPr lang="en-US" dirty="0"/>
              <a:t> Stores program instructions to be executed by the CPU.</a:t>
            </a:r>
            <a:endParaRPr lang="ar-EG" dirty="0"/>
          </a:p>
          <a:p>
            <a:r>
              <a:rPr lang="en-US" b="1" dirty="0"/>
              <a:t>How It Works</a:t>
            </a:r>
            <a:r>
              <a:rPr lang="ar-EG" b="1" dirty="0"/>
              <a:t>:</a:t>
            </a:r>
            <a:r>
              <a:rPr lang="en-US" dirty="0"/>
              <a:t>The Instruction Memory fetches a 32-bit instruction from the address provided by the PC on each clock cycle and sends it for decoding.</a:t>
            </a:r>
          </a:p>
          <a:p>
            <a:pPr marL="0" indent="0" rt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95ACB-D76E-6BC2-8C22-C6511729E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3" t="6618" r="27680" b="11611"/>
          <a:stretch/>
        </p:blipFill>
        <p:spPr>
          <a:xfrm>
            <a:off x="3314700" y="3285060"/>
            <a:ext cx="3829050" cy="3312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59F82-B309-BEC1-7544-70C06BB8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6" t="16728" r="25373" b="45432"/>
          <a:stretch/>
        </p:blipFill>
        <p:spPr>
          <a:xfrm>
            <a:off x="8701087" y="3831692"/>
            <a:ext cx="1838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FC50-1006-B281-A196-EB65F26D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                          </a:t>
            </a:r>
            <a:r>
              <a:rPr lang="en-US" sz="5400" b="1" i="1" dirty="0"/>
              <a:t>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1E95-EA0F-CDAF-723F-0086C62E3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77" y="1608859"/>
            <a:ext cx="10515600" cy="4351338"/>
          </a:xfrm>
        </p:spPr>
        <p:txBody>
          <a:bodyPr/>
          <a:lstStyle/>
          <a:p>
            <a:r>
              <a:rPr lang="en-US" b="1" dirty="0"/>
              <a:t>Diagram Overview</a:t>
            </a:r>
            <a:r>
              <a:rPr lang="en-US" dirty="0"/>
              <a:t>: This FPGA design, created in a tool like Quartus, illustrates a register file (RF) implementation for a processor.</a:t>
            </a:r>
          </a:p>
          <a:p>
            <a:r>
              <a:rPr lang="en-US" b="1" dirty="0"/>
              <a:t>Register File (RF)</a:t>
            </a:r>
            <a:r>
              <a:rPr lang="en-US" dirty="0"/>
              <a:t>: Central block with 32 registers (R0-R31), each 32 bits wide, for data storage.</a:t>
            </a:r>
          </a:p>
          <a:p>
            <a:r>
              <a:rPr lang="en-US" dirty="0"/>
              <a:t>Registers are organized in a grid, </a:t>
            </a:r>
            <a:br>
              <a:rPr lang="ar-EG" dirty="0"/>
            </a:br>
            <a:r>
              <a:rPr lang="en-US" dirty="0"/>
              <a:t>connected via buses for reading/writing.</a:t>
            </a:r>
          </a:p>
          <a:p>
            <a:r>
              <a:rPr lang="en-US" dirty="0"/>
              <a:t>Control signals manage data flow and </a:t>
            </a:r>
            <a:br>
              <a:rPr lang="ar-EG" dirty="0"/>
            </a:br>
            <a:r>
              <a:rPr lang="en-US" dirty="0"/>
              <a:t>register selection.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5BB1A-9F05-4604-B3D9-D9CEF26F5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6" t="30416" r="16484" b="12222"/>
          <a:stretch/>
        </p:blipFill>
        <p:spPr>
          <a:xfrm>
            <a:off x="7200900" y="2959101"/>
            <a:ext cx="4378477" cy="34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E0EC-2BBD-9ABB-4AD4-32170155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</a:t>
            </a:r>
            <a:r>
              <a:rPr lang="en-US" sz="5400" b="1" i="1" dirty="0"/>
              <a:t>ALU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ED77-5811-937D-7819-F64F0B49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94"/>
            <a:ext cx="10515600" cy="4351338"/>
          </a:xfrm>
        </p:spPr>
        <p:txBody>
          <a:bodyPr/>
          <a:lstStyle/>
          <a:p>
            <a:r>
              <a:rPr lang="en-US" dirty="0"/>
              <a:t>The ALU in this FPGA design Contains four blocks</a:t>
            </a:r>
            <a:br>
              <a:rPr lang="en-US" dirty="0"/>
            </a:br>
            <a:r>
              <a:rPr lang="en-US" dirty="0"/>
              <a:t>1- Arithmetic block</a:t>
            </a:r>
            <a:br>
              <a:rPr lang="en-US" dirty="0"/>
            </a:br>
            <a:r>
              <a:rPr lang="en-US" dirty="0"/>
              <a:t>2- Logical block </a:t>
            </a:r>
            <a:br>
              <a:rPr lang="en-US" dirty="0"/>
            </a:br>
            <a:r>
              <a:rPr lang="en-US" dirty="0"/>
              <a:t>3- Shifter block</a:t>
            </a:r>
            <a:br>
              <a:rPr lang="en-US" dirty="0"/>
            </a:br>
            <a:r>
              <a:rPr lang="en-US" dirty="0"/>
              <a:t>4- </a:t>
            </a:r>
            <a:r>
              <a:rPr lang="en-US" dirty="0" err="1"/>
              <a:t>Comprator</a:t>
            </a:r>
            <a:r>
              <a:rPr lang="en-US" dirty="0"/>
              <a:t> block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9E74D-A123-4A13-1B7D-7D0095A3C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183" y="2742800"/>
            <a:ext cx="4578684" cy="3952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12E73-D784-5062-B682-0A2B3A7C1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3" t="9407" r="58423" b="33510"/>
          <a:stretch/>
        </p:blipFill>
        <p:spPr>
          <a:xfrm>
            <a:off x="9697725" y="2780614"/>
            <a:ext cx="2114551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432E-AB29-953D-4638-A9006466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sz="5400" b="1" i="1" dirty="0"/>
              <a:t>Arithmetic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A660-F3BC-F6AE-CB74-AFF08486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495687"/>
            <a:ext cx="10515600" cy="4351338"/>
          </a:xfrm>
        </p:spPr>
        <p:txBody>
          <a:bodyPr/>
          <a:lstStyle/>
          <a:p>
            <a:r>
              <a:rPr lang="en-US" dirty="0"/>
              <a:t>The Arithmetic unit performs four operations</a:t>
            </a:r>
            <a:br>
              <a:rPr lang="en-US" dirty="0"/>
            </a:br>
            <a:r>
              <a:rPr lang="en-US" dirty="0"/>
              <a:t>1- Addition</a:t>
            </a:r>
            <a:br>
              <a:rPr lang="en-US" dirty="0"/>
            </a:br>
            <a:r>
              <a:rPr lang="en-US" dirty="0"/>
              <a:t>2- Subtraction</a:t>
            </a:r>
            <a:br>
              <a:rPr lang="en-US" dirty="0"/>
            </a:br>
            <a:r>
              <a:rPr lang="en-US" dirty="0"/>
              <a:t>3- Multiplication for signed number</a:t>
            </a:r>
            <a:br>
              <a:rPr lang="en-US" dirty="0"/>
            </a:br>
            <a:r>
              <a:rPr lang="en-US" dirty="0"/>
              <a:t>4- Multiplication for unsigned number</a:t>
            </a:r>
          </a:p>
          <a:p>
            <a:r>
              <a:rPr lang="en-US" dirty="0"/>
              <a:t>It sends a signal to indicate an overflow condition.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FA32A-719B-EB58-ADAF-CCA3D68FB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19" y="4333154"/>
            <a:ext cx="4369192" cy="2352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AE55F-46D8-3F8A-251D-7E31A8C3F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5" y="3949831"/>
            <a:ext cx="4269801" cy="27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433ED1-EA77-E55D-1642-015B145E9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4687-E863-84AD-8EA1-EC2640D1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</a:t>
            </a:r>
            <a:r>
              <a:rPr lang="en-US" sz="5400" b="1" i="1" dirty="0"/>
              <a:t>Logical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A353C-51F1-58BA-6925-92B46581E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5"/>
            <a:ext cx="10515600" cy="4351338"/>
          </a:xfrm>
        </p:spPr>
        <p:txBody>
          <a:bodyPr/>
          <a:lstStyle/>
          <a:p>
            <a:r>
              <a:rPr lang="en-US" dirty="0"/>
              <a:t>The Logical unit performs four operations:</a:t>
            </a:r>
            <a:br>
              <a:rPr lang="en-US" dirty="0"/>
            </a:br>
            <a:r>
              <a:rPr lang="en-US" dirty="0"/>
              <a:t>1- AND operation</a:t>
            </a:r>
            <a:br>
              <a:rPr lang="en-US" dirty="0"/>
            </a:br>
            <a:r>
              <a:rPr lang="en-US" dirty="0"/>
              <a:t>2- OR operation</a:t>
            </a:r>
            <a:br>
              <a:rPr lang="en-US" dirty="0"/>
            </a:br>
            <a:r>
              <a:rPr lang="en-US" dirty="0"/>
              <a:t>3- NOR operation</a:t>
            </a:r>
            <a:br>
              <a:rPr lang="en-US" dirty="0"/>
            </a:br>
            <a:r>
              <a:rPr lang="en-US" dirty="0"/>
              <a:t>4- XOR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D384-E483-3991-7E4E-3CBADEE21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79" y="3149133"/>
            <a:ext cx="5957171" cy="3343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67742-EDA5-BDE2-CD44-38388DDF1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41" y="3901085"/>
            <a:ext cx="3706776" cy="25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7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AFEBE8-1C83-239B-D819-3F7BFE515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D2FC-9895-C116-F0ED-44EC5458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sz="5400" b="1" i="1" dirty="0"/>
              <a:t>Shifter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7AD6-E41A-A784-1E38-A0748AEB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674"/>
            <a:ext cx="10515600" cy="4351338"/>
          </a:xfrm>
        </p:spPr>
        <p:txBody>
          <a:bodyPr/>
          <a:lstStyle/>
          <a:p>
            <a:r>
              <a:rPr lang="en-US" dirty="0"/>
              <a:t>The shifter unit performs four operations:</a:t>
            </a:r>
            <a:br>
              <a:rPr lang="ar-EG" dirty="0"/>
            </a:br>
            <a:r>
              <a:rPr lang="en-US" dirty="0"/>
              <a:t>1- Shift Left Logical</a:t>
            </a:r>
            <a:br>
              <a:rPr lang="en-US" dirty="0"/>
            </a:br>
            <a:r>
              <a:rPr lang="en-US" dirty="0"/>
              <a:t>2- Shift Right Logical</a:t>
            </a:r>
            <a:br>
              <a:rPr lang="en-US" dirty="0"/>
            </a:br>
            <a:r>
              <a:rPr lang="en-US" dirty="0"/>
              <a:t>3- Shift Right Arithmetic</a:t>
            </a:r>
            <a:br>
              <a:rPr lang="en-US" dirty="0"/>
            </a:br>
            <a:r>
              <a:rPr lang="en-US" dirty="0"/>
              <a:t>4- Rotate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0C3AF-7ADF-C16A-A876-5AE6A238E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40" y="3033075"/>
            <a:ext cx="6123113" cy="2747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80C43-CD6D-68C0-E03C-0E4A63748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44" y="3894826"/>
            <a:ext cx="424874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9FB8D1-C791-F1FD-DCEF-E166ECFB9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541B-7652-983C-32D5-65395801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sz="5400" b="1" i="1" dirty="0"/>
              <a:t>Comparator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7DB6-E4E6-D311-6269-79F3E161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9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Comparator unit performs operations:</a:t>
            </a:r>
            <a:br>
              <a:rPr lang="en-US" dirty="0"/>
            </a:br>
            <a:r>
              <a:rPr lang="en-US" dirty="0"/>
              <a:t>1- Set less than </a:t>
            </a:r>
            <a:br>
              <a:rPr lang="en-US" dirty="0"/>
            </a:br>
            <a:r>
              <a:rPr lang="en-US" dirty="0"/>
              <a:t>2- Set less than unsigned</a:t>
            </a:r>
            <a:br>
              <a:rPr lang="en-US" dirty="0"/>
            </a:br>
            <a:r>
              <a:rPr lang="en-US" dirty="0"/>
              <a:t>3- Set equal </a:t>
            </a:r>
          </a:p>
          <a:p>
            <a:r>
              <a:rPr lang="en-US" dirty="0"/>
              <a:t>The Comparator unit generates signals:</a:t>
            </a:r>
            <a:br>
              <a:rPr lang="en-US" dirty="0"/>
            </a:br>
            <a:r>
              <a:rPr lang="en-US" dirty="0"/>
              <a:t>1- Branch Equal and Not Equal</a:t>
            </a:r>
            <a:br>
              <a:rPr lang="en-US" dirty="0"/>
            </a:br>
            <a:r>
              <a:rPr lang="en-US" dirty="0"/>
              <a:t>2- Branch Greater Equal</a:t>
            </a:r>
            <a:br>
              <a:rPr lang="en-US" dirty="0"/>
            </a:br>
            <a:r>
              <a:rPr lang="en-US" dirty="0"/>
              <a:t>3- Branch smaller</a:t>
            </a:r>
            <a:br>
              <a:rPr lang="en-US" dirty="0"/>
            </a:br>
            <a:r>
              <a:rPr lang="en-US" dirty="0"/>
              <a:t>4- Branch smaller unsigned</a:t>
            </a:r>
            <a:br>
              <a:rPr lang="en-US" dirty="0"/>
            </a:br>
            <a:r>
              <a:rPr lang="en-US" dirty="0"/>
              <a:t>5- Branch Greater Equal unsigned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4FCC5-4AFD-7465-0A63-5EBB7EEBB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624" y="1965166"/>
            <a:ext cx="3618057" cy="3041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C8536-9262-58EA-8CAE-408BD368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07" y="5143441"/>
            <a:ext cx="4749274" cy="17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9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555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Office Theme</vt:lpstr>
      <vt:lpstr>Single cycle  RISC processor  For Prof. Dr. Gihan Naguib Associate Professor, Department of Electrical Engineering. Eng. Jihad Awad Teaching Assistant, Department of Electrical Engineering</vt:lpstr>
      <vt:lpstr>                       Program Counter</vt:lpstr>
      <vt:lpstr>                Instruction Memory</vt:lpstr>
      <vt:lpstr>                          Register File</vt:lpstr>
      <vt:lpstr>                                      ALU</vt:lpstr>
      <vt:lpstr>                      Arithmetic Unit</vt:lpstr>
      <vt:lpstr>                           Logical Unit</vt:lpstr>
      <vt:lpstr>                          Shifter Unit</vt:lpstr>
      <vt:lpstr>                       Comparator Unit</vt:lpstr>
      <vt:lpstr>                      Data Memory</vt:lpstr>
      <vt:lpstr>                   Main Control Unit</vt:lpstr>
      <vt:lpstr>                      ALU Control Unit</vt:lpstr>
      <vt:lpstr>                           PC control Unit</vt:lpstr>
      <vt:lpstr>                        Thank You!          This project reflects our dedication and teamwork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raghad soliman</dc:creator>
  <cp:lastModifiedBy>raghad soliman</cp:lastModifiedBy>
  <cp:revision>2</cp:revision>
  <dcterms:created xsi:type="dcterms:W3CDTF">2025-04-28T08:45:40Z</dcterms:created>
  <dcterms:modified xsi:type="dcterms:W3CDTF">2025-04-28T17:39:15Z</dcterms:modified>
</cp:coreProperties>
</file>