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137" d="100"/>
          <a:sy n="137" d="100"/>
        </p:scale>
        <p:origin x="138" y="13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19DCC1-DFB9-43FC-86FD-C06C1ED136E0}" type="doc">
      <dgm:prSet loTypeId="urn:microsoft.com/office/officeart/2018/2/layout/Icon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67A7D08C-AEE1-4669-886C-9B8E31AE97F8}">
      <dgm:prSet/>
      <dgm:spPr/>
      <dgm:t>
        <a:bodyPr/>
        <a:lstStyle/>
        <a:p>
          <a:r>
            <a:rPr lang="en-US"/>
            <a:t>Make sure the chatbot’s purpose is clear</a:t>
          </a:r>
        </a:p>
      </dgm:t>
    </dgm:pt>
    <dgm:pt modelId="{843C2B93-4496-4FD1-BE60-CA668C43D969}" type="parTrans" cxnId="{357D26CF-DF17-40E2-AF1E-330AB2289C42}">
      <dgm:prSet/>
      <dgm:spPr/>
      <dgm:t>
        <a:bodyPr/>
        <a:lstStyle/>
        <a:p>
          <a:endParaRPr lang="en-US"/>
        </a:p>
      </dgm:t>
    </dgm:pt>
    <dgm:pt modelId="{464151B1-3546-439F-B41B-7BD7A5EF16F9}" type="sibTrans" cxnId="{357D26CF-DF17-40E2-AF1E-330AB2289C42}">
      <dgm:prSet/>
      <dgm:spPr/>
      <dgm:t>
        <a:bodyPr/>
        <a:lstStyle/>
        <a:p>
          <a:endParaRPr lang="en-US"/>
        </a:p>
      </dgm:t>
    </dgm:pt>
    <dgm:pt modelId="{6C84452A-3DBB-47B6-A1FC-3C771AD4F529}">
      <dgm:prSet/>
      <dgm:spPr/>
      <dgm:t>
        <a:bodyPr/>
        <a:lstStyle/>
        <a:p>
          <a:r>
            <a:rPr lang="en-US"/>
            <a:t>Use conversational language</a:t>
          </a:r>
        </a:p>
      </dgm:t>
    </dgm:pt>
    <dgm:pt modelId="{907683AE-F4D6-4425-B881-B64493BBDBFC}" type="parTrans" cxnId="{58359794-69A2-415F-995B-A568B546DF35}">
      <dgm:prSet/>
      <dgm:spPr/>
      <dgm:t>
        <a:bodyPr/>
        <a:lstStyle/>
        <a:p>
          <a:endParaRPr lang="en-US"/>
        </a:p>
      </dgm:t>
    </dgm:pt>
    <dgm:pt modelId="{74A7CECF-4ED8-4B53-82C7-9C9EF1B0AF4B}" type="sibTrans" cxnId="{58359794-69A2-415F-995B-A568B546DF35}">
      <dgm:prSet/>
      <dgm:spPr/>
      <dgm:t>
        <a:bodyPr/>
        <a:lstStyle/>
        <a:p>
          <a:endParaRPr lang="en-US"/>
        </a:p>
      </dgm:t>
    </dgm:pt>
    <dgm:pt modelId="{E996EE43-816A-41A9-81D3-0E6B30065481}">
      <dgm:prSet/>
      <dgm:spPr/>
      <dgm:t>
        <a:bodyPr/>
        <a:lstStyle/>
        <a:p>
          <a:r>
            <a:rPr lang="en-US"/>
            <a:t>Provide users with multiple options</a:t>
          </a:r>
        </a:p>
      </dgm:t>
    </dgm:pt>
    <dgm:pt modelId="{087F629A-3718-4F84-8E49-E7C3063E9700}" type="parTrans" cxnId="{FE190A30-F841-45F4-A829-05C713151B69}">
      <dgm:prSet/>
      <dgm:spPr/>
      <dgm:t>
        <a:bodyPr/>
        <a:lstStyle/>
        <a:p>
          <a:endParaRPr lang="en-US"/>
        </a:p>
      </dgm:t>
    </dgm:pt>
    <dgm:pt modelId="{BC3C3099-9185-4786-A55B-9C6603700C2A}" type="sibTrans" cxnId="{FE190A30-F841-45F4-A829-05C713151B69}">
      <dgm:prSet/>
      <dgm:spPr/>
      <dgm:t>
        <a:bodyPr/>
        <a:lstStyle/>
        <a:p>
          <a:endParaRPr lang="en-US"/>
        </a:p>
      </dgm:t>
    </dgm:pt>
    <dgm:pt modelId="{7BBFFBCE-250B-4F51-A4B4-81AAB835BEEA}">
      <dgm:prSet/>
      <dgm:spPr/>
      <dgm:t>
        <a:bodyPr/>
        <a:lstStyle/>
        <a:p>
          <a:r>
            <a:rPr lang="en-US"/>
            <a:t>Keep the conversation short and concise</a:t>
          </a:r>
        </a:p>
      </dgm:t>
    </dgm:pt>
    <dgm:pt modelId="{27C18A30-A842-4F8C-96D0-43F3673D3C8E}" type="parTrans" cxnId="{AFBE20F8-B885-4A2C-B5E8-9762E1587171}">
      <dgm:prSet/>
      <dgm:spPr/>
      <dgm:t>
        <a:bodyPr/>
        <a:lstStyle/>
        <a:p>
          <a:endParaRPr lang="en-US"/>
        </a:p>
      </dgm:t>
    </dgm:pt>
    <dgm:pt modelId="{F0E2F19A-959A-42A0-8A7F-0C368C0A14B9}" type="sibTrans" cxnId="{AFBE20F8-B885-4A2C-B5E8-9762E1587171}">
      <dgm:prSet/>
      <dgm:spPr/>
      <dgm:t>
        <a:bodyPr/>
        <a:lstStyle/>
        <a:p>
          <a:endParaRPr lang="en-US"/>
        </a:p>
      </dgm:t>
    </dgm:pt>
    <dgm:pt modelId="{096BCB1D-4A45-48E2-8CAB-3BD001A514FF}">
      <dgm:prSet/>
      <dgm:spPr/>
      <dgm:t>
        <a:bodyPr/>
        <a:lstStyle/>
        <a:p>
          <a:r>
            <a:rPr lang="en-US"/>
            <a:t>Offer a seamless handoff to human support if necessary</a:t>
          </a:r>
        </a:p>
      </dgm:t>
    </dgm:pt>
    <dgm:pt modelId="{2C7EF1FB-B870-4FD6-8A60-F3A6CCF0B614}" type="parTrans" cxnId="{D0D52FC3-5B62-426C-8902-6AAB63150BCC}">
      <dgm:prSet/>
      <dgm:spPr/>
      <dgm:t>
        <a:bodyPr/>
        <a:lstStyle/>
        <a:p>
          <a:endParaRPr lang="en-US"/>
        </a:p>
      </dgm:t>
    </dgm:pt>
    <dgm:pt modelId="{53F32171-CB8D-4C7C-827C-3AE8920FE17D}" type="sibTrans" cxnId="{D0D52FC3-5B62-426C-8902-6AAB63150BCC}">
      <dgm:prSet/>
      <dgm:spPr/>
      <dgm:t>
        <a:bodyPr/>
        <a:lstStyle/>
        <a:p>
          <a:endParaRPr lang="en-US"/>
        </a:p>
      </dgm:t>
    </dgm:pt>
    <dgm:pt modelId="{E63A75F3-B1F7-417A-BC07-5DD27A1A6785}" type="pres">
      <dgm:prSet presAssocID="{E919DCC1-DFB9-43FC-86FD-C06C1ED136E0}" presName="root" presStyleCnt="0">
        <dgm:presLayoutVars>
          <dgm:dir/>
          <dgm:resizeHandles val="exact"/>
        </dgm:presLayoutVars>
      </dgm:prSet>
      <dgm:spPr/>
    </dgm:pt>
    <dgm:pt modelId="{4725447C-47E5-451A-8860-C0C67D2565CB}" type="pres">
      <dgm:prSet presAssocID="{67A7D08C-AEE1-4669-886C-9B8E31AE97F8}" presName="compNode" presStyleCnt="0"/>
      <dgm:spPr/>
    </dgm:pt>
    <dgm:pt modelId="{3ED3741B-8491-439B-88BD-6DCE58E6F161}" type="pres">
      <dgm:prSet presAssocID="{67A7D08C-AEE1-4669-886C-9B8E31AE97F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1AEC7871-B403-40BE-B8E2-1E46EFD03E95}" type="pres">
      <dgm:prSet presAssocID="{67A7D08C-AEE1-4669-886C-9B8E31AE97F8}" presName="spaceRect" presStyleCnt="0"/>
      <dgm:spPr/>
    </dgm:pt>
    <dgm:pt modelId="{E73B87E2-5434-4FB8-9D56-2D03F173BC52}" type="pres">
      <dgm:prSet presAssocID="{67A7D08C-AEE1-4669-886C-9B8E31AE97F8}" presName="textRect" presStyleLbl="revTx" presStyleIdx="0" presStyleCnt="5">
        <dgm:presLayoutVars>
          <dgm:chMax val="1"/>
          <dgm:chPref val="1"/>
        </dgm:presLayoutVars>
      </dgm:prSet>
      <dgm:spPr/>
    </dgm:pt>
    <dgm:pt modelId="{C6BE9CAE-3BF7-4CCB-AABB-CBDC04FCA047}" type="pres">
      <dgm:prSet presAssocID="{464151B1-3546-439F-B41B-7BD7A5EF16F9}" presName="sibTrans" presStyleCnt="0"/>
      <dgm:spPr/>
    </dgm:pt>
    <dgm:pt modelId="{43939589-7816-44EB-8755-267029E686AF}" type="pres">
      <dgm:prSet presAssocID="{6C84452A-3DBB-47B6-A1FC-3C771AD4F529}" presName="compNode" presStyleCnt="0"/>
      <dgm:spPr/>
    </dgm:pt>
    <dgm:pt modelId="{2F7CC8DC-EEA4-479D-BF0C-4D31915F6B5A}" type="pres">
      <dgm:prSet presAssocID="{6C84452A-3DBB-47B6-A1FC-3C771AD4F52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1C270630-5DB0-4217-AFA0-CAC10B4E0182}" type="pres">
      <dgm:prSet presAssocID="{6C84452A-3DBB-47B6-A1FC-3C771AD4F529}" presName="spaceRect" presStyleCnt="0"/>
      <dgm:spPr/>
    </dgm:pt>
    <dgm:pt modelId="{DF4AC0BB-9302-4797-9312-A584A7D919A6}" type="pres">
      <dgm:prSet presAssocID="{6C84452A-3DBB-47B6-A1FC-3C771AD4F529}" presName="textRect" presStyleLbl="revTx" presStyleIdx="1" presStyleCnt="5">
        <dgm:presLayoutVars>
          <dgm:chMax val="1"/>
          <dgm:chPref val="1"/>
        </dgm:presLayoutVars>
      </dgm:prSet>
      <dgm:spPr/>
    </dgm:pt>
    <dgm:pt modelId="{6F1DC1E2-7F24-456C-90C3-A58616098287}" type="pres">
      <dgm:prSet presAssocID="{74A7CECF-4ED8-4B53-82C7-9C9EF1B0AF4B}" presName="sibTrans" presStyleCnt="0"/>
      <dgm:spPr/>
    </dgm:pt>
    <dgm:pt modelId="{EA5CD85B-0971-4CEB-A37F-6E49BF1B59C0}" type="pres">
      <dgm:prSet presAssocID="{E996EE43-816A-41A9-81D3-0E6B30065481}" presName="compNode" presStyleCnt="0"/>
      <dgm:spPr/>
    </dgm:pt>
    <dgm:pt modelId="{38DA5F80-E9B6-4DE5-8EC9-32CF4332F46B}" type="pres">
      <dgm:prSet presAssocID="{E996EE43-816A-41A9-81D3-0E6B3006548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23BC7F98-B67F-471E-AA2A-F4D614990E96}" type="pres">
      <dgm:prSet presAssocID="{E996EE43-816A-41A9-81D3-0E6B30065481}" presName="spaceRect" presStyleCnt="0"/>
      <dgm:spPr/>
    </dgm:pt>
    <dgm:pt modelId="{36821ED0-E827-43CC-A558-5674FD6F15F2}" type="pres">
      <dgm:prSet presAssocID="{E996EE43-816A-41A9-81D3-0E6B30065481}" presName="textRect" presStyleLbl="revTx" presStyleIdx="2" presStyleCnt="5">
        <dgm:presLayoutVars>
          <dgm:chMax val="1"/>
          <dgm:chPref val="1"/>
        </dgm:presLayoutVars>
      </dgm:prSet>
      <dgm:spPr/>
    </dgm:pt>
    <dgm:pt modelId="{6310EE2B-A245-45F3-B9EF-E6B04FA98085}" type="pres">
      <dgm:prSet presAssocID="{BC3C3099-9185-4786-A55B-9C6603700C2A}" presName="sibTrans" presStyleCnt="0"/>
      <dgm:spPr/>
    </dgm:pt>
    <dgm:pt modelId="{2953514D-047A-464A-AEC0-F0D7D6C2D971}" type="pres">
      <dgm:prSet presAssocID="{7BBFFBCE-250B-4F51-A4B4-81AAB835BEEA}" presName="compNode" presStyleCnt="0"/>
      <dgm:spPr/>
    </dgm:pt>
    <dgm:pt modelId="{6280BC6C-28C0-44C9-89F6-44E2F7F523DC}" type="pres">
      <dgm:prSet presAssocID="{7BBFFBCE-250B-4F51-A4B4-81AAB835BEE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Bubble"/>
        </a:ext>
      </dgm:extLst>
    </dgm:pt>
    <dgm:pt modelId="{747DFF30-C94A-4DBA-B656-27A5A6A2854D}" type="pres">
      <dgm:prSet presAssocID="{7BBFFBCE-250B-4F51-A4B4-81AAB835BEEA}" presName="spaceRect" presStyleCnt="0"/>
      <dgm:spPr/>
    </dgm:pt>
    <dgm:pt modelId="{47B2F504-F5A7-4FB1-9CD1-EF9FFBCC12B3}" type="pres">
      <dgm:prSet presAssocID="{7BBFFBCE-250B-4F51-A4B4-81AAB835BEEA}" presName="textRect" presStyleLbl="revTx" presStyleIdx="3" presStyleCnt="5">
        <dgm:presLayoutVars>
          <dgm:chMax val="1"/>
          <dgm:chPref val="1"/>
        </dgm:presLayoutVars>
      </dgm:prSet>
      <dgm:spPr/>
    </dgm:pt>
    <dgm:pt modelId="{AD04D943-C98E-465A-9DE0-3B19FFA70749}" type="pres">
      <dgm:prSet presAssocID="{F0E2F19A-959A-42A0-8A7F-0C368C0A14B9}" presName="sibTrans" presStyleCnt="0"/>
      <dgm:spPr/>
    </dgm:pt>
    <dgm:pt modelId="{0D8DF3A6-820E-4636-848A-2A129A4C6009}" type="pres">
      <dgm:prSet presAssocID="{096BCB1D-4A45-48E2-8CAB-3BD001A514FF}" presName="compNode" presStyleCnt="0"/>
      <dgm:spPr/>
    </dgm:pt>
    <dgm:pt modelId="{404F037B-FA28-44D4-B44A-0E4D21F30E94}" type="pres">
      <dgm:prSet presAssocID="{096BCB1D-4A45-48E2-8CAB-3BD001A514F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andshake"/>
        </a:ext>
      </dgm:extLst>
    </dgm:pt>
    <dgm:pt modelId="{B178AFEE-C36E-4A4A-B4A1-61ED5E4AF3D3}" type="pres">
      <dgm:prSet presAssocID="{096BCB1D-4A45-48E2-8CAB-3BD001A514FF}" presName="spaceRect" presStyleCnt="0"/>
      <dgm:spPr/>
    </dgm:pt>
    <dgm:pt modelId="{F5226405-5534-4AFD-BF62-1970B3B36901}" type="pres">
      <dgm:prSet presAssocID="{096BCB1D-4A45-48E2-8CAB-3BD001A514FF}" presName="textRect" presStyleLbl="revTx" presStyleIdx="4" presStyleCnt="5">
        <dgm:presLayoutVars>
          <dgm:chMax val="1"/>
          <dgm:chPref val="1"/>
        </dgm:presLayoutVars>
      </dgm:prSet>
      <dgm:spPr/>
    </dgm:pt>
  </dgm:ptLst>
  <dgm:cxnLst>
    <dgm:cxn modelId="{FE190A30-F841-45F4-A829-05C713151B69}" srcId="{E919DCC1-DFB9-43FC-86FD-C06C1ED136E0}" destId="{E996EE43-816A-41A9-81D3-0E6B30065481}" srcOrd="2" destOrd="0" parTransId="{087F629A-3718-4F84-8E49-E7C3063E9700}" sibTransId="{BC3C3099-9185-4786-A55B-9C6603700C2A}"/>
    <dgm:cxn modelId="{1AFC2478-4FB5-4946-A6F0-4D8F5E6C95E5}" type="presOf" srcId="{67A7D08C-AEE1-4669-886C-9B8E31AE97F8}" destId="{E73B87E2-5434-4FB8-9D56-2D03F173BC52}" srcOrd="0" destOrd="0" presId="urn:microsoft.com/office/officeart/2018/2/layout/IconLabelList"/>
    <dgm:cxn modelId="{05F58C7C-0AE6-4FAA-B3FC-F1E9ED48B566}" type="presOf" srcId="{096BCB1D-4A45-48E2-8CAB-3BD001A514FF}" destId="{F5226405-5534-4AFD-BF62-1970B3B36901}" srcOrd="0" destOrd="0" presId="urn:microsoft.com/office/officeart/2018/2/layout/IconLabelList"/>
    <dgm:cxn modelId="{FF9C2A87-B170-447C-AF0B-40503F0597D5}" type="presOf" srcId="{E919DCC1-DFB9-43FC-86FD-C06C1ED136E0}" destId="{E63A75F3-B1F7-417A-BC07-5DD27A1A6785}" srcOrd="0" destOrd="0" presId="urn:microsoft.com/office/officeart/2018/2/layout/IconLabelList"/>
    <dgm:cxn modelId="{58359794-69A2-415F-995B-A568B546DF35}" srcId="{E919DCC1-DFB9-43FC-86FD-C06C1ED136E0}" destId="{6C84452A-3DBB-47B6-A1FC-3C771AD4F529}" srcOrd="1" destOrd="0" parTransId="{907683AE-F4D6-4425-B881-B64493BBDBFC}" sibTransId="{74A7CECF-4ED8-4B53-82C7-9C9EF1B0AF4B}"/>
    <dgm:cxn modelId="{95F73EB5-E20B-4238-9E49-74ACEE112F9D}" type="presOf" srcId="{6C84452A-3DBB-47B6-A1FC-3C771AD4F529}" destId="{DF4AC0BB-9302-4797-9312-A584A7D919A6}" srcOrd="0" destOrd="0" presId="urn:microsoft.com/office/officeart/2018/2/layout/IconLabelList"/>
    <dgm:cxn modelId="{596D62BE-223C-4BD0-B62B-E361F9A5B56E}" type="presOf" srcId="{7BBFFBCE-250B-4F51-A4B4-81AAB835BEEA}" destId="{47B2F504-F5A7-4FB1-9CD1-EF9FFBCC12B3}" srcOrd="0" destOrd="0" presId="urn:microsoft.com/office/officeart/2018/2/layout/IconLabelList"/>
    <dgm:cxn modelId="{D0D52FC3-5B62-426C-8902-6AAB63150BCC}" srcId="{E919DCC1-DFB9-43FC-86FD-C06C1ED136E0}" destId="{096BCB1D-4A45-48E2-8CAB-3BD001A514FF}" srcOrd="4" destOrd="0" parTransId="{2C7EF1FB-B870-4FD6-8A60-F3A6CCF0B614}" sibTransId="{53F32171-CB8D-4C7C-827C-3AE8920FE17D}"/>
    <dgm:cxn modelId="{403E98C4-6FB4-4E0C-9B90-EC770A2EE7BE}" type="presOf" srcId="{E996EE43-816A-41A9-81D3-0E6B30065481}" destId="{36821ED0-E827-43CC-A558-5674FD6F15F2}" srcOrd="0" destOrd="0" presId="urn:microsoft.com/office/officeart/2018/2/layout/IconLabelList"/>
    <dgm:cxn modelId="{357D26CF-DF17-40E2-AF1E-330AB2289C42}" srcId="{E919DCC1-DFB9-43FC-86FD-C06C1ED136E0}" destId="{67A7D08C-AEE1-4669-886C-9B8E31AE97F8}" srcOrd="0" destOrd="0" parTransId="{843C2B93-4496-4FD1-BE60-CA668C43D969}" sibTransId="{464151B1-3546-439F-B41B-7BD7A5EF16F9}"/>
    <dgm:cxn modelId="{AFBE20F8-B885-4A2C-B5E8-9762E1587171}" srcId="{E919DCC1-DFB9-43FC-86FD-C06C1ED136E0}" destId="{7BBFFBCE-250B-4F51-A4B4-81AAB835BEEA}" srcOrd="3" destOrd="0" parTransId="{27C18A30-A842-4F8C-96D0-43F3673D3C8E}" sibTransId="{F0E2F19A-959A-42A0-8A7F-0C368C0A14B9}"/>
    <dgm:cxn modelId="{6D38B187-F939-4A41-8DB8-8775368447CF}" type="presParOf" srcId="{E63A75F3-B1F7-417A-BC07-5DD27A1A6785}" destId="{4725447C-47E5-451A-8860-C0C67D2565CB}" srcOrd="0" destOrd="0" presId="urn:microsoft.com/office/officeart/2018/2/layout/IconLabelList"/>
    <dgm:cxn modelId="{98A3AAD3-F4F7-4363-8BF9-4423353BB4E5}" type="presParOf" srcId="{4725447C-47E5-451A-8860-C0C67D2565CB}" destId="{3ED3741B-8491-439B-88BD-6DCE58E6F161}" srcOrd="0" destOrd="0" presId="urn:microsoft.com/office/officeart/2018/2/layout/IconLabelList"/>
    <dgm:cxn modelId="{4BA3D6CF-B3BE-4A3E-95B8-8BFB126E2D9B}" type="presParOf" srcId="{4725447C-47E5-451A-8860-C0C67D2565CB}" destId="{1AEC7871-B403-40BE-B8E2-1E46EFD03E95}" srcOrd="1" destOrd="0" presId="urn:microsoft.com/office/officeart/2018/2/layout/IconLabelList"/>
    <dgm:cxn modelId="{9084286A-3793-4C16-9455-CDC86255E22C}" type="presParOf" srcId="{4725447C-47E5-451A-8860-C0C67D2565CB}" destId="{E73B87E2-5434-4FB8-9D56-2D03F173BC52}" srcOrd="2" destOrd="0" presId="urn:microsoft.com/office/officeart/2018/2/layout/IconLabelList"/>
    <dgm:cxn modelId="{2D110EC6-AAAC-475F-B469-B45C8EF9417C}" type="presParOf" srcId="{E63A75F3-B1F7-417A-BC07-5DD27A1A6785}" destId="{C6BE9CAE-3BF7-4CCB-AABB-CBDC04FCA047}" srcOrd="1" destOrd="0" presId="urn:microsoft.com/office/officeart/2018/2/layout/IconLabelList"/>
    <dgm:cxn modelId="{F3AB3EEC-982F-4876-9E68-6CFC213FCF7E}" type="presParOf" srcId="{E63A75F3-B1F7-417A-BC07-5DD27A1A6785}" destId="{43939589-7816-44EB-8755-267029E686AF}" srcOrd="2" destOrd="0" presId="urn:microsoft.com/office/officeart/2018/2/layout/IconLabelList"/>
    <dgm:cxn modelId="{E9DE1BEA-B2C8-4230-9925-2138F480A6E4}" type="presParOf" srcId="{43939589-7816-44EB-8755-267029E686AF}" destId="{2F7CC8DC-EEA4-479D-BF0C-4D31915F6B5A}" srcOrd="0" destOrd="0" presId="urn:microsoft.com/office/officeart/2018/2/layout/IconLabelList"/>
    <dgm:cxn modelId="{1E68E03B-63AF-4C4F-BE9B-131BAB5698B8}" type="presParOf" srcId="{43939589-7816-44EB-8755-267029E686AF}" destId="{1C270630-5DB0-4217-AFA0-CAC10B4E0182}" srcOrd="1" destOrd="0" presId="urn:microsoft.com/office/officeart/2018/2/layout/IconLabelList"/>
    <dgm:cxn modelId="{23CF4760-A8B5-4D1D-96D9-9DE016CB69E5}" type="presParOf" srcId="{43939589-7816-44EB-8755-267029E686AF}" destId="{DF4AC0BB-9302-4797-9312-A584A7D919A6}" srcOrd="2" destOrd="0" presId="urn:microsoft.com/office/officeart/2018/2/layout/IconLabelList"/>
    <dgm:cxn modelId="{8F906439-6147-4014-AAED-E5B51CF7F037}" type="presParOf" srcId="{E63A75F3-B1F7-417A-BC07-5DD27A1A6785}" destId="{6F1DC1E2-7F24-456C-90C3-A58616098287}" srcOrd="3" destOrd="0" presId="urn:microsoft.com/office/officeart/2018/2/layout/IconLabelList"/>
    <dgm:cxn modelId="{5BDFB531-D789-41BF-84E4-4E6AFF55E0D7}" type="presParOf" srcId="{E63A75F3-B1F7-417A-BC07-5DD27A1A6785}" destId="{EA5CD85B-0971-4CEB-A37F-6E49BF1B59C0}" srcOrd="4" destOrd="0" presId="urn:microsoft.com/office/officeart/2018/2/layout/IconLabelList"/>
    <dgm:cxn modelId="{3F67EE9A-C783-49A2-B380-434994BF1540}" type="presParOf" srcId="{EA5CD85B-0971-4CEB-A37F-6E49BF1B59C0}" destId="{38DA5F80-E9B6-4DE5-8EC9-32CF4332F46B}" srcOrd="0" destOrd="0" presId="urn:microsoft.com/office/officeart/2018/2/layout/IconLabelList"/>
    <dgm:cxn modelId="{20C619B9-8D38-4991-97FA-D71CB8AEBDC5}" type="presParOf" srcId="{EA5CD85B-0971-4CEB-A37F-6E49BF1B59C0}" destId="{23BC7F98-B67F-471E-AA2A-F4D614990E96}" srcOrd="1" destOrd="0" presId="urn:microsoft.com/office/officeart/2018/2/layout/IconLabelList"/>
    <dgm:cxn modelId="{89170A6A-CA87-4F67-BA0C-93CB608EB57C}" type="presParOf" srcId="{EA5CD85B-0971-4CEB-A37F-6E49BF1B59C0}" destId="{36821ED0-E827-43CC-A558-5674FD6F15F2}" srcOrd="2" destOrd="0" presId="urn:microsoft.com/office/officeart/2018/2/layout/IconLabelList"/>
    <dgm:cxn modelId="{8EDD5551-C51F-4804-99A8-742AEE3CCBC2}" type="presParOf" srcId="{E63A75F3-B1F7-417A-BC07-5DD27A1A6785}" destId="{6310EE2B-A245-45F3-B9EF-E6B04FA98085}" srcOrd="5" destOrd="0" presId="urn:microsoft.com/office/officeart/2018/2/layout/IconLabelList"/>
    <dgm:cxn modelId="{79C8AE8A-3B60-4C60-B9E1-B36E3A504236}" type="presParOf" srcId="{E63A75F3-B1F7-417A-BC07-5DD27A1A6785}" destId="{2953514D-047A-464A-AEC0-F0D7D6C2D971}" srcOrd="6" destOrd="0" presId="urn:microsoft.com/office/officeart/2018/2/layout/IconLabelList"/>
    <dgm:cxn modelId="{E16C3C7D-1974-429A-AF9E-43F8FAB8DA31}" type="presParOf" srcId="{2953514D-047A-464A-AEC0-F0D7D6C2D971}" destId="{6280BC6C-28C0-44C9-89F6-44E2F7F523DC}" srcOrd="0" destOrd="0" presId="urn:microsoft.com/office/officeart/2018/2/layout/IconLabelList"/>
    <dgm:cxn modelId="{8270A4CE-0A39-4F4D-8397-221F12FA168A}" type="presParOf" srcId="{2953514D-047A-464A-AEC0-F0D7D6C2D971}" destId="{747DFF30-C94A-4DBA-B656-27A5A6A2854D}" srcOrd="1" destOrd="0" presId="urn:microsoft.com/office/officeart/2018/2/layout/IconLabelList"/>
    <dgm:cxn modelId="{17BAC024-9C49-445F-A41C-99728FE689A8}" type="presParOf" srcId="{2953514D-047A-464A-AEC0-F0D7D6C2D971}" destId="{47B2F504-F5A7-4FB1-9CD1-EF9FFBCC12B3}" srcOrd="2" destOrd="0" presId="urn:microsoft.com/office/officeart/2018/2/layout/IconLabelList"/>
    <dgm:cxn modelId="{03B9D1F3-E115-4836-B200-E7483E685F50}" type="presParOf" srcId="{E63A75F3-B1F7-417A-BC07-5DD27A1A6785}" destId="{AD04D943-C98E-465A-9DE0-3B19FFA70749}" srcOrd="7" destOrd="0" presId="urn:microsoft.com/office/officeart/2018/2/layout/IconLabelList"/>
    <dgm:cxn modelId="{B4FE55BA-36C9-4422-92F4-AAC30CAFF1B2}" type="presParOf" srcId="{E63A75F3-B1F7-417A-BC07-5DD27A1A6785}" destId="{0D8DF3A6-820E-4636-848A-2A129A4C6009}" srcOrd="8" destOrd="0" presId="urn:microsoft.com/office/officeart/2018/2/layout/IconLabelList"/>
    <dgm:cxn modelId="{389F8B18-7BAD-4650-BB75-CA4D49FC715E}" type="presParOf" srcId="{0D8DF3A6-820E-4636-848A-2A129A4C6009}" destId="{404F037B-FA28-44D4-B44A-0E4D21F30E94}" srcOrd="0" destOrd="0" presId="urn:microsoft.com/office/officeart/2018/2/layout/IconLabelList"/>
    <dgm:cxn modelId="{2634AE79-4257-48FC-941B-457EF5B76C9D}" type="presParOf" srcId="{0D8DF3A6-820E-4636-848A-2A129A4C6009}" destId="{B178AFEE-C36E-4A4A-B4A1-61ED5E4AF3D3}" srcOrd="1" destOrd="0" presId="urn:microsoft.com/office/officeart/2018/2/layout/IconLabelList"/>
    <dgm:cxn modelId="{D7A26CB0-8EDC-4BCD-BF0C-0909A1710C86}" type="presParOf" srcId="{0D8DF3A6-820E-4636-848A-2A129A4C6009}" destId="{F5226405-5534-4AFD-BF62-1970B3B36901}"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D3741B-8491-439B-88BD-6DCE58E6F161}">
      <dsp:nvSpPr>
        <dsp:cNvPr id="0" name=""/>
        <dsp:cNvSpPr/>
      </dsp:nvSpPr>
      <dsp:spPr>
        <a:xfrm>
          <a:off x="376400" y="156696"/>
          <a:ext cx="492011" cy="4920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3B87E2-5434-4FB8-9D56-2D03F173BC52}">
      <dsp:nvSpPr>
        <dsp:cNvPr id="0" name=""/>
        <dsp:cNvSpPr/>
      </dsp:nvSpPr>
      <dsp:spPr>
        <a:xfrm>
          <a:off x="75726" y="815442"/>
          <a:ext cx="1093359" cy="43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Make sure the chatbot’s purpose is clear</a:t>
          </a:r>
        </a:p>
      </dsp:txBody>
      <dsp:txXfrm>
        <a:off x="75726" y="815442"/>
        <a:ext cx="1093359" cy="437343"/>
      </dsp:txXfrm>
    </dsp:sp>
    <dsp:sp modelId="{2F7CC8DC-EEA4-479D-BF0C-4D31915F6B5A}">
      <dsp:nvSpPr>
        <dsp:cNvPr id="0" name=""/>
        <dsp:cNvSpPr/>
      </dsp:nvSpPr>
      <dsp:spPr>
        <a:xfrm>
          <a:off x="1661097" y="156696"/>
          <a:ext cx="492011" cy="4920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F4AC0BB-9302-4797-9312-A584A7D919A6}">
      <dsp:nvSpPr>
        <dsp:cNvPr id="0" name=""/>
        <dsp:cNvSpPr/>
      </dsp:nvSpPr>
      <dsp:spPr>
        <a:xfrm>
          <a:off x="1360423" y="815442"/>
          <a:ext cx="1093359" cy="43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Use conversational language</a:t>
          </a:r>
        </a:p>
      </dsp:txBody>
      <dsp:txXfrm>
        <a:off x="1360423" y="815442"/>
        <a:ext cx="1093359" cy="437343"/>
      </dsp:txXfrm>
    </dsp:sp>
    <dsp:sp modelId="{38DA5F80-E9B6-4DE5-8EC9-32CF4332F46B}">
      <dsp:nvSpPr>
        <dsp:cNvPr id="0" name=""/>
        <dsp:cNvSpPr/>
      </dsp:nvSpPr>
      <dsp:spPr>
        <a:xfrm>
          <a:off x="2945794" y="156696"/>
          <a:ext cx="492011" cy="4920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821ED0-E827-43CC-A558-5674FD6F15F2}">
      <dsp:nvSpPr>
        <dsp:cNvPr id="0" name=""/>
        <dsp:cNvSpPr/>
      </dsp:nvSpPr>
      <dsp:spPr>
        <a:xfrm>
          <a:off x="2645120" y="815442"/>
          <a:ext cx="1093359" cy="43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Provide users with multiple options</a:t>
          </a:r>
        </a:p>
      </dsp:txBody>
      <dsp:txXfrm>
        <a:off x="2645120" y="815442"/>
        <a:ext cx="1093359" cy="437343"/>
      </dsp:txXfrm>
    </dsp:sp>
    <dsp:sp modelId="{6280BC6C-28C0-44C9-89F6-44E2F7F523DC}">
      <dsp:nvSpPr>
        <dsp:cNvPr id="0" name=""/>
        <dsp:cNvSpPr/>
      </dsp:nvSpPr>
      <dsp:spPr>
        <a:xfrm>
          <a:off x="4230492" y="156696"/>
          <a:ext cx="492011" cy="4920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7B2F504-F5A7-4FB1-9CD1-EF9FFBCC12B3}">
      <dsp:nvSpPr>
        <dsp:cNvPr id="0" name=""/>
        <dsp:cNvSpPr/>
      </dsp:nvSpPr>
      <dsp:spPr>
        <a:xfrm>
          <a:off x="3929818" y="815442"/>
          <a:ext cx="1093359" cy="43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Keep the conversation short and concise</a:t>
          </a:r>
        </a:p>
      </dsp:txBody>
      <dsp:txXfrm>
        <a:off x="3929818" y="815442"/>
        <a:ext cx="1093359" cy="437343"/>
      </dsp:txXfrm>
    </dsp:sp>
    <dsp:sp modelId="{404F037B-FA28-44D4-B44A-0E4D21F30E94}">
      <dsp:nvSpPr>
        <dsp:cNvPr id="0" name=""/>
        <dsp:cNvSpPr/>
      </dsp:nvSpPr>
      <dsp:spPr>
        <a:xfrm>
          <a:off x="2303446" y="1526126"/>
          <a:ext cx="492011" cy="49201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226405-5534-4AFD-BF62-1970B3B36901}">
      <dsp:nvSpPr>
        <dsp:cNvPr id="0" name=""/>
        <dsp:cNvSpPr/>
      </dsp:nvSpPr>
      <dsp:spPr>
        <a:xfrm>
          <a:off x="2002772" y="2184872"/>
          <a:ext cx="1093359" cy="43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Offer a seamless handoff to human support if necessary</a:t>
          </a:r>
        </a:p>
      </dsp:txBody>
      <dsp:txXfrm>
        <a:off x="2002772" y="2184872"/>
        <a:ext cx="1093359" cy="43734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6/2/2023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6/2/2023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6/2/2023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4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phere of mesh and nodes">
            <a:extLst>
              <a:ext uri="{FF2B5EF4-FFF2-40B4-BE49-F238E27FC236}">
                <a16:creationId xmlns:a16="http://schemas.microsoft.com/office/drawing/2014/main" id="{4222DEF2-CCCC-9070-FDFD-65FE9781BED6}"/>
              </a:ext>
            </a:extLst>
          </p:cNvPr>
          <p:cNvPicPr>
            <a:picLocks noChangeAspect="1"/>
          </p:cNvPicPr>
          <p:nvPr/>
        </p:nvPicPr>
        <p:blipFill rotWithShape="1">
          <a:blip r:embed="rId2">
            <a:alphaModFix amt="50000"/>
          </a:blip>
          <a:srcRect t="2677" b="22323"/>
          <a:stretch/>
        </p:blipFill>
        <p:spPr>
          <a:xfrm>
            <a:off x="20" y="10"/>
            <a:ext cx="9143980" cy="5143490"/>
          </a:xfrm>
          <a:prstGeom prst="rect">
            <a:avLst/>
          </a:prstGeom>
        </p:spPr>
      </p:pic>
      <p:sp>
        <p:nvSpPr>
          <p:cNvPr id="2" name="Title 1"/>
          <p:cNvSpPr>
            <a:spLocks noGrp="1"/>
          </p:cNvSpPr>
          <p:nvPr>
            <p:ph type="title"/>
          </p:nvPr>
        </p:nvSpPr>
        <p:spPr>
          <a:xfrm>
            <a:off x="1143000" y="841771"/>
            <a:ext cx="6858000" cy="2175389"/>
          </a:xfrm>
        </p:spPr>
        <p:txBody>
          <a:bodyPr vert="horz" lIns="91440" tIns="45720" rIns="91440" bIns="45720" rtlCol="0" anchor="b">
            <a:normAutofit/>
          </a:bodyPr>
          <a:lstStyle/>
          <a:p>
            <a:pPr marL="0" lvl="0" indent="0" defTabSz="914400">
              <a:lnSpc>
                <a:spcPct val="90000"/>
              </a:lnSpc>
            </a:pPr>
            <a:r>
              <a:rPr lang="en-US" sz="4700" dirty="0">
                <a:solidFill>
                  <a:srgbClr val="FFFFFF"/>
                </a:solidFill>
              </a:rPr>
              <a:t>Creating a Chatbot for a 3D Web Plugin Solutions Company</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15299" y="411348"/>
            <a:ext cx="5098906" cy="1256717"/>
          </a:xfrm>
        </p:spPr>
        <p:txBody>
          <a:bodyPr anchor="b">
            <a:normAutofit/>
          </a:bodyPr>
          <a:lstStyle/>
          <a:p>
            <a:pPr marL="0" lvl="0" indent="0">
              <a:buNone/>
            </a:pPr>
            <a:r>
              <a:rPr lang="en-US" sz="3000"/>
              <a:t>Objectives</a:t>
            </a:r>
          </a:p>
        </p:txBody>
      </p:sp>
      <p:pic>
        <p:nvPicPr>
          <p:cNvPr id="18" name="Picture 4" descr="Exclamation mark on a yellow background">
            <a:extLst>
              <a:ext uri="{FF2B5EF4-FFF2-40B4-BE49-F238E27FC236}">
                <a16:creationId xmlns:a16="http://schemas.microsoft.com/office/drawing/2014/main" id="{B68C11A8-98AE-821C-533D-CBD6CE589AED}"/>
              </a:ext>
            </a:extLst>
          </p:cNvPr>
          <p:cNvPicPr>
            <a:picLocks noChangeAspect="1"/>
          </p:cNvPicPr>
          <p:nvPr/>
        </p:nvPicPr>
        <p:blipFill rotWithShape="1">
          <a:blip r:embed="rId2"/>
          <a:srcRect l="33512" r="20595"/>
          <a:stretch/>
        </p:blipFill>
        <p:spPr>
          <a:xfrm>
            <a:off x="20" y="10"/>
            <a:ext cx="3147352" cy="5143490"/>
          </a:xfrm>
          <a:prstGeom prst="rect">
            <a:avLst/>
          </a:prstGeom>
          <a:effectLst/>
        </p:spPr>
      </p:pic>
      <p:sp>
        <p:nvSpPr>
          <p:cNvPr id="3" name="Content Placeholder 2"/>
          <p:cNvSpPr>
            <a:spLocks noGrp="1"/>
          </p:cNvSpPr>
          <p:nvPr>
            <p:ph idx="1"/>
          </p:nvPr>
        </p:nvSpPr>
        <p:spPr>
          <a:xfrm>
            <a:off x="3415300" y="1807372"/>
            <a:ext cx="5098904" cy="2778913"/>
          </a:xfrm>
        </p:spPr>
        <p:txBody>
          <a:bodyPr>
            <a:normAutofit/>
          </a:bodyPr>
          <a:lstStyle/>
          <a:p>
            <a:pPr lvl="0"/>
            <a:r>
              <a:rPr lang="en-US" sz="1500"/>
              <a:t>Understand what a chatbot is</a:t>
            </a:r>
          </a:p>
          <a:p>
            <a:pPr lvl="0"/>
            <a:r>
              <a:rPr lang="en-US" sz="1500"/>
              <a:t>Recognize the benefits of having a chatbot for a 3D web plugin solutions company</a:t>
            </a:r>
          </a:p>
          <a:p>
            <a:pPr lvl="0"/>
            <a:r>
              <a:rPr lang="en-US" sz="1500"/>
              <a:t>Learn how to create a chatbot using a platform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7">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15299" y="411348"/>
            <a:ext cx="5098906" cy="1256717"/>
          </a:xfrm>
        </p:spPr>
        <p:txBody>
          <a:bodyPr anchor="b">
            <a:normAutofit/>
          </a:bodyPr>
          <a:lstStyle/>
          <a:p>
            <a:pPr marL="0" lvl="0" indent="0">
              <a:buNone/>
            </a:pPr>
            <a:r>
              <a:rPr lang="en-US" sz="3000"/>
              <a:t>What is a Chatbot?</a:t>
            </a:r>
          </a:p>
        </p:txBody>
      </p:sp>
      <p:pic>
        <p:nvPicPr>
          <p:cNvPr id="13" name="Picture 4" descr="Electronic circuit board">
            <a:extLst>
              <a:ext uri="{FF2B5EF4-FFF2-40B4-BE49-F238E27FC236}">
                <a16:creationId xmlns:a16="http://schemas.microsoft.com/office/drawing/2014/main" id="{52B9DAB5-0420-F782-98D0-63D838B1F1B1}"/>
              </a:ext>
            </a:extLst>
          </p:cNvPr>
          <p:cNvPicPr>
            <a:picLocks noChangeAspect="1"/>
          </p:cNvPicPr>
          <p:nvPr/>
        </p:nvPicPr>
        <p:blipFill rotWithShape="1">
          <a:blip r:embed="rId2"/>
          <a:srcRect l="45038" r="14117"/>
          <a:stretch/>
        </p:blipFill>
        <p:spPr>
          <a:xfrm>
            <a:off x="20" y="10"/>
            <a:ext cx="3147352" cy="5143490"/>
          </a:xfrm>
          <a:prstGeom prst="rect">
            <a:avLst/>
          </a:prstGeom>
          <a:effectLst/>
        </p:spPr>
      </p:pic>
      <p:sp>
        <p:nvSpPr>
          <p:cNvPr id="3" name="Content Placeholder 2"/>
          <p:cNvSpPr>
            <a:spLocks noGrp="1"/>
          </p:cNvSpPr>
          <p:nvPr>
            <p:ph idx="1"/>
          </p:nvPr>
        </p:nvSpPr>
        <p:spPr>
          <a:xfrm>
            <a:off x="3415300" y="1807372"/>
            <a:ext cx="5098904" cy="2778913"/>
          </a:xfrm>
        </p:spPr>
        <p:txBody>
          <a:bodyPr>
            <a:normAutofit/>
          </a:bodyPr>
          <a:lstStyle/>
          <a:p>
            <a:pPr marL="0" lvl="0" indent="0">
              <a:buNone/>
            </a:pPr>
            <a:r>
              <a:rPr lang="en-US" sz="1500"/>
              <a:t>A chatbot is a computer program designed to simulate conversation with people via either text or speech. Chatbots are used to automate tasks and provide customer service.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15299" y="411348"/>
            <a:ext cx="5098906" cy="1256717"/>
          </a:xfrm>
        </p:spPr>
        <p:txBody>
          <a:bodyPr anchor="b">
            <a:normAutofit/>
          </a:bodyPr>
          <a:lstStyle/>
          <a:p>
            <a:pPr marL="0" lvl="0" indent="0">
              <a:buNone/>
            </a:pPr>
            <a:r>
              <a:rPr lang="en-US" sz="3000"/>
              <a:t>Benefits of a Chatbot for a 3D Web Plugin Solutions Company</a:t>
            </a:r>
          </a:p>
        </p:txBody>
      </p:sp>
      <p:pic>
        <p:nvPicPr>
          <p:cNvPr id="12" name="Picture 4" descr="Many question marks on black background">
            <a:extLst>
              <a:ext uri="{FF2B5EF4-FFF2-40B4-BE49-F238E27FC236}">
                <a16:creationId xmlns:a16="http://schemas.microsoft.com/office/drawing/2014/main" id="{B50FD72B-9F93-3FCF-8DCE-23E63B1F0C6A}"/>
              </a:ext>
            </a:extLst>
          </p:cNvPr>
          <p:cNvPicPr>
            <a:picLocks noChangeAspect="1"/>
          </p:cNvPicPr>
          <p:nvPr/>
        </p:nvPicPr>
        <p:blipFill rotWithShape="1">
          <a:blip r:embed="rId2"/>
          <a:srcRect l="62505" r="169" b="1"/>
          <a:stretch/>
        </p:blipFill>
        <p:spPr>
          <a:xfrm>
            <a:off x="20" y="10"/>
            <a:ext cx="3147352" cy="5143490"/>
          </a:xfrm>
          <a:prstGeom prst="rect">
            <a:avLst/>
          </a:prstGeom>
          <a:effectLst/>
        </p:spPr>
      </p:pic>
      <p:sp>
        <p:nvSpPr>
          <p:cNvPr id="3" name="Content Placeholder 2"/>
          <p:cNvSpPr>
            <a:spLocks noGrp="1"/>
          </p:cNvSpPr>
          <p:nvPr>
            <p:ph idx="1"/>
          </p:nvPr>
        </p:nvSpPr>
        <p:spPr>
          <a:xfrm>
            <a:off x="3415300" y="1807372"/>
            <a:ext cx="5098904" cy="2778913"/>
          </a:xfrm>
        </p:spPr>
        <p:txBody>
          <a:bodyPr>
            <a:normAutofit/>
          </a:bodyPr>
          <a:lstStyle/>
          <a:p>
            <a:pPr lvl="0"/>
            <a:r>
              <a:rPr lang="en-US" sz="1500"/>
              <a:t>Provides 24/7 customer service</a:t>
            </a:r>
          </a:p>
          <a:p>
            <a:pPr lvl="0"/>
            <a:r>
              <a:rPr lang="en-US" sz="1500"/>
              <a:t>Offers immediate assistance to users</a:t>
            </a:r>
          </a:p>
          <a:p>
            <a:pPr lvl="0"/>
            <a:r>
              <a:rPr lang="en-US" sz="1500"/>
              <a:t>Can handle multiple queries at the same time</a:t>
            </a:r>
          </a:p>
          <a:p>
            <a:pPr lvl="0"/>
            <a:r>
              <a:rPr lang="en-US" sz="1500"/>
              <a:t>Increases user engagement and retention</a:t>
            </a:r>
          </a:p>
          <a:p>
            <a:pPr lvl="0"/>
            <a:r>
              <a:rPr lang="en-US" sz="1500"/>
              <a:t>Enhances the customer experience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15299" y="411348"/>
            <a:ext cx="5098906" cy="1256717"/>
          </a:xfrm>
        </p:spPr>
        <p:txBody>
          <a:bodyPr anchor="b">
            <a:normAutofit/>
          </a:bodyPr>
          <a:lstStyle/>
          <a:p>
            <a:pPr marL="0" lvl="0" indent="0">
              <a:buNone/>
            </a:pPr>
            <a:r>
              <a:rPr lang="en-US" sz="3000"/>
              <a:t>Creating a Chatbot using a Platform</a:t>
            </a:r>
          </a:p>
        </p:txBody>
      </p:sp>
      <p:pic>
        <p:nvPicPr>
          <p:cNvPr id="5" name="Picture 4" descr="Light bulb on yellow background with sketched light beams and cord">
            <a:extLst>
              <a:ext uri="{FF2B5EF4-FFF2-40B4-BE49-F238E27FC236}">
                <a16:creationId xmlns:a16="http://schemas.microsoft.com/office/drawing/2014/main" id="{37DD62FF-B2E8-20EB-DFC0-EDF575A36709}"/>
              </a:ext>
            </a:extLst>
          </p:cNvPr>
          <p:cNvPicPr>
            <a:picLocks noChangeAspect="1"/>
          </p:cNvPicPr>
          <p:nvPr/>
        </p:nvPicPr>
        <p:blipFill rotWithShape="1">
          <a:blip r:embed="rId2"/>
          <a:srcRect l="53314" r="9053" b="-2"/>
          <a:stretch/>
        </p:blipFill>
        <p:spPr>
          <a:xfrm>
            <a:off x="20" y="10"/>
            <a:ext cx="3147352" cy="5143490"/>
          </a:xfrm>
          <a:prstGeom prst="rect">
            <a:avLst/>
          </a:prstGeom>
          <a:effectLst/>
        </p:spPr>
      </p:pic>
      <p:sp>
        <p:nvSpPr>
          <p:cNvPr id="3" name="Content Placeholder 2"/>
          <p:cNvSpPr>
            <a:spLocks noGrp="1"/>
          </p:cNvSpPr>
          <p:nvPr>
            <p:ph idx="1"/>
          </p:nvPr>
        </p:nvSpPr>
        <p:spPr>
          <a:xfrm>
            <a:off x="3415300" y="1807372"/>
            <a:ext cx="5098904" cy="2778913"/>
          </a:xfrm>
        </p:spPr>
        <p:txBody>
          <a:bodyPr>
            <a:normAutofit/>
          </a:bodyPr>
          <a:lstStyle/>
          <a:p>
            <a:pPr marL="342900" lvl="0" indent="-342900">
              <a:buAutoNum type="arabicPeriod"/>
            </a:pPr>
            <a:r>
              <a:rPr lang="en-US" sz="1500"/>
              <a:t>Choose a platform such as Dialogflow or Botpress</a:t>
            </a:r>
          </a:p>
          <a:p>
            <a:pPr marL="342900" lvl="0" indent="-342900">
              <a:buAutoNum type="arabicPeriod"/>
            </a:pPr>
            <a:r>
              <a:rPr lang="en-US" sz="1500"/>
              <a:t>Define the purpose and function of your chatbot</a:t>
            </a:r>
          </a:p>
          <a:p>
            <a:pPr marL="342900" lvl="0" indent="-342900">
              <a:buAutoNum type="arabicPeriod"/>
            </a:pPr>
            <a:r>
              <a:rPr lang="en-US" sz="1500"/>
              <a:t>Create intents and entities</a:t>
            </a:r>
          </a:p>
          <a:p>
            <a:pPr marL="342900" lvl="0" indent="-342900">
              <a:buAutoNum type="arabicPeriod"/>
            </a:pPr>
            <a:r>
              <a:rPr lang="en-US" sz="1500"/>
              <a:t>Design the conversational flow</a:t>
            </a:r>
          </a:p>
          <a:p>
            <a:pPr marL="342900" lvl="0" indent="-342900">
              <a:buAutoNum type="arabicPeriod"/>
            </a:pPr>
            <a:r>
              <a:rPr lang="en-US" sz="1500"/>
              <a:t>Train the chatbot with sample questions and answers</a:t>
            </a:r>
          </a:p>
          <a:p>
            <a:pPr marL="342900" lvl="0" indent="-342900">
              <a:buAutoNum type="arabicPeriod"/>
            </a:pPr>
            <a:r>
              <a:rPr lang="en-US" sz="1500"/>
              <a:t>Test and deploy the chatbot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15299" y="411348"/>
            <a:ext cx="5098906" cy="1256717"/>
          </a:xfrm>
        </p:spPr>
        <p:txBody>
          <a:bodyPr anchor="b">
            <a:normAutofit/>
          </a:bodyPr>
          <a:lstStyle/>
          <a:p>
            <a:pPr marL="0" lvl="0" indent="0">
              <a:buNone/>
            </a:pPr>
            <a:r>
              <a:rPr lang="en-US" sz="3000"/>
              <a:t>Tips for Creating an Effective Chatbot</a:t>
            </a:r>
          </a:p>
        </p:txBody>
      </p:sp>
      <p:pic>
        <p:nvPicPr>
          <p:cNvPr id="6" name="Picture 5">
            <a:extLst>
              <a:ext uri="{FF2B5EF4-FFF2-40B4-BE49-F238E27FC236}">
                <a16:creationId xmlns:a16="http://schemas.microsoft.com/office/drawing/2014/main" id="{DB259987-8773-424D-8A1A-BBFD090A4C0F}"/>
              </a:ext>
            </a:extLst>
          </p:cNvPr>
          <p:cNvPicPr>
            <a:picLocks noChangeAspect="1"/>
          </p:cNvPicPr>
          <p:nvPr/>
        </p:nvPicPr>
        <p:blipFill rotWithShape="1">
          <a:blip r:embed="rId2"/>
          <a:srcRect l="18986" r="40169"/>
          <a:stretch/>
        </p:blipFill>
        <p:spPr>
          <a:xfrm>
            <a:off x="20" y="10"/>
            <a:ext cx="3147352" cy="5143490"/>
          </a:xfrm>
          <a:prstGeom prst="rect">
            <a:avLst/>
          </a:prstGeom>
          <a:effectLst/>
        </p:spPr>
      </p:pic>
      <p:graphicFrame>
        <p:nvGraphicFramePr>
          <p:cNvPr id="5" name="Content Placeholder 2">
            <a:extLst>
              <a:ext uri="{FF2B5EF4-FFF2-40B4-BE49-F238E27FC236}">
                <a16:creationId xmlns:a16="http://schemas.microsoft.com/office/drawing/2014/main" id="{DBDCDE29-63E2-2996-761C-CE3B65D24304}"/>
              </a:ext>
            </a:extLst>
          </p:cNvPr>
          <p:cNvGraphicFramePr>
            <a:graphicFrameLocks noGrp="1"/>
          </p:cNvGraphicFramePr>
          <p:nvPr>
            <p:ph idx="1"/>
            <p:extLst>
              <p:ext uri="{D42A27DB-BD31-4B8C-83A1-F6EECF244321}">
                <p14:modId xmlns:p14="http://schemas.microsoft.com/office/powerpoint/2010/main" val="2635973419"/>
              </p:ext>
            </p:extLst>
          </p:nvPr>
        </p:nvGraphicFramePr>
        <p:xfrm>
          <a:off x="3415300" y="1807372"/>
          <a:ext cx="5098904" cy="27789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4" descr="Exclamation mark on a yellow background">
            <a:extLst>
              <a:ext uri="{FF2B5EF4-FFF2-40B4-BE49-F238E27FC236}">
                <a16:creationId xmlns:a16="http://schemas.microsoft.com/office/drawing/2014/main" id="{E11A4801-36DD-6455-4A46-0B4366502FF3}"/>
              </a:ext>
            </a:extLst>
          </p:cNvPr>
          <p:cNvPicPr>
            <a:picLocks noChangeAspect="1"/>
          </p:cNvPicPr>
          <p:nvPr/>
        </p:nvPicPr>
        <p:blipFill rotWithShape="1">
          <a:blip r:embed="rId2">
            <a:alphaModFix amt="35000"/>
          </a:blip>
          <a:srcRect t="25000"/>
          <a:stretch/>
        </p:blipFill>
        <p:spPr>
          <a:xfrm>
            <a:off x="20" y="10"/>
            <a:ext cx="9143980" cy="5143490"/>
          </a:xfrm>
          <a:prstGeom prst="rect">
            <a:avLst/>
          </a:prstGeom>
        </p:spPr>
      </p:pic>
      <p:sp>
        <p:nvSpPr>
          <p:cNvPr id="2" name="Title 1"/>
          <p:cNvSpPr>
            <a:spLocks noGrp="1"/>
          </p:cNvSpPr>
          <p:nvPr>
            <p:ph type="title"/>
          </p:nvPr>
        </p:nvSpPr>
        <p:spPr>
          <a:xfrm>
            <a:off x="628650" y="273843"/>
            <a:ext cx="7886700" cy="994173"/>
          </a:xfrm>
        </p:spPr>
        <p:txBody>
          <a:bodyPr>
            <a:normAutofit/>
          </a:bodyPr>
          <a:lstStyle/>
          <a:p>
            <a:pPr marL="0" lvl="0" indent="0">
              <a:buNone/>
            </a:pPr>
            <a:r>
              <a:rPr lang="en-US">
                <a:solidFill>
                  <a:srgbClr val="FFFFFF"/>
                </a:solidFill>
              </a:rPr>
              <a:t>Conclusion</a:t>
            </a:r>
          </a:p>
        </p:txBody>
      </p:sp>
      <p:sp>
        <p:nvSpPr>
          <p:cNvPr id="3" name="Content Placeholder 2"/>
          <p:cNvSpPr>
            <a:spLocks noGrp="1"/>
          </p:cNvSpPr>
          <p:nvPr>
            <p:ph idx="1"/>
          </p:nvPr>
        </p:nvSpPr>
        <p:spPr>
          <a:xfrm>
            <a:off x="628650" y="1369218"/>
            <a:ext cx="7886700" cy="3263504"/>
          </a:xfrm>
        </p:spPr>
        <p:txBody>
          <a:bodyPr>
            <a:normAutofit/>
          </a:bodyPr>
          <a:lstStyle/>
          <a:p>
            <a:pPr marL="0" lvl="0" indent="0">
              <a:buNone/>
            </a:pPr>
            <a:r>
              <a:rPr lang="en-US">
                <a:solidFill>
                  <a:srgbClr val="FFFFFF"/>
                </a:solidFill>
              </a:rPr>
              <a:t>Creating a chatbot for a 3D web plugin solutions company is a great way to improve customer service and enhance the overall user experience. By following these steps, you can create an effective chatbot that meets the needs of your customers and your business.</a:t>
            </a:r>
          </a:p>
        </p:txBody>
      </p:sp>
    </p:spTree>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237</Words>
  <Application>Microsoft Office PowerPoint</Application>
  <PresentationFormat>On-screen Show (16:9)</PresentationFormat>
  <Paragraphs>28</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Creating a Chatbot for a 3D Web Plugin Solutions Company</vt:lpstr>
      <vt:lpstr>Objectives</vt:lpstr>
      <vt:lpstr>What is a Chatbot?</vt:lpstr>
      <vt:lpstr>Benefits of a Chatbot for a 3D Web Plugin Solutions Company</vt:lpstr>
      <vt:lpstr>Creating a Chatbot using a Platform</vt:lpstr>
      <vt:lpstr>Tips for Creating an Effective Chatbot</vt:lpstr>
      <vt:lpstr>Conclusion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 Chatbot for a 3D Web Plugin Solutions Company</dc:title>
  <dc:creator/>
  <cp:keywords/>
  <cp:lastModifiedBy>Yusuf Wadi</cp:lastModifiedBy>
  <cp:revision>2</cp:revision>
  <dcterms:created xsi:type="dcterms:W3CDTF">2023-06-02T16:18:40Z</dcterms:created>
  <dcterms:modified xsi:type="dcterms:W3CDTF">2023-06-02T16:21:04Z</dcterms:modified>
</cp:coreProperties>
</file>