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6" r:id="rId11"/>
    <p:sldId id="275" r:id="rId12"/>
    <p:sldId id="277" r:id="rId13"/>
    <p:sldId id="278" r:id="rId14"/>
    <p:sldId id="279" r:id="rId15"/>
    <p:sldId id="266" r:id="rId16"/>
    <p:sldId id="267" r:id="rId17"/>
    <p:sldId id="268" r:id="rId18"/>
    <p:sldId id="283" r:id="rId19"/>
    <p:sldId id="284" r:id="rId20"/>
    <p:sldId id="269" r:id="rId21"/>
    <p:sldId id="285" r:id="rId22"/>
    <p:sldId id="286" r:id="rId23"/>
    <p:sldId id="270" r:id="rId24"/>
    <p:sldId id="272" r:id="rId25"/>
    <p:sldId id="273" r:id="rId26"/>
    <p:sldId id="281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C0A284-7004-4688-990C-F132E4690D80}" type="datetimeFigureOut">
              <a:rPr lang="tr-TR" smtClean="0"/>
              <a:t>15.3.2019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F4CBAE-83D4-4645-9931-5E676CE32131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789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A284-7004-4688-990C-F132E4690D80}" type="datetimeFigureOut">
              <a:rPr lang="tr-TR" smtClean="0"/>
              <a:t>15.3.2019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CBAE-83D4-4645-9931-5E676CE32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692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A284-7004-4688-990C-F132E4690D80}" type="datetimeFigureOut">
              <a:rPr lang="tr-TR" smtClean="0"/>
              <a:t>15.3.2019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CBAE-83D4-4645-9931-5E676CE32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102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A284-7004-4688-990C-F132E4690D80}" type="datetimeFigureOut">
              <a:rPr lang="tr-TR" smtClean="0"/>
              <a:t>15.3.2019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CBAE-83D4-4645-9931-5E676CE32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3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C0A284-7004-4688-990C-F132E4690D80}" type="datetimeFigureOut">
              <a:rPr lang="tr-TR" smtClean="0"/>
              <a:t>15.3.2019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F4CBAE-83D4-4645-9931-5E676CE32131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57215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A284-7004-4688-990C-F132E4690D80}" type="datetimeFigureOut">
              <a:rPr lang="tr-TR" smtClean="0"/>
              <a:t>15.3.2019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CBAE-83D4-4645-9931-5E676CE32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6348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A284-7004-4688-990C-F132E4690D80}" type="datetimeFigureOut">
              <a:rPr lang="tr-TR" smtClean="0"/>
              <a:t>15.3.2019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CBAE-83D4-4645-9931-5E676CE32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52275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A284-7004-4688-990C-F132E4690D80}" type="datetimeFigureOut">
              <a:rPr lang="tr-TR" smtClean="0"/>
              <a:t>15.3.2019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CBAE-83D4-4645-9931-5E676CE32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372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A284-7004-4688-990C-F132E4690D80}" type="datetimeFigureOut">
              <a:rPr lang="tr-TR" smtClean="0"/>
              <a:t>15.3.2019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CBAE-83D4-4645-9931-5E676CE321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049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66C0A284-7004-4688-990C-F132E4690D80}" type="datetimeFigureOut">
              <a:rPr lang="tr-TR" smtClean="0"/>
              <a:t>15.3.2019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82F4CBAE-83D4-4645-9931-5E676CE32131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33329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66C0A284-7004-4688-990C-F132E4690D80}" type="datetimeFigureOut">
              <a:rPr lang="tr-TR" smtClean="0"/>
              <a:t>15.3.2019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82F4CBAE-83D4-4645-9931-5E676CE32131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026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6C0A284-7004-4688-990C-F132E4690D80}" type="datetimeFigureOut">
              <a:rPr lang="tr-TR" smtClean="0"/>
              <a:t>15.3.2019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F4CBAE-83D4-4645-9931-5E676CE32131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088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8" pos="594" userDrawn="1">
          <p15:clr>
            <a:srgbClr val="F26B43"/>
          </p15:clr>
        </p15:guide>
        <p15:guide id="9" pos="5400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1440" userDrawn="1">
          <p15:clr>
            <a:srgbClr val="F26B43"/>
          </p15:clr>
        </p15:guide>
        <p15:guide id="12" orient="horz" pos="3720" userDrawn="1">
          <p15:clr>
            <a:srgbClr val="F26B43"/>
          </p15:clr>
        </p15:guide>
        <p15:guide id="13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25B2-A42F-4307-A61D-9A073A86E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Nesne yönelimli programlama</a:t>
            </a:r>
            <a:br>
              <a:rPr lang="tr-TR" dirty="0"/>
            </a:br>
            <a:r>
              <a:rPr lang="tr-TR" sz="4400" dirty="0"/>
              <a:t>uygulama #2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D65A9-CE4D-4435-8EA6-B28A882EA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286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OVERRIDING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56506-18AA-458C-BADE-FF0173088B7D}"/>
              </a:ext>
            </a:extLst>
          </p:cNvPr>
          <p:cNvSpPr/>
          <p:nvPr/>
        </p:nvSpPr>
        <p:spPr>
          <a:xfrm>
            <a:off x="856792" y="1744500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Animal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67A1B-535E-4194-A6A4-33AE5115C7F4}"/>
              </a:ext>
            </a:extLst>
          </p:cNvPr>
          <p:cNvSpPr/>
          <p:nvPr/>
        </p:nvSpPr>
        <p:spPr>
          <a:xfrm>
            <a:off x="856792" y="2281711"/>
            <a:ext cx="1710140" cy="53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noOfLegs</a:t>
            </a:r>
            <a:endParaRPr lang="tr-T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DC61BE-1355-4683-8A3E-614DCBA93D3B}"/>
              </a:ext>
            </a:extLst>
          </p:cNvPr>
          <p:cNvSpPr/>
          <p:nvPr/>
        </p:nvSpPr>
        <p:spPr>
          <a:xfrm>
            <a:off x="856792" y="2805848"/>
            <a:ext cx="171014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printInfo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ECADD4C-A393-431F-A8F8-4016AA2B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031" y="1628239"/>
            <a:ext cx="562611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Test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static</a:t>
            </a:r>
            <a:r>
              <a:rPr kumimoji="0" lang="tr-TR" altLang="tr-TR" b="0" i="0" u="none" strike="noStrike" cap="none" normalizeH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System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args[]){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Cat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pamuk =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new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();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pamuk.color = </a:t>
            </a:r>
            <a:r>
              <a:rPr lang="tr-TR" altLang="tr-TR" dirty="0">
                <a:solidFill>
                  <a:srgbClr val="388E3C"/>
                </a:solidFill>
                <a:latin typeface="Consolas" panose="020B0609020204030204" pitchFamily="49" charset="0"/>
              </a:rPr>
              <a:t>"White"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;</a:t>
            </a:r>
            <a:endParaRPr lang="tr-TR" altLang="tr-TR" dirty="0">
              <a:solidFill>
                <a:srgbClr val="388E3C"/>
              </a:solidFill>
              <a:latin typeface="Roboto Mono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88E3C"/>
                </a:solidFill>
                <a:latin typeface="Roboto Mono"/>
              </a:rPr>
              <a:t>		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pamuk.noOfLegs = </a:t>
            </a:r>
            <a:r>
              <a:rPr lang="tr-TR" altLang="tr-TR" dirty="0">
                <a:solidFill>
                  <a:srgbClr val="C53929"/>
                </a:solidFill>
                <a:latin typeface="Consolas" panose="020B0609020204030204" pitchFamily="49" charset="0"/>
              </a:rPr>
              <a:t>4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;</a:t>
            </a:r>
            <a:endParaRPr lang="tr-TR" altLang="tr-TR" dirty="0">
              <a:solidFill>
                <a:srgbClr val="9C27B0"/>
              </a:solidFill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dirty="0">
              <a:solidFill>
                <a:srgbClr val="9C27B0"/>
              </a:solidFill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pamuk.printColor();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	pamuk.printInfo();</a:t>
            </a:r>
            <a:endParaRPr lang="tr-TR" altLang="tr-TR" sz="2400" dirty="0"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61FC1-767A-4F2B-B7A8-083CCA5CCDC4}"/>
              </a:ext>
            </a:extLst>
          </p:cNvPr>
          <p:cNvSpPr/>
          <p:nvPr/>
        </p:nvSpPr>
        <p:spPr>
          <a:xfrm>
            <a:off x="856792" y="4406622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Cat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16AB9-117F-4414-8300-6F2EB43DFAEC}"/>
              </a:ext>
            </a:extLst>
          </p:cNvPr>
          <p:cNvSpPr/>
          <p:nvPr/>
        </p:nvSpPr>
        <p:spPr>
          <a:xfrm>
            <a:off x="856792" y="4943833"/>
            <a:ext cx="1710140" cy="53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color</a:t>
            </a:r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6003F6-0A5C-48E1-9EFD-395B75B1D83A}"/>
              </a:ext>
            </a:extLst>
          </p:cNvPr>
          <p:cNvSpPr/>
          <p:nvPr/>
        </p:nvSpPr>
        <p:spPr>
          <a:xfrm>
            <a:off x="856792" y="5467970"/>
            <a:ext cx="171014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printColor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DBEB59-FADF-47EE-998C-98B406C7BCF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700701" y="3675541"/>
            <a:ext cx="11161" cy="731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69CBCD4-C684-4087-B6EB-12DC8EB45557}"/>
              </a:ext>
            </a:extLst>
          </p:cNvPr>
          <p:cNvSpPr/>
          <p:nvPr/>
        </p:nvSpPr>
        <p:spPr>
          <a:xfrm>
            <a:off x="1525844" y="3429000"/>
            <a:ext cx="328933" cy="28922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098A407-BBD4-45AB-9F67-F3E82E3EF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86" y="5307214"/>
            <a:ext cx="2668169" cy="553998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bg1"/>
                </a:solidFill>
                <a:latin typeface="Consolas" panose="020B0609020204030204" pitchFamily="49" charset="0"/>
              </a:rPr>
              <a:t>White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6682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OVERRIDING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56506-18AA-458C-BADE-FF0173088B7D}"/>
              </a:ext>
            </a:extLst>
          </p:cNvPr>
          <p:cNvSpPr/>
          <p:nvPr/>
        </p:nvSpPr>
        <p:spPr>
          <a:xfrm>
            <a:off x="856792" y="1744500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Animal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67A1B-535E-4194-A6A4-33AE5115C7F4}"/>
              </a:ext>
            </a:extLst>
          </p:cNvPr>
          <p:cNvSpPr/>
          <p:nvPr/>
        </p:nvSpPr>
        <p:spPr>
          <a:xfrm>
            <a:off x="856792" y="2281711"/>
            <a:ext cx="1710140" cy="53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noOfLegs</a:t>
            </a:r>
            <a:endParaRPr lang="tr-T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DC61BE-1355-4683-8A3E-614DCBA93D3B}"/>
              </a:ext>
            </a:extLst>
          </p:cNvPr>
          <p:cNvSpPr/>
          <p:nvPr/>
        </p:nvSpPr>
        <p:spPr>
          <a:xfrm>
            <a:off x="856792" y="2805848"/>
            <a:ext cx="171014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printInfo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ECADD4C-A393-431F-A8F8-4016AA2B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195" y="1580819"/>
            <a:ext cx="517930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int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noOfLegs; 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printInfo(){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System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out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.println(noOfLegs);</a:t>
            </a:r>
            <a:endParaRPr lang="tr-TR" altLang="tr-TR" sz="2400" dirty="0"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61FC1-767A-4F2B-B7A8-083CCA5CCDC4}"/>
              </a:ext>
            </a:extLst>
          </p:cNvPr>
          <p:cNvSpPr/>
          <p:nvPr/>
        </p:nvSpPr>
        <p:spPr>
          <a:xfrm>
            <a:off x="856792" y="4406622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Cat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16AB9-117F-4414-8300-6F2EB43DFAEC}"/>
              </a:ext>
            </a:extLst>
          </p:cNvPr>
          <p:cNvSpPr/>
          <p:nvPr/>
        </p:nvSpPr>
        <p:spPr>
          <a:xfrm>
            <a:off x="856792" y="4943833"/>
            <a:ext cx="1710140" cy="53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color</a:t>
            </a:r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6003F6-0A5C-48E1-9EFD-395B75B1D83A}"/>
              </a:ext>
            </a:extLst>
          </p:cNvPr>
          <p:cNvSpPr/>
          <p:nvPr/>
        </p:nvSpPr>
        <p:spPr>
          <a:xfrm>
            <a:off x="856792" y="5467970"/>
            <a:ext cx="171014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printInfo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8D13D74-47A4-45F7-9F49-8AE40769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896" y="4242942"/>
            <a:ext cx="517930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Cat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extends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Animal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color; 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printInfo(){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System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out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.println(color);</a:t>
            </a:r>
            <a:endParaRPr lang="tr-TR" altLang="tr-TR" sz="2400" dirty="0"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DBEB59-FADF-47EE-998C-98B406C7BCF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700701" y="3675541"/>
            <a:ext cx="11161" cy="731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69CBCD4-C684-4087-B6EB-12DC8EB45557}"/>
              </a:ext>
            </a:extLst>
          </p:cNvPr>
          <p:cNvSpPr/>
          <p:nvPr/>
        </p:nvSpPr>
        <p:spPr>
          <a:xfrm>
            <a:off x="1525844" y="3429000"/>
            <a:ext cx="328933" cy="28922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5C0E42-837E-4DC8-9A68-4756B99E6F8F}"/>
              </a:ext>
            </a:extLst>
          </p:cNvPr>
          <p:cNvCxnSpPr/>
          <p:nvPr/>
        </p:nvCxnSpPr>
        <p:spPr>
          <a:xfrm flipH="1" flipV="1">
            <a:off x="2317173" y="5891645"/>
            <a:ext cx="948723" cy="52993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DBAA45-4FE1-4B39-ADCF-6D0F8261A5D9}"/>
              </a:ext>
            </a:extLst>
          </p:cNvPr>
          <p:cNvSpPr txBox="1"/>
          <p:nvPr/>
        </p:nvSpPr>
        <p:spPr>
          <a:xfrm>
            <a:off x="1711862" y="6367517"/>
            <a:ext cx="4919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Değiştirildi. Superclass’ın metodu ile aynı isim yapıldı.</a:t>
            </a:r>
          </a:p>
        </p:txBody>
      </p:sp>
    </p:spTree>
    <p:extLst>
      <p:ext uri="{BB962C8B-B14F-4D97-AF65-F5344CB8AC3E}">
        <p14:creationId xmlns:p14="http://schemas.microsoft.com/office/powerpoint/2010/main" val="68708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OVERRIDING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56506-18AA-458C-BADE-FF0173088B7D}"/>
              </a:ext>
            </a:extLst>
          </p:cNvPr>
          <p:cNvSpPr/>
          <p:nvPr/>
        </p:nvSpPr>
        <p:spPr>
          <a:xfrm>
            <a:off x="856792" y="1744500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Animal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67A1B-535E-4194-A6A4-33AE5115C7F4}"/>
              </a:ext>
            </a:extLst>
          </p:cNvPr>
          <p:cNvSpPr/>
          <p:nvPr/>
        </p:nvSpPr>
        <p:spPr>
          <a:xfrm>
            <a:off x="856792" y="2281711"/>
            <a:ext cx="1710140" cy="53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noOfLegs</a:t>
            </a:r>
            <a:endParaRPr lang="tr-T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DC61BE-1355-4683-8A3E-614DCBA93D3B}"/>
              </a:ext>
            </a:extLst>
          </p:cNvPr>
          <p:cNvSpPr/>
          <p:nvPr/>
        </p:nvSpPr>
        <p:spPr>
          <a:xfrm>
            <a:off x="856792" y="2805848"/>
            <a:ext cx="171014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printInfo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ECADD4C-A393-431F-A8F8-4016AA2B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031" y="1766738"/>
            <a:ext cx="562611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Test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static</a:t>
            </a:r>
            <a:r>
              <a:rPr kumimoji="0" lang="tr-TR" altLang="tr-TR" b="0" i="0" u="none" strike="noStrike" cap="none" normalizeH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System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args[]){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Cat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pamuk =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new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();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pamuk.color = </a:t>
            </a:r>
            <a:r>
              <a:rPr lang="tr-TR" altLang="tr-TR" dirty="0">
                <a:solidFill>
                  <a:srgbClr val="388E3C"/>
                </a:solidFill>
                <a:latin typeface="Consolas" panose="020B0609020204030204" pitchFamily="49" charset="0"/>
              </a:rPr>
              <a:t>"White"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;</a:t>
            </a:r>
            <a:endParaRPr lang="tr-TR" altLang="tr-TR" dirty="0">
              <a:solidFill>
                <a:srgbClr val="388E3C"/>
              </a:solidFill>
              <a:latin typeface="Roboto Mono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88E3C"/>
                </a:solidFill>
                <a:latin typeface="Roboto Mono"/>
              </a:rPr>
              <a:t>		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pamuk.noOfLegs = </a:t>
            </a:r>
            <a:r>
              <a:rPr lang="tr-TR" altLang="tr-TR" dirty="0">
                <a:solidFill>
                  <a:srgbClr val="C53929"/>
                </a:solidFill>
                <a:latin typeface="Consolas" panose="020B0609020204030204" pitchFamily="49" charset="0"/>
              </a:rPr>
              <a:t>4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;</a:t>
            </a:r>
            <a:endParaRPr lang="tr-TR" altLang="tr-TR" dirty="0">
              <a:solidFill>
                <a:srgbClr val="9C27B0"/>
              </a:solidFill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dirty="0">
              <a:solidFill>
                <a:srgbClr val="9C27B0"/>
              </a:solidFill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	pamuk.printInfo();</a:t>
            </a:r>
            <a:endParaRPr lang="tr-TR" altLang="tr-TR" sz="2400" dirty="0"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61FC1-767A-4F2B-B7A8-083CCA5CCDC4}"/>
              </a:ext>
            </a:extLst>
          </p:cNvPr>
          <p:cNvSpPr/>
          <p:nvPr/>
        </p:nvSpPr>
        <p:spPr>
          <a:xfrm>
            <a:off x="856792" y="4406622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Cat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16AB9-117F-4414-8300-6F2EB43DFAEC}"/>
              </a:ext>
            </a:extLst>
          </p:cNvPr>
          <p:cNvSpPr/>
          <p:nvPr/>
        </p:nvSpPr>
        <p:spPr>
          <a:xfrm>
            <a:off x="856792" y="4943833"/>
            <a:ext cx="1710140" cy="53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color</a:t>
            </a:r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6003F6-0A5C-48E1-9EFD-395B75B1D83A}"/>
              </a:ext>
            </a:extLst>
          </p:cNvPr>
          <p:cNvSpPr/>
          <p:nvPr/>
        </p:nvSpPr>
        <p:spPr>
          <a:xfrm>
            <a:off x="856792" y="5467970"/>
            <a:ext cx="171014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printInfo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DBEB59-FADF-47EE-998C-98B406C7BCF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700701" y="3675541"/>
            <a:ext cx="11161" cy="731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69CBCD4-C684-4087-B6EB-12DC8EB45557}"/>
              </a:ext>
            </a:extLst>
          </p:cNvPr>
          <p:cNvSpPr/>
          <p:nvPr/>
        </p:nvSpPr>
        <p:spPr>
          <a:xfrm>
            <a:off x="1525844" y="3429000"/>
            <a:ext cx="328933" cy="28922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098A407-BBD4-45AB-9F67-F3E82E3EF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86" y="5445713"/>
            <a:ext cx="2668169" cy="276999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bg1"/>
                </a:solidFill>
                <a:latin typeface="Consolas" panose="020B0609020204030204" pitchFamily="49" charset="0"/>
              </a:rPr>
              <a:t>White</a:t>
            </a:r>
          </a:p>
        </p:txBody>
      </p:sp>
    </p:spTree>
    <p:extLst>
      <p:ext uri="{BB962C8B-B14F-4D97-AF65-F5344CB8AC3E}">
        <p14:creationId xmlns:p14="http://schemas.microsoft.com/office/powerpoint/2010/main" val="296130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OVERLOADING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61FC1-767A-4F2B-B7A8-083CCA5CCDC4}"/>
              </a:ext>
            </a:extLst>
          </p:cNvPr>
          <p:cNvSpPr/>
          <p:nvPr/>
        </p:nvSpPr>
        <p:spPr>
          <a:xfrm>
            <a:off x="3335482" y="1036284"/>
            <a:ext cx="3449782" cy="58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Cat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16AB9-117F-4414-8300-6F2EB43DFAEC}"/>
              </a:ext>
            </a:extLst>
          </p:cNvPr>
          <p:cNvSpPr/>
          <p:nvPr/>
        </p:nvSpPr>
        <p:spPr>
          <a:xfrm>
            <a:off x="3335482" y="1615059"/>
            <a:ext cx="3449782" cy="584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color</a:t>
            </a:r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6003F6-0A5C-48E1-9EFD-395B75B1D83A}"/>
              </a:ext>
            </a:extLst>
          </p:cNvPr>
          <p:cNvSpPr/>
          <p:nvPr/>
        </p:nvSpPr>
        <p:spPr>
          <a:xfrm>
            <a:off x="3335482" y="2204444"/>
            <a:ext cx="3449782" cy="677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printColor()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printColor(renk: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 String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8D13D74-47A4-45F7-9F49-8AE40769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573" y="3492634"/>
            <a:ext cx="517930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color; 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printColor(){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System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out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.println(color);</a:t>
            </a:r>
            <a:endParaRPr lang="tr-TR" altLang="tr-TR" sz="2400" dirty="0"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public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void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printColor(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renk){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System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out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.println(renk);</a:t>
            </a:r>
            <a:endParaRPr lang="tr-TR" altLang="tr-TR" sz="2400" dirty="0"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}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78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/>
              <a:t>OVERLOADING</a:t>
            </a:r>
            <a:endParaRPr lang="tr-TR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ECADD4C-A393-431F-A8F8-4016AA2B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194" y="3326934"/>
            <a:ext cx="562611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Test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static</a:t>
            </a:r>
            <a:r>
              <a:rPr kumimoji="0" lang="tr-TR" altLang="tr-TR" b="0" i="0" u="none" strike="noStrike" cap="none" normalizeH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System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args[]){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Cat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pamuk =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new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();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pamuk.color = </a:t>
            </a:r>
            <a:r>
              <a:rPr lang="tr-TR" altLang="tr-TR" dirty="0">
                <a:solidFill>
                  <a:srgbClr val="388E3C"/>
                </a:solidFill>
                <a:latin typeface="Consolas" panose="020B0609020204030204" pitchFamily="49" charset="0"/>
              </a:rPr>
              <a:t>"White"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;</a:t>
            </a:r>
            <a:endParaRPr lang="tr-TR" altLang="tr-TR" dirty="0">
              <a:solidFill>
                <a:srgbClr val="388E3C"/>
              </a:solidFill>
              <a:latin typeface="Roboto Mono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88E3C"/>
                </a:solidFill>
                <a:latin typeface="Roboto Mono"/>
              </a:rPr>
              <a:t>		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pamuk.noOfLegs = </a:t>
            </a:r>
            <a:r>
              <a:rPr lang="tr-TR" altLang="tr-TR" dirty="0">
                <a:solidFill>
                  <a:srgbClr val="C53929"/>
                </a:solidFill>
                <a:latin typeface="Consolas" panose="020B0609020204030204" pitchFamily="49" charset="0"/>
              </a:rPr>
              <a:t>4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;</a:t>
            </a:r>
            <a:endParaRPr lang="tr-TR" altLang="tr-TR" dirty="0">
              <a:solidFill>
                <a:srgbClr val="9C27B0"/>
              </a:solidFill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dirty="0">
              <a:solidFill>
                <a:srgbClr val="9C27B0"/>
              </a:solidFill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pamuk.printColor();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	pamuk.printColor(</a:t>
            </a:r>
            <a:r>
              <a:rPr lang="tr-TR" altLang="tr-TR" dirty="0">
                <a:solidFill>
                  <a:srgbClr val="388E3C"/>
                </a:solidFill>
                <a:latin typeface="Consolas" panose="020B0609020204030204" pitchFamily="49" charset="0"/>
              </a:rPr>
              <a:t>"Black"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);</a:t>
            </a:r>
            <a:endParaRPr lang="tr-TR" altLang="tr-TR" sz="2400" dirty="0"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547756-0C05-4EC0-B729-C0C92E38089F}"/>
              </a:ext>
            </a:extLst>
          </p:cNvPr>
          <p:cNvSpPr/>
          <p:nvPr/>
        </p:nvSpPr>
        <p:spPr>
          <a:xfrm>
            <a:off x="3335482" y="1036284"/>
            <a:ext cx="3449782" cy="58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Cat</a:t>
            </a:r>
            <a:endParaRPr lang="tr-T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D41201-A7D1-48D0-BBE8-0CCC8F727D53}"/>
              </a:ext>
            </a:extLst>
          </p:cNvPr>
          <p:cNvSpPr/>
          <p:nvPr/>
        </p:nvSpPr>
        <p:spPr>
          <a:xfrm>
            <a:off x="3335482" y="1615059"/>
            <a:ext cx="3449782" cy="584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color</a:t>
            </a:r>
            <a:endParaRPr lang="tr-T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021923-DB4A-44E9-B3A5-4440922449A7}"/>
              </a:ext>
            </a:extLst>
          </p:cNvPr>
          <p:cNvSpPr/>
          <p:nvPr/>
        </p:nvSpPr>
        <p:spPr>
          <a:xfrm>
            <a:off x="3335482" y="2204444"/>
            <a:ext cx="3449782" cy="677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printColor()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printColor(renk: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 String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CA969D5-04C0-4C38-83B3-08A8299D6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2149" y="5921616"/>
            <a:ext cx="2668169" cy="553998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bg1"/>
                </a:solidFill>
                <a:latin typeface="Consolas" panose="020B0609020204030204" pitchFamily="49" charset="0"/>
              </a:rPr>
              <a:t>White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220485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SINIF DİYAGRAMLARI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56506-18AA-458C-BADE-FF0173088B7D}"/>
              </a:ext>
            </a:extLst>
          </p:cNvPr>
          <p:cNvSpPr/>
          <p:nvPr/>
        </p:nvSpPr>
        <p:spPr>
          <a:xfrm>
            <a:off x="3568882" y="3429000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Client</a:t>
            </a:r>
            <a:endParaRPr lang="tr-T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DBEB59-FADF-47EE-998C-98B406C7BCFA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4809451" y="3727011"/>
            <a:ext cx="15926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4967D84-017A-4A98-976B-ABC077D51F95}"/>
              </a:ext>
            </a:extLst>
          </p:cNvPr>
          <p:cNvSpPr/>
          <p:nvPr/>
        </p:nvSpPr>
        <p:spPr>
          <a:xfrm>
            <a:off x="6402136" y="3428999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Product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ED263-00F8-4169-A6C5-C80DE6C0D02F}"/>
              </a:ext>
            </a:extLst>
          </p:cNvPr>
          <p:cNvSpPr txBox="1"/>
          <p:nvPr/>
        </p:nvSpPr>
        <p:spPr>
          <a:xfrm>
            <a:off x="3568882" y="2698104"/>
            <a:ext cx="192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Assocation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C3C63-1BC4-4CF7-B6ED-9A5719F9DB09}"/>
              </a:ext>
            </a:extLst>
          </p:cNvPr>
          <p:cNvSpPr/>
          <p:nvPr/>
        </p:nvSpPr>
        <p:spPr>
          <a:xfrm>
            <a:off x="3568882" y="4475019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Cart</a:t>
            </a:r>
            <a:endParaRPr lang="tr-TR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76228F-1A78-464D-9B99-7B9B24AB762A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4809451" y="4773030"/>
            <a:ext cx="15926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C845DE1-780F-43E7-8D79-1666B3E58644}"/>
              </a:ext>
            </a:extLst>
          </p:cNvPr>
          <p:cNvSpPr/>
          <p:nvPr/>
        </p:nvSpPr>
        <p:spPr>
          <a:xfrm>
            <a:off x="6402136" y="4475018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Product</a:t>
            </a:r>
            <a:endParaRPr lang="tr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A3274-43F1-4F8D-BA09-28476DFFA767}"/>
              </a:ext>
            </a:extLst>
          </p:cNvPr>
          <p:cNvSpPr txBox="1"/>
          <p:nvPr/>
        </p:nvSpPr>
        <p:spPr>
          <a:xfrm>
            <a:off x="4810990" y="4426528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042A2A-1D91-4F53-BB52-8AACF493BC19}"/>
              </a:ext>
            </a:extLst>
          </p:cNvPr>
          <p:cNvSpPr txBox="1"/>
          <p:nvPr/>
        </p:nvSpPr>
        <p:spPr>
          <a:xfrm>
            <a:off x="6095998" y="4426528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F7E0D7-E934-4EAD-901C-6AE18C1C7BB6}"/>
              </a:ext>
            </a:extLst>
          </p:cNvPr>
          <p:cNvSpPr txBox="1"/>
          <p:nvPr/>
        </p:nvSpPr>
        <p:spPr>
          <a:xfrm>
            <a:off x="5179765" y="3349106"/>
            <a:ext cx="85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Order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A4663E-898E-4C56-A271-E3F2990BDA34}"/>
              </a:ext>
            </a:extLst>
          </p:cNvPr>
          <p:cNvSpPr/>
          <p:nvPr/>
        </p:nvSpPr>
        <p:spPr>
          <a:xfrm>
            <a:off x="3568882" y="5280769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Captain</a:t>
            </a:r>
            <a:endParaRPr lang="tr-TR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045931-49D4-43DE-A7F2-8C08DBAC6AFC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4809451" y="5578780"/>
            <a:ext cx="15926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6FE79E9-EC70-4BD4-B61A-E65DC0CBBCCB}"/>
              </a:ext>
            </a:extLst>
          </p:cNvPr>
          <p:cNvSpPr/>
          <p:nvPr/>
        </p:nvSpPr>
        <p:spPr>
          <a:xfrm>
            <a:off x="6402136" y="5280768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Soldier</a:t>
            </a:r>
            <a:endParaRPr lang="tr-T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8D9A30-A003-472B-A083-344B76E4E05C}"/>
              </a:ext>
            </a:extLst>
          </p:cNvPr>
          <p:cNvSpPr txBox="1"/>
          <p:nvPr/>
        </p:nvSpPr>
        <p:spPr>
          <a:xfrm>
            <a:off x="4810990" y="5232278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D2CE27-049E-4A95-B03D-71E4AF2BD951}"/>
              </a:ext>
            </a:extLst>
          </p:cNvPr>
          <p:cNvSpPr txBox="1"/>
          <p:nvPr/>
        </p:nvSpPr>
        <p:spPr>
          <a:xfrm>
            <a:off x="5808518" y="5232278"/>
            <a:ext cx="59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76843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9 0.00301 L -0.0099 0.00301 C -0.01476 0.00186 -0.01944 0.00047 -0.02431 -0.00023 C -0.02899 -0.00092 -0.05972 -0.00347 -0.06233 -0.00347 L -0.27431 -0.00509 C -0.27847 -0.01342 -0.27535 -0.00602 -0.27778 -0.0162 C -0.28333 -0.03773 -0.27691 -0.00671 -0.28264 -0.0368 L -0.28385 -0.04305 L -0.28507 -0.04953 C -0.28802 -0.09398 -0.28698 -0.07152 -0.28507 -0.15416 C -0.28351 -0.21713 -0.28455 -0.13842 -0.28264 -0.17338 C -0.28229 -0.17801 -0.28264 -0.18287 -0.28264 -0.1875 L -0.28264 -0.1875 " pathEditMode="relative" ptsTypes="AAAAAAAAAAA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6" grpId="0"/>
      <p:bldP spid="19" grpId="0" animBg="1"/>
      <p:bldP spid="22" grpId="0" animBg="1"/>
      <p:bldP spid="11" grpId="0"/>
      <p:bldP spid="23" grpId="0"/>
      <p:bldP spid="24" grpId="0"/>
      <p:bldP spid="25" grpId="0" animBg="1"/>
      <p:bldP spid="27" grpId="0" animBg="1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SINIF DİYAGRAMLARI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56506-18AA-458C-BADE-FF0173088B7D}"/>
              </a:ext>
            </a:extLst>
          </p:cNvPr>
          <p:cNvSpPr/>
          <p:nvPr/>
        </p:nvSpPr>
        <p:spPr>
          <a:xfrm>
            <a:off x="5321482" y="3296098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Animal</a:t>
            </a:r>
            <a:endParaRPr lang="tr-T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967D84-017A-4A98-976B-ABC077D51F95}"/>
              </a:ext>
            </a:extLst>
          </p:cNvPr>
          <p:cNvSpPr/>
          <p:nvPr/>
        </p:nvSpPr>
        <p:spPr>
          <a:xfrm>
            <a:off x="5321481" y="4407910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Reptile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ED263-00F8-4169-A6C5-C80DE6C0D02F}"/>
              </a:ext>
            </a:extLst>
          </p:cNvPr>
          <p:cNvSpPr txBox="1"/>
          <p:nvPr/>
        </p:nvSpPr>
        <p:spPr>
          <a:xfrm>
            <a:off x="3568882" y="2698104"/>
            <a:ext cx="192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Inheritance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DF889-6FBC-4FBA-BBBF-4C98304C58CD}"/>
              </a:ext>
            </a:extLst>
          </p:cNvPr>
          <p:cNvSpPr txBox="1"/>
          <p:nvPr/>
        </p:nvSpPr>
        <p:spPr>
          <a:xfrm>
            <a:off x="967194" y="1409248"/>
            <a:ext cx="192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Assocation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2F73D5-0DC3-4027-BDEB-5F6C9D2EF898}"/>
              </a:ext>
            </a:extLst>
          </p:cNvPr>
          <p:cNvSpPr/>
          <p:nvPr/>
        </p:nvSpPr>
        <p:spPr>
          <a:xfrm>
            <a:off x="3515060" y="4407910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Bird</a:t>
            </a:r>
            <a:endParaRPr lang="tr-T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DB9027-EDDD-4B11-83ED-0CAD8556E725}"/>
              </a:ext>
            </a:extLst>
          </p:cNvPr>
          <p:cNvSpPr/>
          <p:nvPr/>
        </p:nvSpPr>
        <p:spPr>
          <a:xfrm>
            <a:off x="7182334" y="4407910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Mammal</a:t>
            </a:r>
            <a:endParaRPr lang="tr-T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C0058A-3B85-4BAD-890A-9B00ABE8A829}"/>
              </a:ext>
            </a:extLst>
          </p:cNvPr>
          <p:cNvSpPr/>
          <p:nvPr/>
        </p:nvSpPr>
        <p:spPr>
          <a:xfrm>
            <a:off x="5321481" y="5508836"/>
            <a:ext cx="1318805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Crocodile</a:t>
            </a:r>
            <a:endParaRPr lang="tr-T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59C628-9C23-4DF5-875C-4EC23EDCCD43}"/>
              </a:ext>
            </a:extLst>
          </p:cNvPr>
          <p:cNvSpPr/>
          <p:nvPr/>
        </p:nvSpPr>
        <p:spPr>
          <a:xfrm>
            <a:off x="3515060" y="5508836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Snake</a:t>
            </a:r>
            <a:endParaRPr lang="tr-T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2C801E-99D8-4897-9558-D3CB3CD57691}"/>
              </a:ext>
            </a:extLst>
          </p:cNvPr>
          <p:cNvSpPr/>
          <p:nvPr/>
        </p:nvSpPr>
        <p:spPr>
          <a:xfrm>
            <a:off x="7182334" y="5508836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Lizard</a:t>
            </a:r>
            <a:endParaRPr lang="tr-TR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FF6EE8-6DAC-4A19-AF71-464CDFC849CC}"/>
              </a:ext>
            </a:extLst>
          </p:cNvPr>
          <p:cNvCxnSpPr>
            <a:cxnSpLocks/>
          </p:cNvCxnSpPr>
          <p:nvPr/>
        </p:nvCxnSpPr>
        <p:spPr>
          <a:xfrm>
            <a:off x="5930879" y="4169231"/>
            <a:ext cx="1" cy="238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C9C3A9-BEFD-4766-8605-200FCB510AC8}"/>
              </a:ext>
            </a:extLst>
          </p:cNvPr>
          <p:cNvCxnSpPr>
            <a:cxnSpLocks/>
          </p:cNvCxnSpPr>
          <p:nvPr/>
        </p:nvCxnSpPr>
        <p:spPr>
          <a:xfrm>
            <a:off x="4135345" y="4169231"/>
            <a:ext cx="0" cy="238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809C1A-C0C3-4B92-AAEA-CF58293DAE98}"/>
              </a:ext>
            </a:extLst>
          </p:cNvPr>
          <p:cNvCxnSpPr>
            <a:cxnSpLocks/>
          </p:cNvCxnSpPr>
          <p:nvPr/>
        </p:nvCxnSpPr>
        <p:spPr>
          <a:xfrm>
            <a:off x="7802619" y="4169231"/>
            <a:ext cx="0" cy="238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04FAB2-079F-4EA0-8D8D-BA8159CE0EF4}"/>
              </a:ext>
            </a:extLst>
          </p:cNvPr>
          <p:cNvCxnSpPr>
            <a:cxnSpLocks/>
          </p:cNvCxnSpPr>
          <p:nvPr/>
        </p:nvCxnSpPr>
        <p:spPr>
          <a:xfrm>
            <a:off x="4124458" y="4169231"/>
            <a:ext cx="36672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30734C-7AB9-477F-A201-32CB31167753}"/>
              </a:ext>
            </a:extLst>
          </p:cNvPr>
          <p:cNvCxnSpPr>
            <a:cxnSpLocks/>
          </p:cNvCxnSpPr>
          <p:nvPr/>
        </p:nvCxnSpPr>
        <p:spPr>
          <a:xfrm flipH="1">
            <a:off x="5919993" y="3903007"/>
            <a:ext cx="2" cy="266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5830DE-943B-4D29-8B97-EFF453CA75F3}"/>
              </a:ext>
            </a:extLst>
          </p:cNvPr>
          <p:cNvCxnSpPr>
            <a:cxnSpLocks/>
          </p:cNvCxnSpPr>
          <p:nvPr/>
        </p:nvCxnSpPr>
        <p:spPr>
          <a:xfrm>
            <a:off x="5952651" y="5270156"/>
            <a:ext cx="1" cy="238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014340-E8AC-4D1B-AD9E-C863EF447460}"/>
              </a:ext>
            </a:extLst>
          </p:cNvPr>
          <p:cNvCxnSpPr>
            <a:cxnSpLocks/>
          </p:cNvCxnSpPr>
          <p:nvPr/>
        </p:nvCxnSpPr>
        <p:spPr>
          <a:xfrm>
            <a:off x="4157117" y="5270156"/>
            <a:ext cx="0" cy="238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FE0E5B-1302-4B12-9E4E-541D5DD4F8CE}"/>
              </a:ext>
            </a:extLst>
          </p:cNvPr>
          <p:cNvCxnSpPr>
            <a:cxnSpLocks/>
          </p:cNvCxnSpPr>
          <p:nvPr/>
        </p:nvCxnSpPr>
        <p:spPr>
          <a:xfrm>
            <a:off x="7824391" y="5270156"/>
            <a:ext cx="0" cy="238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136F12A-D677-459A-B98B-E3EC8A1BA54E}"/>
              </a:ext>
            </a:extLst>
          </p:cNvPr>
          <p:cNvCxnSpPr>
            <a:cxnSpLocks/>
          </p:cNvCxnSpPr>
          <p:nvPr/>
        </p:nvCxnSpPr>
        <p:spPr>
          <a:xfrm>
            <a:off x="4157116" y="5270156"/>
            <a:ext cx="36672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D759E3E-F3F6-4147-8E6E-BAF769F96FEA}"/>
              </a:ext>
            </a:extLst>
          </p:cNvPr>
          <p:cNvCxnSpPr>
            <a:cxnSpLocks/>
          </p:cNvCxnSpPr>
          <p:nvPr/>
        </p:nvCxnSpPr>
        <p:spPr>
          <a:xfrm flipH="1">
            <a:off x="5941765" y="5003932"/>
            <a:ext cx="2" cy="266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1058D836-F2A7-4199-AB16-34B85C44CFF4}"/>
              </a:ext>
            </a:extLst>
          </p:cNvPr>
          <p:cNvSpPr/>
          <p:nvPr/>
        </p:nvSpPr>
        <p:spPr>
          <a:xfrm>
            <a:off x="5766412" y="3756378"/>
            <a:ext cx="328933" cy="28922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F62CD3EE-83D1-4C33-8654-F6E57C3E8483}"/>
              </a:ext>
            </a:extLst>
          </p:cNvPr>
          <p:cNvSpPr/>
          <p:nvPr/>
        </p:nvSpPr>
        <p:spPr>
          <a:xfrm>
            <a:off x="5777297" y="4877589"/>
            <a:ext cx="328933" cy="28922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76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2.77778E-7 0.00023 L -0.11319 0.00162 C -0.1184 0.00162 -0.12344 0.00278 -0.12847 0.00324 L -0.15035 0.00486 L -0.16892 0.00648 L -0.23142 0.00486 C -0.23281 0.00463 -0.24375 0.00209 -0.24549 0.00162 C -0.24931 0.0007 -0.2566 -0.00162 -0.2566 -0.00139 C -0.25833 -0.00254 -0.26042 -0.00393 -0.26215 -0.00486 C -0.26354 -0.00555 -0.2651 -0.00555 -0.26649 -0.00625 C -0.26753 -0.00717 -0.26875 -0.00833 -0.26962 -0.00949 C -0.27431 -0.01412 -0.27326 -0.01296 -0.27622 -0.01736 C -0.27708 -0.0206 -0.2776 -0.02384 -0.27847 -0.02708 C -0.27917 -0.02963 -0.28021 -0.03217 -0.28073 -0.03495 C -0.28125 -0.03865 -0.28125 -0.04236 -0.28177 -0.04606 C -0.28212 -0.0493 -0.28247 -0.05231 -0.28264 -0.05555 C -0.28247 -0.0662 -0.28229 -0.07685 -0.28177 -0.08727 C -0.2816 -0.08958 -0.28108 -0.09143 -0.28073 -0.09375 C -0.28021 -0.09676 -0.27986 -0.1 -0.27951 -0.10324 C -0.27986 -0.10694 -0.28021 -0.11064 -0.28073 -0.11435 C -0.2809 -0.11597 -0.28142 -0.11736 -0.28177 -0.11898 C -0.28229 -0.12268 -0.28264 -0.13009 -0.28264 -0.12986 L -0.28264 -0.13009 " pathEditMode="relative" rAng="0" ptsTypes="AAAAAAAAAAAAAAAAAAAAAAAA">
                                      <p:cBhvr>
                                        <p:cTn id="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32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6" grpId="0"/>
      <p:bldP spid="31" grpId="0" animBg="1"/>
      <p:bldP spid="32" grpId="0" animBg="1"/>
      <p:bldP spid="36" grpId="0" animBg="1"/>
      <p:bldP spid="37" grpId="0" animBg="1"/>
      <p:bldP spid="38" grpId="0" animBg="1"/>
      <p:bldP spid="66" grpId="0" animBg="1"/>
      <p:bldP spid="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SINIF DİYAGRAMLARI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ED263-00F8-4169-A6C5-C80DE6C0D02F}"/>
              </a:ext>
            </a:extLst>
          </p:cNvPr>
          <p:cNvSpPr txBox="1"/>
          <p:nvPr/>
        </p:nvSpPr>
        <p:spPr>
          <a:xfrm>
            <a:off x="3568882" y="2698104"/>
            <a:ext cx="398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Aggregation (İçerme)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DF889-6FBC-4FBA-BBBF-4C98304C58CD}"/>
              </a:ext>
            </a:extLst>
          </p:cNvPr>
          <p:cNvSpPr txBox="1"/>
          <p:nvPr/>
        </p:nvSpPr>
        <p:spPr>
          <a:xfrm>
            <a:off x="967194" y="1409248"/>
            <a:ext cx="192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Assocation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8C800-8648-4781-BB8D-8C114466083A}"/>
              </a:ext>
            </a:extLst>
          </p:cNvPr>
          <p:cNvSpPr txBox="1"/>
          <p:nvPr/>
        </p:nvSpPr>
        <p:spPr>
          <a:xfrm>
            <a:off x="967196" y="1801138"/>
            <a:ext cx="192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Inheritance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3DBD12-BE08-4EB6-91CB-28D5E8A05BC3}"/>
              </a:ext>
            </a:extLst>
          </p:cNvPr>
          <p:cNvSpPr/>
          <p:nvPr/>
        </p:nvSpPr>
        <p:spPr>
          <a:xfrm>
            <a:off x="5321482" y="3296098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Araba</a:t>
            </a:r>
            <a:endParaRPr lang="tr-TR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0FE3AF-FC64-4EC6-B7AD-15600BB47BF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941765" y="4419601"/>
            <a:ext cx="1" cy="238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E621318-D81E-44E0-B859-CCD2316440E6}"/>
              </a:ext>
            </a:extLst>
          </p:cNvPr>
          <p:cNvSpPr/>
          <p:nvPr/>
        </p:nvSpPr>
        <p:spPr>
          <a:xfrm>
            <a:off x="5321481" y="4658282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9C27B0"/>
                </a:solidFill>
                <a:latin typeface="Consolas" panose="020B0609020204030204" pitchFamily="49" charset="0"/>
              </a:rPr>
              <a:t>Şase</a:t>
            </a:r>
            <a:endParaRPr lang="tr-T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2839F9-14D1-470B-A634-ACEA1F477D72}"/>
              </a:ext>
            </a:extLst>
          </p:cNvPr>
          <p:cNvSpPr/>
          <p:nvPr/>
        </p:nvSpPr>
        <p:spPr>
          <a:xfrm>
            <a:off x="3515060" y="4658282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Motor</a:t>
            </a:r>
            <a:endParaRPr lang="tr-T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A7743F-6347-460F-BB2F-FBFE1FA4CD71}"/>
              </a:ext>
            </a:extLst>
          </p:cNvPr>
          <p:cNvSpPr/>
          <p:nvPr/>
        </p:nvSpPr>
        <p:spPr>
          <a:xfrm>
            <a:off x="7182334" y="4658282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Lastik</a:t>
            </a:r>
            <a:endParaRPr lang="tr-TR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868CD9-BD16-4C00-B667-741EAC3AD32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4135345" y="4419601"/>
            <a:ext cx="0" cy="238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FF5858-9769-499A-BCA7-47849821D26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802619" y="4419601"/>
            <a:ext cx="0" cy="238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A102A1-C146-42A8-8572-4C0CE257694B}"/>
              </a:ext>
            </a:extLst>
          </p:cNvPr>
          <p:cNvCxnSpPr>
            <a:cxnSpLocks/>
          </p:cNvCxnSpPr>
          <p:nvPr/>
        </p:nvCxnSpPr>
        <p:spPr>
          <a:xfrm>
            <a:off x="4135344" y="4419601"/>
            <a:ext cx="36672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1DC516F-A181-4E42-AFB1-00256379D65C}"/>
              </a:ext>
            </a:extLst>
          </p:cNvPr>
          <p:cNvCxnSpPr>
            <a:cxnSpLocks/>
          </p:cNvCxnSpPr>
          <p:nvPr/>
        </p:nvCxnSpPr>
        <p:spPr>
          <a:xfrm>
            <a:off x="5941764" y="3909109"/>
            <a:ext cx="0" cy="51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82EFA6EA-0482-4F5E-A621-E2CCD3F844C1}"/>
              </a:ext>
            </a:extLst>
          </p:cNvPr>
          <p:cNvSpPr/>
          <p:nvPr/>
        </p:nvSpPr>
        <p:spPr>
          <a:xfrm>
            <a:off x="5789364" y="3782865"/>
            <a:ext cx="304800" cy="457193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9D45EC-8DC2-4FCB-871A-12E94B07A562}"/>
              </a:ext>
            </a:extLst>
          </p:cNvPr>
          <p:cNvSpPr txBox="1"/>
          <p:nvPr/>
        </p:nvSpPr>
        <p:spPr>
          <a:xfrm>
            <a:off x="3830442" y="4354275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72FFB-EA56-4858-BDD4-40DCCD2AE55C}"/>
              </a:ext>
            </a:extLst>
          </p:cNvPr>
          <p:cNvSpPr txBox="1"/>
          <p:nvPr/>
        </p:nvSpPr>
        <p:spPr>
          <a:xfrm>
            <a:off x="5664079" y="4353868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A272BE-142D-4C5D-87C1-BD1523BD4052}"/>
              </a:ext>
            </a:extLst>
          </p:cNvPr>
          <p:cNvSpPr txBox="1"/>
          <p:nvPr/>
        </p:nvSpPr>
        <p:spPr>
          <a:xfrm>
            <a:off x="7497716" y="4353461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BE35F4-9F41-4466-9DFC-A21FAFF8C852}"/>
              </a:ext>
            </a:extLst>
          </p:cNvPr>
          <p:cNvSpPr txBox="1"/>
          <p:nvPr/>
        </p:nvSpPr>
        <p:spPr>
          <a:xfrm>
            <a:off x="5549878" y="3843784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129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4 0.00463 L -0.0724 0.00486 L -0.10226 0.00926 C -0.16389 0.01852 -0.05694 0.00186 -0.13142 0.0125 C -0.16927 0.01783 -0.17865 0.0213 -0.2184 0.02523 C -0.22934 0.02616 -0.24028 0.02616 -0.25139 0.02686 L -0.28108 0.02848 C -0.28281 0.02778 -0.28472 0.02894 -0.28611 0.02686 C -0.28715 0.02454 -0.28715 0.02037 -0.2875 0.01736 L -0.28837 0.0125 C -0.28872 0.00255 -0.28872 -0.00764 -0.28924 -0.01759 C -0.28941 -0.02083 -0.28976 -0.02407 -0.2901 -0.02708 C -0.29045 -0.03148 -0.29149 -0.03981 -0.29149 -0.03958 C -0.29132 -0.04838 -0.29149 -0.05694 -0.2908 -0.06527 C -0.29063 -0.06852 -0.28976 -0.07152 -0.28924 -0.07477 C -0.28906 -0.07639 -0.28785 -0.08078 -0.28837 -0.07963 C -0.29045 -0.07569 -0.2901 -0.07777 -0.2901 -0.07314 L -0.2901 -0.07291 L -0.2901 -0.07314 " pathEditMode="relative" rAng="0" ptsTypes="AAAAAAAAAAAAAAAAAAA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55" y="-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1" grpId="0" animBg="1"/>
      <p:bldP spid="43" grpId="0" animBg="1"/>
      <p:bldP spid="44" grpId="0" animBg="1"/>
      <p:bldP spid="45" grpId="0" animBg="1"/>
      <p:bldP spid="52" grpId="0" animBg="1"/>
      <p:bldP spid="53" grpId="0"/>
      <p:bldP spid="54" grpId="0"/>
      <p:bldP spid="55" grpId="0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AggregatIon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56506-18AA-458C-BADE-FF0173088B7D}"/>
              </a:ext>
            </a:extLst>
          </p:cNvPr>
          <p:cNvSpPr/>
          <p:nvPr/>
        </p:nvSpPr>
        <p:spPr>
          <a:xfrm>
            <a:off x="804837" y="1516274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Classroom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67A1B-535E-4194-A6A4-33AE5115C7F4}"/>
              </a:ext>
            </a:extLst>
          </p:cNvPr>
          <p:cNvSpPr/>
          <p:nvPr/>
        </p:nvSpPr>
        <p:spPr>
          <a:xfrm>
            <a:off x="804837" y="2052364"/>
            <a:ext cx="1710140" cy="595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students[]</a:t>
            </a:r>
            <a:endParaRPr lang="tr-TR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ECADD4C-A393-431F-A8F8-4016AA2B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240" y="1026821"/>
            <a:ext cx="575080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Classroom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private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ArrayList&lt;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Student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&gt; students;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public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Classroom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(){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	students =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new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ArrayList&lt;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Student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&gt;();</a:t>
            </a:r>
            <a:endParaRPr lang="tr-TR" altLang="tr-TR" dirty="0"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} 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studentAdd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Student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students.add(s);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61FC1-767A-4F2B-B7A8-083CCA5CCDC4}"/>
              </a:ext>
            </a:extLst>
          </p:cNvPr>
          <p:cNvSpPr/>
          <p:nvPr/>
        </p:nvSpPr>
        <p:spPr>
          <a:xfrm>
            <a:off x="804837" y="4406622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Student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16AB9-117F-4414-8300-6F2EB43DFAEC}"/>
              </a:ext>
            </a:extLst>
          </p:cNvPr>
          <p:cNvSpPr/>
          <p:nvPr/>
        </p:nvSpPr>
        <p:spPr>
          <a:xfrm>
            <a:off x="804837" y="4943833"/>
            <a:ext cx="1710140" cy="680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sID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name</a:t>
            </a:r>
            <a:endParaRPr lang="tr-TR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8D13D74-47A4-45F7-9F49-8AE40769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221" y="4469673"/>
            <a:ext cx="595084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Student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sID, name;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public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Student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(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sID,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name){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this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.sID = sID;</a:t>
            </a:r>
            <a:r>
              <a:rPr lang="tr-TR" altLang="tr-TR" sz="2400" dirty="0">
                <a:solidFill>
                  <a:srgbClr val="9C27B0"/>
                </a:solidFill>
                <a:latin typeface="Consolas" panose="020B0609020204030204" pitchFamily="49" charset="0"/>
              </a:rPr>
              <a:t> 	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this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.name = name;</a:t>
            </a:r>
            <a:endParaRPr lang="tr-TR" altLang="tr-TR" sz="2400" dirty="0"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DBEB59-FADF-47EE-998C-98B406C7BCF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48746" y="3675541"/>
            <a:ext cx="11161" cy="731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9BAD595F-2E0A-4CC7-9DB6-F2E18D0EE45C}"/>
              </a:ext>
            </a:extLst>
          </p:cNvPr>
          <p:cNvSpPr/>
          <p:nvPr/>
        </p:nvSpPr>
        <p:spPr>
          <a:xfrm>
            <a:off x="1496346" y="3355292"/>
            <a:ext cx="304800" cy="457193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96A99D-F623-4242-9880-14B3249600C6}"/>
              </a:ext>
            </a:extLst>
          </p:cNvPr>
          <p:cNvSpPr txBox="1"/>
          <p:nvPr/>
        </p:nvSpPr>
        <p:spPr>
          <a:xfrm>
            <a:off x="1300403" y="3511230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E98F0-3346-464C-8843-E6F9A7A083CC}"/>
              </a:ext>
            </a:extLst>
          </p:cNvPr>
          <p:cNvSpPr txBox="1"/>
          <p:nvPr/>
        </p:nvSpPr>
        <p:spPr>
          <a:xfrm>
            <a:off x="1300403" y="410536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5F4403-B391-4E97-A0E9-EF895117DA10}"/>
              </a:ext>
            </a:extLst>
          </p:cNvPr>
          <p:cNvSpPr/>
          <p:nvPr/>
        </p:nvSpPr>
        <p:spPr>
          <a:xfrm>
            <a:off x="804837" y="2654659"/>
            <a:ext cx="1710140" cy="688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Classroom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studentAdd</a:t>
            </a:r>
            <a:endParaRPr lang="tr-T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CCBEA1-F3F0-482A-817E-2CF938543903}"/>
              </a:ext>
            </a:extLst>
          </p:cNvPr>
          <p:cNvSpPr/>
          <p:nvPr/>
        </p:nvSpPr>
        <p:spPr>
          <a:xfrm>
            <a:off x="806046" y="5613444"/>
            <a:ext cx="1710140" cy="705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Student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407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6" grpId="0" animBg="1"/>
      <p:bldP spid="18" grpId="0" animBg="1"/>
      <p:bldP spid="19" grpId="0"/>
      <p:bldP spid="21" grpId="0"/>
      <p:bldP spid="22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AggregatIon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ECADD4C-A393-431F-A8F8-4016AA2B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763" y="1057747"/>
            <a:ext cx="622872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class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Test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public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static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void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main(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System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args[]){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Student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ogr1 =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new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Student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(</a:t>
            </a:r>
            <a:r>
              <a:rPr lang="tr-TR" altLang="tr-TR" dirty="0">
                <a:solidFill>
                  <a:srgbClr val="388E3C"/>
                </a:solidFill>
                <a:latin typeface="Consolas" panose="020B0609020204030204" pitchFamily="49" charset="0"/>
              </a:rPr>
              <a:t>"01", "Ali"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Student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ogr2 =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new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Student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(</a:t>
            </a:r>
            <a:r>
              <a:rPr lang="tr-TR" altLang="tr-TR" dirty="0">
                <a:solidFill>
                  <a:srgbClr val="388E3C"/>
                </a:solidFill>
                <a:latin typeface="Consolas" panose="020B0609020204030204" pitchFamily="49" charset="0"/>
              </a:rPr>
              <a:t>"02", "Alp"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Student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ogr3 =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new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Student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(</a:t>
            </a:r>
            <a:r>
              <a:rPr lang="tr-TR" altLang="tr-TR" dirty="0">
                <a:solidFill>
                  <a:srgbClr val="388E3C"/>
                </a:solidFill>
                <a:latin typeface="Consolas" panose="020B0609020204030204" pitchFamily="49" charset="0"/>
              </a:rPr>
              <a:t>"03", "Ece"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Classroom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room =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new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Classroom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();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 	</a:t>
            </a: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dirty="0">
              <a:solidFill>
                <a:srgbClr val="9C27B0"/>
              </a:solidFill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room.studentAdd(ogr1);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	room.studentAdd(ogr2);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	room.studentAdd(ogr3);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	room =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null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;</a:t>
            </a:r>
            <a:endParaRPr lang="tr-TR" altLang="tr-TR" dirty="0"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}</a:t>
            </a:r>
            <a:r>
              <a:rPr lang="tr-TR" altLang="tr-TR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7C10E-15A2-4346-ACD3-2A6D942BB0EE}"/>
              </a:ext>
            </a:extLst>
          </p:cNvPr>
          <p:cNvSpPr txBox="1"/>
          <p:nvPr/>
        </p:nvSpPr>
        <p:spPr>
          <a:xfrm>
            <a:off x="3111832" y="5118942"/>
            <a:ext cx="5845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ifadeyle birlikte </a:t>
            </a:r>
            <a:r>
              <a:rPr lang="tr-TR" u="sng" dirty="0">
                <a:latin typeface="Consolas" panose="020B0609020204030204" pitchFamily="49" charset="0"/>
              </a:rPr>
              <a:t>room</a:t>
            </a:r>
            <a:r>
              <a:rPr lang="tr-TR" dirty="0"/>
              <a:t> nesnesi yok olur; ancak </a:t>
            </a:r>
            <a:r>
              <a:rPr lang="tr-TR" u="sng" dirty="0">
                <a:latin typeface="Consolas" panose="020B0609020204030204" pitchFamily="49" charset="0"/>
              </a:rPr>
              <a:t>ogr1</a:t>
            </a:r>
            <a:r>
              <a:rPr lang="tr-TR" dirty="0"/>
              <a:t>, </a:t>
            </a:r>
            <a:r>
              <a:rPr lang="tr-TR" u="sng" dirty="0">
                <a:latin typeface="Consolas" panose="020B0609020204030204" pitchFamily="49" charset="0"/>
              </a:rPr>
              <a:t>ogr2</a:t>
            </a:r>
            <a:r>
              <a:rPr lang="tr-TR" dirty="0"/>
              <a:t> ve </a:t>
            </a:r>
            <a:r>
              <a:rPr lang="tr-TR" u="sng" dirty="0">
                <a:latin typeface="Consolas" panose="020B0609020204030204" pitchFamily="49" charset="0"/>
              </a:rPr>
              <a:t>ogr3</a:t>
            </a:r>
            <a:r>
              <a:rPr lang="tr-TR" dirty="0"/>
              <a:t> nesneleri </a:t>
            </a:r>
            <a:r>
              <a:rPr lang="tr-TR" u="sng" dirty="0">
                <a:latin typeface="Consolas" panose="020B0609020204030204" pitchFamily="49" charset="0"/>
              </a:rPr>
              <a:t>room</a:t>
            </a:r>
            <a:r>
              <a:rPr lang="tr-TR" dirty="0"/>
              <a:t> nesnesi dışında (bu örnekte </a:t>
            </a:r>
            <a:r>
              <a:rPr lang="tr-TR" dirty="0">
                <a:latin typeface="Consolas" panose="020B0609020204030204" pitchFamily="49" charset="0"/>
              </a:rPr>
              <a:t>Test</a:t>
            </a:r>
            <a:r>
              <a:rPr lang="tr-TR" dirty="0"/>
              <a:t> sınıfındaki </a:t>
            </a:r>
            <a:r>
              <a:rPr lang="tr-TR" dirty="0">
                <a:latin typeface="Consolas" panose="020B0609020204030204" pitchFamily="49" charset="0"/>
              </a:rPr>
              <a:t>main</a:t>
            </a:r>
            <a:r>
              <a:rPr lang="tr-TR" dirty="0"/>
              <a:t>’de) oluşturulduğu için yok olmaz. </a:t>
            </a:r>
            <a:r>
              <a:rPr lang="tr-TR" u="sng" dirty="0">
                <a:latin typeface="Consolas" panose="020B0609020204030204" pitchFamily="49" charset="0"/>
              </a:rPr>
              <a:t>room</a:t>
            </a:r>
            <a:r>
              <a:rPr lang="tr-TR" dirty="0"/>
              <a:t> nesnesi içerisinde ise öğrenci bilgilerinin referansları silinir.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F8A997-77A4-4EC9-83A9-A2390EFD628C}"/>
              </a:ext>
            </a:extLst>
          </p:cNvPr>
          <p:cNvCxnSpPr>
            <a:cxnSpLocks/>
          </p:cNvCxnSpPr>
          <p:nvPr/>
        </p:nvCxnSpPr>
        <p:spPr>
          <a:xfrm flipH="1" flipV="1">
            <a:off x="5136437" y="4674233"/>
            <a:ext cx="482966" cy="53582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1DDF72-8333-44EA-8D82-228ADE20B459}"/>
              </a:ext>
            </a:extLst>
          </p:cNvPr>
          <p:cNvSpPr txBox="1"/>
          <p:nvPr/>
        </p:nvSpPr>
        <p:spPr>
          <a:xfrm>
            <a:off x="2281846" y="6396527"/>
            <a:ext cx="667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Derslik nesnesi yok olduğunda öğrenci nesneleri </a:t>
            </a:r>
            <a:r>
              <a:rPr lang="tr-TR" u="sng" dirty="0">
                <a:solidFill>
                  <a:srgbClr val="FF0000"/>
                </a:solidFill>
              </a:rPr>
              <a:t>yok olmaz</a:t>
            </a:r>
            <a:r>
              <a:rPr lang="tr-TR" dirty="0">
                <a:solidFill>
                  <a:srgbClr val="FF0000"/>
                </a:solidFill>
              </a:rPr>
              <a:t> diyebiliriz.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59FBCA-4890-49ED-A538-25373AD6AD78}"/>
              </a:ext>
            </a:extLst>
          </p:cNvPr>
          <p:cNvSpPr/>
          <p:nvPr/>
        </p:nvSpPr>
        <p:spPr>
          <a:xfrm>
            <a:off x="804837" y="1516274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Classroom</a:t>
            </a:r>
            <a:endParaRPr lang="tr-T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0E660E-D136-4916-BB3B-DE962709D153}"/>
              </a:ext>
            </a:extLst>
          </p:cNvPr>
          <p:cNvSpPr/>
          <p:nvPr/>
        </p:nvSpPr>
        <p:spPr>
          <a:xfrm>
            <a:off x="804837" y="2052364"/>
            <a:ext cx="1710140" cy="595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students[]</a:t>
            </a:r>
            <a:endParaRPr lang="tr-T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AB63CE-62EE-411E-B9DE-25DE81CBDD59}"/>
              </a:ext>
            </a:extLst>
          </p:cNvPr>
          <p:cNvSpPr/>
          <p:nvPr/>
        </p:nvSpPr>
        <p:spPr>
          <a:xfrm>
            <a:off x="804837" y="4406622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Student</a:t>
            </a:r>
            <a:endParaRPr lang="tr-T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C63B58-0E34-4C00-B4C0-CF5B081EC17C}"/>
              </a:ext>
            </a:extLst>
          </p:cNvPr>
          <p:cNvSpPr/>
          <p:nvPr/>
        </p:nvSpPr>
        <p:spPr>
          <a:xfrm>
            <a:off x="804837" y="4943833"/>
            <a:ext cx="1710140" cy="680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sID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name</a:t>
            </a:r>
            <a:endParaRPr lang="tr-TR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E10125-AE26-4605-81AE-EA66BE5B471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648746" y="3675541"/>
            <a:ext cx="11161" cy="731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DFAEFC5E-A3DC-41E4-8C4D-3818E3414854}"/>
              </a:ext>
            </a:extLst>
          </p:cNvPr>
          <p:cNvSpPr/>
          <p:nvPr/>
        </p:nvSpPr>
        <p:spPr>
          <a:xfrm>
            <a:off x="1496346" y="3355292"/>
            <a:ext cx="304800" cy="457193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D95ACE-875D-4EB3-9A81-170BBDAADE63}"/>
              </a:ext>
            </a:extLst>
          </p:cNvPr>
          <p:cNvSpPr txBox="1"/>
          <p:nvPr/>
        </p:nvSpPr>
        <p:spPr>
          <a:xfrm>
            <a:off x="1300403" y="3511230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27C9F5-1572-42A2-B75B-AE05B8CF2750}"/>
              </a:ext>
            </a:extLst>
          </p:cNvPr>
          <p:cNvSpPr txBox="1"/>
          <p:nvPr/>
        </p:nvSpPr>
        <p:spPr>
          <a:xfrm>
            <a:off x="1300403" y="410536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0E3211-69BE-406A-B6D7-A5A2DF732656}"/>
              </a:ext>
            </a:extLst>
          </p:cNvPr>
          <p:cNvSpPr/>
          <p:nvPr/>
        </p:nvSpPr>
        <p:spPr>
          <a:xfrm>
            <a:off x="804837" y="2654659"/>
            <a:ext cx="1710140" cy="688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Classroom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studentAdd</a:t>
            </a:r>
            <a:endParaRPr lang="tr-T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4BD284-A12E-4570-B4F8-F300399EA771}"/>
              </a:ext>
            </a:extLst>
          </p:cNvPr>
          <p:cNvSpPr/>
          <p:nvPr/>
        </p:nvSpPr>
        <p:spPr>
          <a:xfrm>
            <a:off x="806046" y="5613444"/>
            <a:ext cx="1710140" cy="705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Student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482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HAtırlatmalar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64E2276-4ADB-4A24-8E5E-B5A53093E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58" y="1844341"/>
            <a:ext cx="3633242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name; 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bdate; 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gpa; 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test(){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public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void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setName(){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public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getName(){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}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9CCC83-6918-4375-AF45-EB574D053FE8}"/>
              </a:ext>
            </a:extLst>
          </p:cNvPr>
          <p:cNvSpPr/>
          <p:nvPr/>
        </p:nvSpPr>
        <p:spPr>
          <a:xfrm>
            <a:off x="5772150" y="1821481"/>
            <a:ext cx="280035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Example</a:t>
            </a:r>
            <a:endParaRPr lang="tr-T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A411B6-12CE-40EB-B229-9EEA420071CC}"/>
              </a:ext>
            </a:extLst>
          </p:cNvPr>
          <p:cNvSpPr/>
          <p:nvPr/>
        </p:nvSpPr>
        <p:spPr>
          <a:xfrm>
            <a:off x="5772150" y="2358691"/>
            <a:ext cx="2800350" cy="1070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name: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bdate: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int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#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gpa: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double</a:t>
            </a:r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11DA6B-E3A4-43EB-A894-B55C8380CD07}"/>
              </a:ext>
            </a:extLst>
          </p:cNvPr>
          <p:cNvSpPr/>
          <p:nvPr/>
        </p:nvSpPr>
        <p:spPr>
          <a:xfrm>
            <a:off x="5772150" y="3431055"/>
            <a:ext cx="2800350" cy="1070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test: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void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setName: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void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getName: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5E2ACA-C276-4BA0-87DF-842CC4365C69}"/>
              </a:ext>
            </a:extLst>
          </p:cNvPr>
          <p:cNvCxnSpPr>
            <a:cxnSpLocks/>
          </p:cNvCxnSpPr>
          <p:nvPr/>
        </p:nvCxnSpPr>
        <p:spPr>
          <a:xfrm>
            <a:off x="2820318" y="2016087"/>
            <a:ext cx="3833870" cy="77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27DB62-DF55-494F-ABD7-90ABFA95561A}"/>
              </a:ext>
            </a:extLst>
          </p:cNvPr>
          <p:cNvCxnSpPr>
            <a:cxnSpLocks/>
          </p:cNvCxnSpPr>
          <p:nvPr/>
        </p:nvCxnSpPr>
        <p:spPr>
          <a:xfrm>
            <a:off x="3745735" y="2530437"/>
            <a:ext cx="2115238" cy="23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AF4FDA-EA42-4B67-8DF2-3A36C1982DB6}"/>
              </a:ext>
            </a:extLst>
          </p:cNvPr>
          <p:cNvCxnSpPr>
            <a:cxnSpLocks/>
          </p:cNvCxnSpPr>
          <p:nvPr/>
        </p:nvCxnSpPr>
        <p:spPr>
          <a:xfrm flipV="1">
            <a:off x="4450814" y="4126382"/>
            <a:ext cx="1321336" cy="82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0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SINIF DİYAGRAMLARI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56506-18AA-458C-BADE-FF0173088B7D}"/>
              </a:ext>
            </a:extLst>
          </p:cNvPr>
          <p:cNvSpPr/>
          <p:nvPr/>
        </p:nvSpPr>
        <p:spPr>
          <a:xfrm>
            <a:off x="5321482" y="3296098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Beden</a:t>
            </a:r>
            <a:endParaRPr lang="tr-T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DBEB59-FADF-47EE-998C-98B406C7BCF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941765" y="4419601"/>
            <a:ext cx="1" cy="238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4967D84-017A-4A98-976B-ABC077D51F95}"/>
              </a:ext>
            </a:extLst>
          </p:cNvPr>
          <p:cNvSpPr/>
          <p:nvPr/>
        </p:nvSpPr>
        <p:spPr>
          <a:xfrm>
            <a:off x="5321481" y="4658282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9C27B0"/>
                </a:solidFill>
                <a:latin typeface="Consolas" panose="020B0609020204030204" pitchFamily="49" charset="0"/>
              </a:rPr>
              <a:t>Gövde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ED263-00F8-4169-A6C5-C80DE6C0D02F}"/>
              </a:ext>
            </a:extLst>
          </p:cNvPr>
          <p:cNvSpPr txBox="1"/>
          <p:nvPr/>
        </p:nvSpPr>
        <p:spPr>
          <a:xfrm>
            <a:off x="3568882" y="2698104"/>
            <a:ext cx="398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Composite (Oluşturma)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DF889-6FBC-4FBA-BBBF-4C98304C58CD}"/>
              </a:ext>
            </a:extLst>
          </p:cNvPr>
          <p:cNvSpPr txBox="1"/>
          <p:nvPr/>
        </p:nvSpPr>
        <p:spPr>
          <a:xfrm>
            <a:off x="967194" y="1409248"/>
            <a:ext cx="192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Assocation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2F73D5-0DC3-4027-BDEB-5F6C9D2EF898}"/>
              </a:ext>
            </a:extLst>
          </p:cNvPr>
          <p:cNvSpPr/>
          <p:nvPr/>
        </p:nvSpPr>
        <p:spPr>
          <a:xfrm>
            <a:off x="3515060" y="4658282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Baş</a:t>
            </a:r>
            <a:endParaRPr lang="tr-T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DB9027-EDDD-4B11-83ED-0CAD8556E725}"/>
              </a:ext>
            </a:extLst>
          </p:cNvPr>
          <p:cNvSpPr/>
          <p:nvPr/>
        </p:nvSpPr>
        <p:spPr>
          <a:xfrm>
            <a:off x="7182334" y="4658282"/>
            <a:ext cx="1240569" cy="59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ElAyak</a:t>
            </a:r>
            <a:endParaRPr lang="tr-TR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5748BB-1FF9-4469-8B80-A25CD189B66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135345" y="4419601"/>
            <a:ext cx="0" cy="238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550A50-2C3F-4B73-9514-3697A363EE1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802619" y="4419601"/>
            <a:ext cx="0" cy="238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FC8C800-8648-4781-BB8D-8C114466083A}"/>
              </a:ext>
            </a:extLst>
          </p:cNvPr>
          <p:cNvSpPr txBox="1"/>
          <p:nvPr/>
        </p:nvSpPr>
        <p:spPr>
          <a:xfrm>
            <a:off x="967196" y="1801138"/>
            <a:ext cx="192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Inheritance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B0270C-C419-447E-89E3-DCB03655AD60}"/>
              </a:ext>
            </a:extLst>
          </p:cNvPr>
          <p:cNvCxnSpPr>
            <a:cxnSpLocks/>
          </p:cNvCxnSpPr>
          <p:nvPr/>
        </p:nvCxnSpPr>
        <p:spPr>
          <a:xfrm>
            <a:off x="4135344" y="4419601"/>
            <a:ext cx="36672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A75C44-8F93-401C-9859-B3FEB4306444}"/>
              </a:ext>
            </a:extLst>
          </p:cNvPr>
          <p:cNvCxnSpPr>
            <a:cxnSpLocks/>
          </p:cNvCxnSpPr>
          <p:nvPr/>
        </p:nvCxnSpPr>
        <p:spPr>
          <a:xfrm>
            <a:off x="5941764" y="3909109"/>
            <a:ext cx="0" cy="51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11B00D00-E250-4926-B3C4-B0DD334F4E45}"/>
              </a:ext>
            </a:extLst>
          </p:cNvPr>
          <p:cNvSpPr/>
          <p:nvPr/>
        </p:nvSpPr>
        <p:spPr>
          <a:xfrm>
            <a:off x="5789364" y="3782865"/>
            <a:ext cx="304800" cy="457193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E8A91B-451B-416B-97A4-8FF79BC13D45}"/>
              </a:ext>
            </a:extLst>
          </p:cNvPr>
          <p:cNvSpPr txBox="1"/>
          <p:nvPr/>
        </p:nvSpPr>
        <p:spPr>
          <a:xfrm>
            <a:off x="956308" y="2193028"/>
            <a:ext cx="2025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Aggregation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975ED-3BC3-4A95-8AC1-195F10229F03}"/>
              </a:ext>
            </a:extLst>
          </p:cNvPr>
          <p:cNvSpPr txBox="1"/>
          <p:nvPr/>
        </p:nvSpPr>
        <p:spPr>
          <a:xfrm>
            <a:off x="3830442" y="4354275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68F7B-633D-4C70-9E71-DE7281909F98}"/>
              </a:ext>
            </a:extLst>
          </p:cNvPr>
          <p:cNvSpPr txBox="1"/>
          <p:nvPr/>
        </p:nvSpPr>
        <p:spPr>
          <a:xfrm>
            <a:off x="5664079" y="4353868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94416E-5B4D-45CE-B31E-7638866BC3AC}"/>
              </a:ext>
            </a:extLst>
          </p:cNvPr>
          <p:cNvSpPr txBox="1"/>
          <p:nvPr/>
        </p:nvSpPr>
        <p:spPr>
          <a:xfrm>
            <a:off x="7497716" y="4353461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989DCA-2554-4BE5-8129-164DE3CB6C0D}"/>
              </a:ext>
            </a:extLst>
          </p:cNvPr>
          <p:cNvSpPr txBox="1"/>
          <p:nvPr/>
        </p:nvSpPr>
        <p:spPr>
          <a:xfrm>
            <a:off x="5549878" y="3843784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239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1713 L 2.77778E-7 -0.01689 C -0.00295 -0.01782 -0.00556 -0.01828 -0.00799 -0.01898 C -0.0092 -0.01967 -0.01007 -0.0206 -0.01128 -0.02106 C -0.01979 -0.025 -0.01858 -0.02453 -0.02604 -0.02685 C -0.03611 -0.03426 -0.02934 -0.03032 -0.04653 -0.03426 C -0.0559 -0.03333 -0.0651 -0.03333 -0.07413 -0.03078 C -0.07587 -0.03032 -0.0776 -0.02708 -0.07917 -0.02477 C -0.08455 -0.01805 -0.09028 -0.01064 -0.09566 -0.00347 C -0.09653 -0.00254 -0.09722 -0.00115 -0.09809 0.00047 C -0.09965 0.00301 -0.10087 0.00579 -0.10243 0.00787 C -0.10747 0.01621 -0.11285 0.02385 -0.11788 0.03148 C -0.11962 0.03403 -0.12135 0.03635 -0.12309 0.03936 C -0.12708 0.0463 -0.13108 0.05301 -0.13507 0.06065 C -0.13628 0.06297 -0.13733 0.06574 -0.13854 0.06829 C -0.14236 0.07686 -0.14653 0.08519 -0.15069 0.09352 C -0.15156 0.09607 -0.15278 0.09861 -0.15399 0.10139 C -0.15729 0.10857 -0.16024 0.1169 -0.16424 0.12292 C -0.1651 0.12385 -0.16615 0.12523 -0.16684 0.12639 C -0.1691 0.13172 -0.17135 0.13727 -0.17378 0.14213 C -0.17517 0.14491 -0.17674 0.14699 -0.17795 0.15 C -0.18056 0.15579 -0.18611 0.17292 -0.18906 0.17732 C -0.19201 0.18102 -0.19497 0.18542 -0.19774 0.18889 C -0.19896 0.19028 -0.2 0.19213 -0.20104 0.19283 C -0.2066 0.19653 -0.21198 0.20116 -0.21771 0.20255 C -0.23073 0.20533 -0.22326 0.20394 -0.23976 0.20672 C -0.24948 0.20533 -0.25642 0.20741 -0.26476 0.20255 C -0.2658 0.20186 -0.26649 0.20139 -0.26736 0.2007 C -0.27014 0.19815 -0.27309 0.19561 -0.27604 0.19283 C -0.27743 0.19098 -0.27882 0.18912 -0.28021 0.18681 C -0.28403 0.18079 -0.28663 0.17686 -0.28958 0.16922 C -0.29132 0.16528 -0.29497 0.15625 -0.29653 0.15 C -0.29774 0.14491 -0.29878 0.13936 -0.3 0.13449 C -0.30035 0.13241 -0.30052 0.13056 -0.30069 0.12848 C -0.30139 0.12547 -0.30191 0.12199 -0.30226 0.11898 C -0.30156 0.05023 -0.30434 0.07894 -0.2974 0.03148 C -0.29618 0.02408 -0.29705 0.02709 -0.29497 0.02176 C -0.29288 0.00811 -0.29427 0.01297 -0.29132 0.00602 C -0.29045 0.00023 -0.2908 0.00047 -0.28889 -0.00347 C -0.28785 -0.00509 -0.28646 -0.00532 -0.28628 -0.00764 C -0.28611 -0.00879 -0.28733 -0.00879 -0.28785 -0.00926 L -0.28785 -0.00902 " pathEditMode="relative" rAng="0" ptsTypes="AAAAAAAAAAAAAAAAAAAAAAAAAAAAAAAAAAAAAAAAAA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22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6" grpId="0"/>
      <p:bldP spid="31" grpId="0" animBg="1"/>
      <p:bldP spid="32" grpId="0" animBg="1"/>
      <p:bldP spid="11" grpId="0" animBg="1"/>
      <p:bldP spid="3" grpId="0"/>
      <p:bldP spid="19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COMPOSITE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56506-18AA-458C-BADE-FF0173088B7D}"/>
              </a:ext>
            </a:extLst>
          </p:cNvPr>
          <p:cNvSpPr/>
          <p:nvPr/>
        </p:nvSpPr>
        <p:spPr>
          <a:xfrm>
            <a:off x="856792" y="1505883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9C27B0"/>
                </a:solidFill>
                <a:latin typeface="Consolas" panose="020B0609020204030204" pitchFamily="49" charset="0"/>
              </a:rPr>
              <a:t>House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67A1B-535E-4194-A6A4-33AE5115C7F4}"/>
              </a:ext>
            </a:extLst>
          </p:cNvPr>
          <p:cNvSpPr/>
          <p:nvPr/>
        </p:nvSpPr>
        <p:spPr>
          <a:xfrm>
            <a:off x="856792" y="2041973"/>
            <a:ext cx="1710140" cy="595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room[]</a:t>
            </a:r>
            <a:endParaRPr lang="tr-TR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ECADD4C-A393-431F-A8F8-4016AA2B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721" y="901879"/>
            <a:ext cx="5179305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9C27B0"/>
                </a:solidFill>
                <a:latin typeface="Consolas" panose="020B0609020204030204" pitchFamily="49" charset="0"/>
              </a:rPr>
              <a:t>House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lang="tr-TR" altLang="tr-TR" sz="1600" dirty="0">
                <a:solidFill>
                  <a:srgbClr val="3F51B5"/>
                </a:solidFill>
                <a:latin typeface="Consolas" panose="020B0609020204030204" pitchFamily="49" charset="0"/>
              </a:rPr>
              <a:t>private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ArrayList&lt;</a:t>
            </a:r>
            <a:r>
              <a:rPr lang="tr-TR" altLang="tr-TR" sz="1600" dirty="0">
                <a:solidFill>
                  <a:srgbClr val="9C27B0"/>
                </a:solidFill>
                <a:latin typeface="Consolas" panose="020B0609020204030204" pitchFamily="49" charset="0"/>
              </a:rPr>
              <a:t>Room</a:t>
            </a: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&gt; room;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9C27B0"/>
                </a:solidFill>
                <a:latin typeface="Consolas" panose="020B0609020204030204" pitchFamily="49" charset="0"/>
              </a:rPr>
              <a:t>House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dirty="0">
                <a:solidFill>
                  <a:srgbClr val="9C27B0"/>
                </a:solidFill>
                <a:latin typeface="Consolas" panose="020B0609020204030204" pitchFamily="49" charset="0"/>
              </a:rPr>
              <a:t>		</a:t>
            </a: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r1 = </a:t>
            </a:r>
            <a:r>
              <a:rPr lang="tr-TR" altLang="tr-TR" sz="1600" dirty="0">
                <a:solidFill>
                  <a:srgbClr val="3F51B5"/>
                </a:solidFill>
                <a:latin typeface="Consolas" panose="020B0609020204030204" pitchFamily="49" charset="0"/>
              </a:rPr>
              <a:t>new</a:t>
            </a: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1600" dirty="0">
                <a:solidFill>
                  <a:srgbClr val="9C27B0"/>
                </a:solidFill>
                <a:latin typeface="Consolas" panose="020B0609020204030204" pitchFamily="49" charset="0"/>
              </a:rPr>
              <a:t>Room</a:t>
            </a: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600" dirty="0">
                <a:solidFill>
                  <a:srgbClr val="388E3C"/>
                </a:solidFill>
                <a:latin typeface="Consolas" panose="020B0609020204030204" pitchFamily="49" charset="0"/>
              </a:rPr>
              <a:t>"Living Room"</a:t>
            </a: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		r2 = </a:t>
            </a:r>
            <a:r>
              <a:rPr lang="tr-TR" altLang="tr-TR" sz="1600" dirty="0">
                <a:solidFill>
                  <a:srgbClr val="3F51B5"/>
                </a:solidFill>
                <a:latin typeface="Consolas" panose="020B0609020204030204" pitchFamily="49" charset="0"/>
              </a:rPr>
              <a:t>new</a:t>
            </a: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1600" dirty="0">
                <a:solidFill>
                  <a:srgbClr val="9C27B0"/>
                </a:solidFill>
                <a:latin typeface="Consolas" panose="020B0609020204030204" pitchFamily="49" charset="0"/>
              </a:rPr>
              <a:t>Room</a:t>
            </a: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600" dirty="0">
                <a:solidFill>
                  <a:srgbClr val="388E3C"/>
                </a:solidFill>
                <a:latin typeface="Consolas" panose="020B0609020204030204" pitchFamily="49" charset="0"/>
              </a:rPr>
              <a:t>"Bed Room"</a:t>
            </a: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);</a:t>
            </a:r>
            <a:endParaRPr lang="tr-TR" altLang="tr-TR" sz="1600" dirty="0"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		r3 = </a:t>
            </a:r>
            <a:r>
              <a:rPr lang="tr-TR" altLang="tr-TR" sz="1600" dirty="0">
                <a:solidFill>
                  <a:srgbClr val="3F51B5"/>
                </a:solidFill>
                <a:latin typeface="Consolas" panose="020B0609020204030204" pitchFamily="49" charset="0"/>
              </a:rPr>
              <a:t>new</a:t>
            </a: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1600" dirty="0">
                <a:solidFill>
                  <a:srgbClr val="9C27B0"/>
                </a:solidFill>
                <a:latin typeface="Consolas" panose="020B0609020204030204" pitchFamily="49" charset="0"/>
              </a:rPr>
              <a:t>Room</a:t>
            </a: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600" dirty="0">
                <a:solidFill>
                  <a:srgbClr val="388E3C"/>
                </a:solidFill>
                <a:latin typeface="Consolas" panose="020B0609020204030204" pitchFamily="49" charset="0"/>
              </a:rPr>
              <a:t>"Kitchen"</a:t>
            </a: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);</a:t>
            </a:r>
            <a:endParaRPr lang="tr-TR" altLang="tr-TR" sz="1600" dirty="0"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sz="1600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		room = </a:t>
            </a:r>
            <a:r>
              <a:rPr lang="tr-TR" altLang="tr-TR" sz="1600" dirty="0">
                <a:solidFill>
                  <a:srgbClr val="3F51B5"/>
                </a:solidFill>
                <a:latin typeface="Consolas" panose="020B0609020204030204" pitchFamily="49" charset="0"/>
              </a:rPr>
              <a:t>new</a:t>
            </a: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 ArrayList&lt;</a:t>
            </a:r>
            <a:r>
              <a:rPr lang="tr-TR" altLang="tr-TR" sz="1600" dirty="0">
                <a:solidFill>
                  <a:srgbClr val="9C27B0"/>
                </a:solidFill>
                <a:latin typeface="Consolas" panose="020B0609020204030204" pitchFamily="49" charset="0"/>
              </a:rPr>
              <a:t>Room</a:t>
            </a: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&gt;();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sz="1600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		room.add(r1);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		room.add(r2);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		room.add(r3);</a:t>
            </a:r>
            <a:endParaRPr lang="tr-TR" altLang="tr-TR" sz="2000" dirty="0"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61FC1-767A-4F2B-B7A8-083CCA5CCDC4}"/>
              </a:ext>
            </a:extLst>
          </p:cNvPr>
          <p:cNvSpPr/>
          <p:nvPr/>
        </p:nvSpPr>
        <p:spPr>
          <a:xfrm>
            <a:off x="856792" y="4406622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Room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16AB9-117F-4414-8300-6F2EB43DFAEC}"/>
              </a:ext>
            </a:extLst>
          </p:cNvPr>
          <p:cNvSpPr/>
          <p:nvPr/>
        </p:nvSpPr>
        <p:spPr>
          <a:xfrm>
            <a:off x="856792" y="4943833"/>
            <a:ext cx="1710140" cy="680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name</a:t>
            </a:r>
            <a:endParaRPr lang="tr-TR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8D13D74-47A4-45F7-9F49-8AE40769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895" y="4790270"/>
            <a:ext cx="5950841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sz="1600" dirty="0">
                <a:solidFill>
                  <a:srgbClr val="9C27B0"/>
                </a:solidFill>
                <a:latin typeface="Consolas" panose="020B0609020204030204" pitchFamily="49" charset="0"/>
              </a:rPr>
              <a:t>Room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sz="1600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sz="1600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lang="tr-TR" altLang="tr-TR" sz="1600" dirty="0">
                <a:solidFill>
                  <a:srgbClr val="3F51B5"/>
                </a:solidFill>
                <a:latin typeface="Consolas" panose="020B0609020204030204" pitchFamily="49" charset="0"/>
              </a:rPr>
              <a:t>public</a:t>
            </a: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1600" dirty="0">
                <a:solidFill>
                  <a:srgbClr val="9C27B0"/>
                </a:solidFill>
                <a:latin typeface="Consolas" panose="020B0609020204030204" pitchFamily="49" charset="0"/>
              </a:rPr>
              <a:t>Student</a:t>
            </a: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600" dirty="0">
                <a:solidFill>
                  <a:srgbClr val="9C27B0"/>
                </a:solidFill>
                <a:latin typeface="Consolas" panose="020B0609020204030204" pitchFamily="49" charset="0"/>
              </a:rPr>
              <a:t>String </a:t>
            </a: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name){</a:t>
            </a:r>
            <a:r>
              <a:rPr lang="tr-TR" altLang="tr-TR" sz="2000" dirty="0">
                <a:solidFill>
                  <a:srgbClr val="9C27B0"/>
                </a:solidFill>
                <a:latin typeface="Consolas" panose="020B0609020204030204" pitchFamily="49" charset="0"/>
              </a:rPr>
              <a:t>	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dirty="0">
                <a:solidFill>
                  <a:srgbClr val="9C27B0"/>
                </a:solidFill>
                <a:latin typeface="Consolas" panose="020B0609020204030204" pitchFamily="49" charset="0"/>
              </a:rPr>
              <a:t>		this</a:t>
            </a: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.name = name;</a:t>
            </a:r>
            <a:endParaRPr lang="tr-TR" altLang="tr-TR" sz="2000" dirty="0"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	}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endParaRPr lang="tr-TR" altLang="tr-TR" sz="1600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dirty="0">
                <a:solidFill>
                  <a:srgbClr val="37474F"/>
                </a:solidFill>
                <a:latin typeface="Consolas" panose="020B0609020204030204" pitchFamily="49" charset="0"/>
              </a:rPr>
              <a:t>}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DBEB59-FADF-47EE-998C-98B406C7BCF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700701" y="3675541"/>
            <a:ext cx="11161" cy="731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9BAD595F-2E0A-4CC7-9DB6-F2E18D0EE45C}"/>
              </a:ext>
            </a:extLst>
          </p:cNvPr>
          <p:cNvSpPr/>
          <p:nvPr/>
        </p:nvSpPr>
        <p:spPr>
          <a:xfrm>
            <a:off x="1548301" y="3355292"/>
            <a:ext cx="304800" cy="457193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96A99D-F623-4242-9880-14B3249600C6}"/>
              </a:ext>
            </a:extLst>
          </p:cNvPr>
          <p:cNvSpPr txBox="1"/>
          <p:nvPr/>
        </p:nvSpPr>
        <p:spPr>
          <a:xfrm>
            <a:off x="1352358" y="3511230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E98F0-3346-464C-8843-E6F9A7A083CC}"/>
              </a:ext>
            </a:extLst>
          </p:cNvPr>
          <p:cNvSpPr txBox="1"/>
          <p:nvPr/>
        </p:nvSpPr>
        <p:spPr>
          <a:xfrm>
            <a:off x="1352358" y="410536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5F4403-B391-4E97-A0E9-EF895117DA10}"/>
              </a:ext>
            </a:extLst>
          </p:cNvPr>
          <p:cNvSpPr/>
          <p:nvPr/>
        </p:nvSpPr>
        <p:spPr>
          <a:xfrm>
            <a:off x="856792" y="2637230"/>
            <a:ext cx="1710140" cy="705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House</a:t>
            </a:r>
            <a:endParaRPr lang="tr-T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CCBEA1-F3F0-482A-817E-2CF938543903}"/>
              </a:ext>
            </a:extLst>
          </p:cNvPr>
          <p:cNvSpPr/>
          <p:nvPr/>
        </p:nvSpPr>
        <p:spPr>
          <a:xfrm>
            <a:off x="858001" y="5613444"/>
            <a:ext cx="1710140" cy="705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Room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80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6" grpId="0" animBg="1"/>
      <p:bldP spid="18" grpId="0" animBg="1"/>
      <p:bldP spid="19" grpId="0"/>
      <p:bldP spid="21" grpId="0"/>
      <p:bldP spid="22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COMPOSITE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ECADD4C-A393-431F-A8F8-4016AA2B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298" y="1505883"/>
            <a:ext cx="62287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class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Test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public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static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void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main(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System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args[]){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House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home =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new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House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();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	home =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null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;</a:t>
            </a:r>
            <a:endParaRPr lang="tr-TR" altLang="tr-TR" dirty="0"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}</a:t>
            </a:r>
            <a:r>
              <a:rPr lang="tr-TR" altLang="tr-TR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7C10E-15A2-4346-ACD3-2A6D942BB0EE}"/>
              </a:ext>
            </a:extLst>
          </p:cNvPr>
          <p:cNvSpPr txBox="1"/>
          <p:nvPr/>
        </p:nvSpPr>
        <p:spPr>
          <a:xfrm>
            <a:off x="3437832" y="3921194"/>
            <a:ext cx="5373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ifadeyle birlikte </a:t>
            </a:r>
            <a:r>
              <a:rPr lang="tr-TR" u="sng" dirty="0">
                <a:latin typeface="Consolas" panose="020B0609020204030204" pitchFamily="49" charset="0"/>
              </a:rPr>
              <a:t>home</a:t>
            </a:r>
            <a:r>
              <a:rPr lang="tr-TR" dirty="0"/>
              <a:t> nesnesi yok olur. Aynı zamanda </a:t>
            </a:r>
            <a:r>
              <a:rPr lang="tr-TR" u="sng" dirty="0">
                <a:latin typeface="Consolas" panose="020B0609020204030204" pitchFamily="49" charset="0"/>
              </a:rPr>
              <a:t>r1</a:t>
            </a:r>
            <a:r>
              <a:rPr lang="tr-TR" dirty="0"/>
              <a:t>, </a:t>
            </a:r>
            <a:r>
              <a:rPr lang="tr-TR" u="sng" dirty="0">
                <a:latin typeface="Consolas" panose="020B0609020204030204" pitchFamily="49" charset="0"/>
              </a:rPr>
              <a:t>r2</a:t>
            </a:r>
            <a:r>
              <a:rPr lang="tr-TR" dirty="0"/>
              <a:t> ve </a:t>
            </a:r>
            <a:r>
              <a:rPr lang="tr-TR" u="sng" dirty="0">
                <a:latin typeface="Consolas" panose="020B0609020204030204" pitchFamily="49" charset="0"/>
              </a:rPr>
              <a:t>r3</a:t>
            </a:r>
            <a:r>
              <a:rPr lang="tr-TR" dirty="0"/>
              <a:t> nesneleri de yok olur; çünkü bu nesneler  </a:t>
            </a:r>
            <a:r>
              <a:rPr lang="tr-TR" u="sng" dirty="0">
                <a:latin typeface="Consolas" panose="020B0609020204030204" pitchFamily="49" charset="0"/>
              </a:rPr>
              <a:t>home</a:t>
            </a:r>
            <a:r>
              <a:rPr lang="tr-TR" dirty="0"/>
              <a:t> nesnesinin </a:t>
            </a:r>
            <a:r>
              <a:rPr lang="tr-TR" dirty="0">
                <a:latin typeface="Consolas" panose="020B0609020204030204" pitchFamily="49" charset="0"/>
              </a:rPr>
              <a:t>constructor</a:t>
            </a:r>
            <a:r>
              <a:rPr lang="tr-TR" dirty="0"/>
              <a:t>’ı çalıştırıldığında oluşturuldu. Diğer bir deyişle </a:t>
            </a:r>
            <a:r>
              <a:rPr lang="tr-TR" u="sng" dirty="0">
                <a:latin typeface="Consolas" panose="020B0609020204030204" pitchFamily="49" charset="0"/>
              </a:rPr>
              <a:t>r1</a:t>
            </a:r>
            <a:r>
              <a:rPr lang="tr-TR" dirty="0"/>
              <a:t>, </a:t>
            </a:r>
            <a:r>
              <a:rPr lang="tr-TR" u="sng" dirty="0">
                <a:latin typeface="Consolas" panose="020B0609020204030204" pitchFamily="49" charset="0"/>
              </a:rPr>
              <a:t>r2</a:t>
            </a:r>
            <a:r>
              <a:rPr lang="tr-TR" dirty="0"/>
              <a:t> ve </a:t>
            </a:r>
            <a:r>
              <a:rPr lang="tr-TR" u="sng" dirty="0">
                <a:latin typeface="Consolas" panose="020B0609020204030204" pitchFamily="49" charset="0"/>
              </a:rPr>
              <a:t>r3</a:t>
            </a:r>
            <a:r>
              <a:rPr lang="tr-TR" dirty="0"/>
              <a:t> nesneleri </a:t>
            </a:r>
            <a:r>
              <a:rPr lang="tr-TR" u="sng" dirty="0">
                <a:latin typeface="Consolas" panose="020B0609020204030204" pitchFamily="49" charset="0"/>
              </a:rPr>
              <a:t>home</a:t>
            </a:r>
            <a:r>
              <a:rPr lang="tr-TR" dirty="0"/>
              <a:t> nesnesi var olduğu sürece geçerlidir.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F8A997-77A4-4EC9-83A9-A2390EFD628C}"/>
              </a:ext>
            </a:extLst>
          </p:cNvPr>
          <p:cNvCxnSpPr>
            <a:cxnSpLocks/>
          </p:cNvCxnSpPr>
          <p:nvPr/>
        </p:nvCxnSpPr>
        <p:spPr>
          <a:xfrm flipH="1" flipV="1">
            <a:off x="4499265" y="2954084"/>
            <a:ext cx="1007917" cy="74181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D600767-5824-4609-9B10-10DAFF966CFD}"/>
              </a:ext>
            </a:extLst>
          </p:cNvPr>
          <p:cNvSpPr/>
          <p:nvPr/>
        </p:nvSpPr>
        <p:spPr>
          <a:xfrm>
            <a:off x="856792" y="1505883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9C27B0"/>
                </a:solidFill>
                <a:latin typeface="Consolas" panose="020B0609020204030204" pitchFamily="49" charset="0"/>
              </a:rPr>
              <a:t>House</a:t>
            </a:r>
            <a:endParaRPr lang="tr-T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93F05B-CB2F-4F86-A930-7A0E64416D75}"/>
              </a:ext>
            </a:extLst>
          </p:cNvPr>
          <p:cNvSpPr/>
          <p:nvPr/>
        </p:nvSpPr>
        <p:spPr>
          <a:xfrm>
            <a:off x="856792" y="2041973"/>
            <a:ext cx="1710140" cy="595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room[]</a:t>
            </a:r>
            <a:endParaRPr lang="tr-T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69F7EB-481B-4DC2-8C29-CA5EB1520C26}"/>
              </a:ext>
            </a:extLst>
          </p:cNvPr>
          <p:cNvSpPr/>
          <p:nvPr/>
        </p:nvSpPr>
        <p:spPr>
          <a:xfrm>
            <a:off x="856792" y="4406622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Room</a:t>
            </a:r>
            <a:endParaRPr lang="tr-T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72EB6C-64A7-4B57-8A85-ECF89EAF1E7D}"/>
              </a:ext>
            </a:extLst>
          </p:cNvPr>
          <p:cNvSpPr/>
          <p:nvPr/>
        </p:nvSpPr>
        <p:spPr>
          <a:xfrm>
            <a:off x="856792" y="4943833"/>
            <a:ext cx="1710140" cy="680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name</a:t>
            </a:r>
            <a:endParaRPr lang="tr-TR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066170-BFB7-46D9-9805-E7B34608309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700701" y="3675541"/>
            <a:ext cx="11161" cy="731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C1F77892-830E-4DB0-A862-C8E2EFB9D76A}"/>
              </a:ext>
            </a:extLst>
          </p:cNvPr>
          <p:cNvSpPr/>
          <p:nvPr/>
        </p:nvSpPr>
        <p:spPr>
          <a:xfrm>
            <a:off x="1548301" y="3355292"/>
            <a:ext cx="304800" cy="457193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898BF5-F1E3-42AB-A052-6B213367A5EB}"/>
              </a:ext>
            </a:extLst>
          </p:cNvPr>
          <p:cNvSpPr txBox="1"/>
          <p:nvPr/>
        </p:nvSpPr>
        <p:spPr>
          <a:xfrm>
            <a:off x="1352358" y="3511230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D1D90F-750C-4A67-9B42-3C8D7EC5D6DD}"/>
              </a:ext>
            </a:extLst>
          </p:cNvPr>
          <p:cNvSpPr txBox="1"/>
          <p:nvPr/>
        </p:nvSpPr>
        <p:spPr>
          <a:xfrm>
            <a:off x="1352358" y="410536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FD7B18-5B1A-475A-AE0C-4BE70CA069CF}"/>
              </a:ext>
            </a:extLst>
          </p:cNvPr>
          <p:cNvSpPr/>
          <p:nvPr/>
        </p:nvSpPr>
        <p:spPr>
          <a:xfrm>
            <a:off x="856792" y="2637230"/>
            <a:ext cx="1710140" cy="705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House</a:t>
            </a:r>
            <a:endParaRPr lang="tr-T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D1F6E-851D-406B-B072-4FB038ADBF5D}"/>
              </a:ext>
            </a:extLst>
          </p:cNvPr>
          <p:cNvSpPr/>
          <p:nvPr/>
        </p:nvSpPr>
        <p:spPr>
          <a:xfrm>
            <a:off x="858001" y="5613444"/>
            <a:ext cx="1710140" cy="705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Room</a:t>
            </a:r>
            <a:endParaRPr lang="tr-T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1CC3D0-F191-49F3-8715-3CEEEC1C49A3}"/>
              </a:ext>
            </a:extLst>
          </p:cNvPr>
          <p:cNvSpPr txBox="1"/>
          <p:nvPr/>
        </p:nvSpPr>
        <p:spPr>
          <a:xfrm>
            <a:off x="3119709" y="5690175"/>
            <a:ext cx="570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Ev nesnelerini yok ettiğimizde odalar da </a:t>
            </a:r>
            <a:r>
              <a:rPr lang="tr-TR" u="sng" dirty="0">
                <a:solidFill>
                  <a:srgbClr val="FF0000"/>
                </a:solidFill>
              </a:rPr>
              <a:t>yok olur</a:t>
            </a:r>
            <a:r>
              <a:rPr lang="tr-TR" dirty="0">
                <a:solidFill>
                  <a:srgbClr val="FF0000"/>
                </a:solidFill>
              </a:rPr>
              <a:t> diyebiliriz.</a:t>
            </a:r>
          </a:p>
        </p:txBody>
      </p:sp>
    </p:spTree>
    <p:extLst>
      <p:ext uri="{BB962C8B-B14F-4D97-AF65-F5344CB8AC3E}">
        <p14:creationId xmlns:p14="http://schemas.microsoft.com/office/powerpoint/2010/main" val="34724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SINIF DİYAGRAMLARI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DF889-6FBC-4FBA-BBBF-4C98304C58CD}"/>
              </a:ext>
            </a:extLst>
          </p:cNvPr>
          <p:cNvSpPr txBox="1"/>
          <p:nvPr/>
        </p:nvSpPr>
        <p:spPr>
          <a:xfrm>
            <a:off x="967194" y="1409248"/>
            <a:ext cx="192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Assocation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8C800-8648-4781-BB8D-8C114466083A}"/>
              </a:ext>
            </a:extLst>
          </p:cNvPr>
          <p:cNvSpPr txBox="1"/>
          <p:nvPr/>
        </p:nvSpPr>
        <p:spPr>
          <a:xfrm>
            <a:off x="967196" y="1801138"/>
            <a:ext cx="192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Inheritance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E8A91B-451B-416B-97A4-8FF79BC13D45}"/>
              </a:ext>
            </a:extLst>
          </p:cNvPr>
          <p:cNvSpPr txBox="1"/>
          <p:nvPr/>
        </p:nvSpPr>
        <p:spPr>
          <a:xfrm>
            <a:off x="956308" y="2193028"/>
            <a:ext cx="208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Aggregation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A72021-D622-4D83-BDAF-AEAA124B38D0}"/>
              </a:ext>
            </a:extLst>
          </p:cNvPr>
          <p:cNvSpPr txBox="1"/>
          <p:nvPr/>
        </p:nvSpPr>
        <p:spPr>
          <a:xfrm>
            <a:off x="967194" y="2584918"/>
            <a:ext cx="192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Composite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55CF74-724C-43BD-AB99-A4C56025DD3A}"/>
              </a:ext>
            </a:extLst>
          </p:cNvPr>
          <p:cNvSpPr txBox="1"/>
          <p:nvPr/>
        </p:nvSpPr>
        <p:spPr>
          <a:xfrm>
            <a:off x="967194" y="2967335"/>
            <a:ext cx="360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Realization (Abstract)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2326A-69E8-4692-AF88-DF6B9F656178}"/>
              </a:ext>
            </a:extLst>
          </p:cNvPr>
          <p:cNvSpPr txBox="1"/>
          <p:nvPr/>
        </p:nvSpPr>
        <p:spPr>
          <a:xfrm>
            <a:off x="967193" y="3760939"/>
            <a:ext cx="7885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Not:  </a:t>
            </a:r>
            <a:r>
              <a:rPr lang="tr-TR" sz="1600" dirty="0"/>
              <a:t>Aggregation ve Composite;  Assocation’ın özel türleridir.</a:t>
            </a:r>
          </a:p>
        </p:txBody>
      </p:sp>
    </p:spTree>
    <p:extLst>
      <p:ext uri="{BB962C8B-B14F-4D97-AF65-F5344CB8AC3E}">
        <p14:creationId xmlns:p14="http://schemas.microsoft.com/office/powerpoint/2010/main" val="88397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ÖRNEKLER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56506-18AA-458C-BADE-FF0173088B7D}"/>
              </a:ext>
            </a:extLst>
          </p:cNvPr>
          <p:cNvSpPr/>
          <p:nvPr/>
        </p:nvSpPr>
        <p:spPr>
          <a:xfrm>
            <a:off x="856792" y="1505883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Book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67A1B-535E-4194-A6A4-33AE5115C7F4}"/>
              </a:ext>
            </a:extLst>
          </p:cNvPr>
          <p:cNvSpPr/>
          <p:nvPr/>
        </p:nvSpPr>
        <p:spPr>
          <a:xfrm>
            <a:off x="856792" y="2041973"/>
            <a:ext cx="1710140" cy="595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name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auth</a:t>
            </a:r>
            <a:endParaRPr lang="tr-TR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ECADD4C-A393-431F-A8F8-4016AA2B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195" y="1442320"/>
            <a:ext cx="517930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private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name;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	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private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Author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auth;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setAuth(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Author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auth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this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.auth = auth;</a:t>
            </a:r>
            <a:endParaRPr lang="tr-TR" altLang="tr-TR" sz="2400" dirty="0"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61FC1-767A-4F2B-B7A8-083CCA5CCDC4}"/>
              </a:ext>
            </a:extLst>
          </p:cNvPr>
          <p:cNvSpPr/>
          <p:nvPr/>
        </p:nvSpPr>
        <p:spPr>
          <a:xfrm>
            <a:off x="856792" y="4406622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Author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16AB9-117F-4414-8300-6F2EB43DFAEC}"/>
              </a:ext>
            </a:extLst>
          </p:cNvPr>
          <p:cNvSpPr/>
          <p:nvPr/>
        </p:nvSpPr>
        <p:spPr>
          <a:xfrm>
            <a:off x="856792" y="4943833"/>
            <a:ext cx="1710140" cy="53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name</a:t>
            </a:r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6003F6-0A5C-48E1-9EFD-395B75B1D83A}"/>
              </a:ext>
            </a:extLst>
          </p:cNvPr>
          <p:cNvSpPr/>
          <p:nvPr/>
        </p:nvSpPr>
        <p:spPr>
          <a:xfrm>
            <a:off x="856792" y="5467970"/>
            <a:ext cx="171014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8D13D74-47A4-45F7-9F49-8AE40769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895" y="4861682"/>
            <a:ext cx="51793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name; </a:t>
            </a: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DBEB59-FADF-47EE-998C-98B406C7BCF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700701" y="3675541"/>
            <a:ext cx="11161" cy="731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9BAD595F-2E0A-4CC7-9DB6-F2E18D0EE45C}"/>
              </a:ext>
            </a:extLst>
          </p:cNvPr>
          <p:cNvSpPr/>
          <p:nvPr/>
        </p:nvSpPr>
        <p:spPr>
          <a:xfrm>
            <a:off x="1548301" y="3355292"/>
            <a:ext cx="304800" cy="457193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96A99D-F623-4242-9880-14B3249600C6}"/>
              </a:ext>
            </a:extLst>
          </p:cNvPr>
          <p:cNvSpPr txBox="1"/>
          <p:nvPr/>
        </p:nvSpPr>
        <p:spPr>
          <a:xfrm>
            <a:off x="1352358" y="3511230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E98F0-3346-464C-8843-E6F9A7A083CC}"/>
              </a:ext>
            </a:extLst>
          </p:cNvPr>
          <p:cNvSpPr txBox="1"/>
          <p:nvPr/>
        </p:nvSpPr>
        <p:spPr>
          <a:xfrm>
            <a:off x="1352358" y="410536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5F4403-B391-4E97-A0E9-EF895117DA10}"/>
              </a:ext>
            </a:extLst>
          </p:cNvPr>
          <p:cNvSpPr/>
          <p:nvPr/>
        </p:nvSpPr>
        <p:spPr>
          <a:xfrm>
            <a:off x="856792" y="2637230"/>
            <a:ext cx="1710140" cy="705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setAuth</a:t>
            </a:r>
            <a:endParaRPr lang="tr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287C8C-D2C6-4C30-8B0D-D39CEB82F863}"/>
              </a:ext>
            </a:extLst>
          </p:cNvPr>
          <p:cNvSpPr txBox="1"/>
          <p:nvPr/>
        </p:nvSpPr>
        <p:spPr>
          <a:xfrm>
            <a:off x="5018892" y="3812485"/>
            <a:ext cx="277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/>
              <a:t>Aggregation</a:t>
            </a:r>
            <a:r>
              <a:rPr lang="tr-TR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2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6" grpId="0" animBg="1"/>
      <p:bldP spid="17" grpId="0" animBg="1"/>
      <p:bldP spid="18" grpId="0" animBg="1"/>
      <p:bldP spid="19" grpId="0"/>
      <p:bldP spid="21" grpId="0"/>
      <p:bldP spid="22" grpId="0" animBg="1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ÖRNEKLER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56506-18AA-458C-BADE-FF0173088B7D}"/>
              </a:ext>
            </a:extLst>
          </p:cNvPr>
          <p:cNvSpPr/>
          <p:nvPr/>
        </p:nvSpPr>
        <p:spPr>
          <a:xfrm>
            <a:off x="856792" y="1505883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Line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67A1B-535E-4194-A6A4-33AE5115C7F4}"/>
              </a:ext>
            </a:extLst>
          </p:cNvPr>
          <p:cNvSpPr/>
          <p:nvPr/>
        </p:nvSpPr>
        <p:spPr>
          <a:xfrm>
            <a:off x="856792" y="2041973"/>
            <a:ext cx="1710140" cy="595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begin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end</a:t>
            </a:r>
            <a:endParaRPr lang="tr-TR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ECADD4C-A393-431F-A8F8-4016AA2B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195" y="1119156"/>
            <a:ext cx="580440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Point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begin;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	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private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Point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end;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setLine(	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Point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begin, 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					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Point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end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this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.begin = begin;</a:t>
            </a:r>
            <a:r>
              <a:rPr lang="tr-TR" altLang="tr-TR" sz="2400" dirty="0">
                <a:solidFill>
                  <a:srgbClr val="9C27B0"/>
                </a:solidFill>
                <a:latin typeface="Consolas" panose="020B0609020204030204" pitchFamily="49" charset="0"/>
              </a:rPr>
              <a:t> 	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this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.end = end;</a:t>
            </a:r>
            <a:endParaRPr lang="tr-TR" altLang="tr-TR" sz="2400" dirty="0"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61FC1-767A-4F2B-B7A8-083CCA5CCDC4}"/>
              </a:ext>
            </a:extLst>
          </p:cNvPr>
          <p:cNvSpPr/>
          <p:nvPr/>
        </p:nvSpPr>
        <p:spPr>
          <a:xfrm>
            <a:off x="856792" y="4406622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Point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16AB9-117F-4414-8300-6F2EB43DFAEC}"/>
              </a:ext>
            </a:extLst>
          </p:cNvPr>
          <p:cNvSpPr/>
          <p:nvPr/>
        </p:nvSpPr>
        <p:spPr>
          <a:xfrm>
            <a:off x="856792" y="4943833"/>
            <a:ext cx="1710140" cy="53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X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 </a:t>
            </a:r>
            <a:r>
              <a:rPr lang="tr-TR" dirty="0">
                <a:solidFill>
                  <a:srgbClr val="37474F"/>
                </a:solidFill>
                <a:latin typeface="Consolas" panose="020B0609020204030204" pitchFamily="49" charset="0"/>
              </a:rPr>
              <a:t>Y</a:t>
            </a:r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6003F6-0A5C-48E1-9EFD-395B75B1D83A}"/>
              </a:ext>
            </a:extLst>
          </p:cNvPr>
          <p:cNvSpPr/>
          <p:nvPr/>
        </p:nvSpPr>
        <p:spPr>
          <a:xfrm>
            <a:off x="856792" y="5467970"/>
            <a:ext cx="171014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8D13D74-47A4-45F7-9F49-8AE40769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895" y="4861682"/>
            <a:ext cx="51793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int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X, Y; </a:t>
            </a: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}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DBEB59-FADF-47EE-998C-98B406C7BCF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700701" y="3675541"/>
            <a:ext cx="11161" cy="731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9BAD595F-2E0A-4CC7-9DB6-F2E18D0EE45C}"/>
              </a:ext>
            </a:extLst>
          </p:cNvPr>
          <p:cNvSpPr/>
          <p:nvPr/>
        </p:nvSpPr>
        <p:spPr>
          <a:xfrm>
            <a:off x="1548301" y="3355292"/>
            <a:ext cx="304800" cy="457193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96A99D-F623-4242-9880-14B3249600C6}"/>
              </a:ext>
            </a:extLst>
          </p:cNvPr>
          <p:cNvSpPr txBox="1"/>
          <p:nvPr/>
        </p:nvSpPr>
        <p:spPr>
          <a:xfrm>
            <a:off x="1352358" y="3511230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E98F0-3346-464C-8843-E6F9A7A083CC}"/>
              </a:ext>
            </a:extLst>
          </p:cNvPr>
          <p:cNvSpPr txBox="1"/>
          <p:nvPr/>
        </p:nvSpPr>
        <p:spPr>
          <a:xfrm>
            <a:off x="1352358" y="410536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5F4403-B391-4E97-A0E9-EF895117DA10}"/>
              </a:ext>
            </a:extLst>
          </p:cNvPr>
          <p:cNvSpPr/>
          <p:nvPr/>
        </p:nvSpPr>
        <p:spPr>
          <a:xfrm>
            <a:off x="856792" y="2637230"/>
            <a:ext cx="1710140" cy="705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setLine</a:t>
            </a:r>
            <a:endParaRPr lang="tr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287C8C-D2C6-4C30-8B0D-D39CEB82F863}"/>
              </a:ext>
            </a:extLst>
          </p:cNvPr>
          <p:cNvSpPr txBox="1"/>
          <p:nvPr/>
        </p:nvSpPr>
        <p:spPr>
          <a:xfrm>
            <a:off x="5018892" y="3812485"/>
            <a:ext cx="277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/>
              <a:t>Aggregation</a:t>
            </a:r>
            <a:r>
              <a:rPr lang="tr-TR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1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6" grpId="0" animBg="1"/>
      <p:bldP spid="17" grpId="0" animBg="1"/>
      <p:bldP spid="18" grpId="0" animBg="1"/>
      <p:bldP spid="19" grpId="0"/>
      <p:bldP spid="21" grpId="0"/>
      <p:bldP spid="22" grpId="0" animBg="1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ÖRNEKLER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56506-18AA-458C-BADE-FF0173088B7D}"/>
              </a:ext>
            </a:extLst>
          </p:cNvPr>
          <p:cNvSpPr/>
          <p:nvPr/>
        </p:nvSpPr>
        <p:spPr>
          <a:xfrm>
            <a:off x="700924" y="1121416"/>
            <a:ext cx="2365555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TrafficLights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67A1B-535E-4194-A6A4-33AE5115C7F4}"/>
              </a:ext>
            </a:extLst>
          </p:cNvPr>
          <p:cNvSpPr/>
          <p:nvPr/>
        </p:nvSpPr>
        <p:spPr>
          <a:xfrm>
            <a:off x="699763" y="1660470"/>
            <a:ext cx="2365555" cy="967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topL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middleL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bottomL</a:t>
            </a:r>
            <a:endParaRPr lang="tr-TR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ECADD4C-A393-431F-A8F8-4016AA2B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346" y="1198224"/>
            <a:ext cx="570765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TrafficLights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Light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topL,middleL, bottomL; 	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TrafficLights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this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.topL =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new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Light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(</a:t>
            </a:r>
            <a:r>
              <a:rPr lang="tr-TR" altLang="tr-TR" dirty="0">
                <a:solidFill>
                  <a:srgbClr val="388E3C"/>
                </a:solidFill>
                <a:latin typeface="Consolas" panose="020B0609020204030204" pitchFamily="49" charset="0"/>
              </a:rPr>
              <a:t>"Red"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this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.middleL =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new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Light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(</a:t>
            </a:r>
            <a:r>
              <a:rPr lang="tr-TR" altLang="tr-TR" dirty="0">
                <a:solidFill>
                  <a:srgbClr val="388E3C"/>
                </a:solidFill>
                <a:latin typeface="Consolas" panose="020B0609020204030204" pitchFamily="49" charset="0"/>
              </a:rPr>
              <a:t>"Yellow"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this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.bottomL =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new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Light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(</a:t>
            </a:r>
            <a:r>
              <a:rPr lang="tr-TR" altLang="tr-TR" dirty="0">
                <a:solidFill>
                  <a:srgbClr val="388E3C"/>
                </a:solidFill>
                <a:latin typeface="Consolas" panose="020B0609020204030204" pitchFamily="49" charset="0"/>
              </a:rPr>
              <a:t>"Green"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); 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61FC1-767A-4F2B-B7A8-083CCA5CCDC4}"/>
              </a:ext>
            </a:extLst>
          </p:cNvPr>
          <p:cNvSpPr/>
          <p:nvPr/>
        </p:nvSpPr>
        <p:spPr>
          <a:xfrm>
            <a:off x="700924" y="4406622"/>
            <a:ext cx="2365555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Light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16AB9-117F-4414-8300-6F2EB43DFAEC}"/>
              </a:ext>
            </a:extLst>
          </p:cNvPr>
          <p:cNvSpPr/>
          <p:nvPr/>
        </p:nvSpPr>
        <p:spPr>
          <a:xfrm>
            <a:off x="700924" y="4943833"/>
            <a:ext cx="2365555" cy="53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color</a:t>
            </a:r>
            <a:endParaRPr lang="tr-TR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8D13D74-47A4-45F7-9F49-8AE40769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541" y="4261519"/>
            <a:ext cx="545599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color;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public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Light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(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color){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this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.color = color;</a:t>
            </a:r>
            <a:r>
              <a:rPr lang="tr-TR" altLang="tr-TR" sz="2400" dirty="0">
                <a:solidFill>
                  <a:srgbClr val="9C27B0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}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DBEB59-FADF-47EE-998C-98B406C7BCFA}"/>
              </a:ext>
            </a:extLst>
          </p:cNvPr>
          <p:cNvCxnSpPr>
            <a:cxnSpLocks/>
          </p:cNvCxnSpPr>
          <p:nvPr/>
        </p:nvCxnSpPr>
        <p:spPr>
          <a:xfrm>
            <a:off x="1669528" y="3654759"/>
            <a:ext cx="10718" cy="784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9BAD595F-2E0A-4CC7-9DB6-F2E18D0EE45C}"/>
              </a:ext>
            </a:extLst>
          </p:cNvPr>
          <p:cNvSpPr/>
          <p:nvPr/>
        </p:nvSpPr>
        <p:spPr>
          <a:xfrm>
            <a:off x="1517128" y="3334510"/>
            <a:ext cx="304800" cy="457193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96A99D-F623-4242-9880-14B3249600C6}"/>
              </a:ext>
            </a:extLst>
          </p:cNvPr>
          <p:cNvSpPr txBox="1"/>
          <p:nvPr/>
        </p:nvSpPr>
        <p:spPr>
          <a:xfrm>
            <a:off x="1321185" y="3490448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E98F0-3346-464C-8843-E6F9A7A083CC}"/>
              </a:ext>
            </a:extLst>
          </p:cNvPr>
          <p:cNvSpPr txBox="1"/>
          <p:nvPr/>
        </p:nvSpPr>
        <p:spPr>
          <a:xfrm>
            <a:off x="1321185" y="4084585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5F4403-B391-4E97-A0E9-EF895117DA10}"/>
              </a:ext>
            </a:extLst>
          </p:cNvPr>
          <p:cNvSpPr/>
          <p:nvPr/>
        </p:nvSpPr>
        <p:spPr>
          <a:xfrm>
            <a:off x="700924" y="2626839"/>
            <a:ext cx="2365555" cy="705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TrafficLights()</a:t>
            </a:r>
            <a:endParaRPr lang="tr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287C8C-D2C6-4C30-8B0D-D39CEB82F863}"/>
              </a:ext>
            </a:extLst>
          </p:cNvPr>
          <p:cNvSpPr txBox="1"/>
          <p:nvPr/>
        </p:nvSpPr>
        <p:spPr>
          <a:xfrm>
            <a:off x="5018892" y="3594274"/>
            <a:ext cx="277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/>
              <a:t>Composite</a:t>
            </a:r>
            <a:r>
              <a:rPr lang="tr-TR" sz="2400" b="1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F03905-F079-4964-8107-D958F6059DEB}"/>
              </a:ext>
            </a:extLst>
          </p:cNvPr>
          <p:cNvSpPr/>
          <p:nvPr/>
        </p:nvSpPr>
        <p:spPr>
          <a:xfrm>
            <a:off x="700923" y="5476255"/>
            <a:ext cx="2364084" cy="705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Light(color)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865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6" grpId="0" animBg="1"/>
      <p:bldP spid="18" grpId="0" animBg="1"/>
      <p:bldP spid="19" grpId="0"/>
      <p:bldP spid="21" grpId="0"/>
      <p:bldP spid="22" grpId="0" animBg="1"/>
      <p:bldP spid="23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18A7-01D4-464D-84EE-D220EEAA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2943-32AB-4FA3-A8A2-5AAA4783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1">
            <a:extLst>
              <a:ext uri="{FF2B5EF4-FFF2-40B4-BE49-F238E27FC236}">
                <a16:creationId xmlns:a16="http://schemas.microsoft.com/office/drawing/2014/main" id="{7F45BC0C-2F53-4996-AA03-F5D438C6EC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4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HAtırlatmalar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9CCC83-6918-4375-AF45-EB574D053FE8}"/>
              </a:ext>
            </a:extLst>
          </p:cNvPr>
          <p:cNvSpPr/>
          <p:nvPr/>
        </p:nvSpPr>
        <p:spPr>
          <a:xfrm>
            <a:off x="1045914" y="2185039"/>
            <a:ext cx="280035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Car</a:t>
            </a:r>
            <a:endParaRPr lang="tr-T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A411B6-12CE-40EB-B229-9EEA420071CC}"/>
              </a:ext>
            </a:extLst>
          </p:cNvPr>
          <p:cNvSpPr/>
          <p:nvPr/>
        </p:nvSpPr>
        <p:spPr>
          <a:xfrm>
            <a:off x="1045914" y="2722249"/>
            <a:ext cx="2800350" cy="1070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model: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plate: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color: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11DA6B-E3A4-43EB-A894-B55C8380CD07}"/>
              </a:ext>
            </a:extLst>
          </p:cNvPr>
          <p:cNvSpPr/>
          <p:nvPr/>
        </p:nvSpPr>
        <p:spPr>
          <a:xfrm>
            <a:off x="1045914" y="3783597"/>
            <a:ext cx="280035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printInfo: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void</a:t>
            </a: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7F9D654-FF1C-4864-84AC-3FC8BC63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258" y="2074869"/>
            <a:ext cx="3633242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model; 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private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plate; 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color; 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printInfo(){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35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HAtırlatmalar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9CCC83-6918-4375-AF45-EB574D053FE8}"/>
              </a:ext>
            </a:extLst>
          </p:cNvPr>
          <p:cNvSpPr/>
          <p:nvPr/>
        </p:nvSpPr>
        <p:spPr>
          <a:xfrm>
            <a:off x="1045914" y="1832500"/>
            <a:ext cx="280035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Car</a:t>
            </a:r>
            <a:endParaRPr lang="tr-T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A411B6-12CE-40EB-B229-9EEA420071CC}"/>
              </a:ext>
            </a:extLst>
          </p:cNvPr>
          <p:cNvSpPr/>
          <p:nvPr/>
        </p:nvSpPr>
        <p:spPr>
          <a:xfrm>
            <a:off x="1045914" y="2369710"/>
            <a:ext cx="2800350" cy="1070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model: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plate: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color: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11DA6B-E3A4-43EB-A894-B55C8380CD07}"/>
              </a:ext>
            </a:extLst>
          </p:cNvPr>
          <p:cNvSpPr/>
          <p:nvPr/>
        </p:nvSpPr>
        <p:spPr>
          <a:xfrm>
            <a:off x="1045914" y="3431058"/>
            <a:ext cx="280035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printInfo: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void</a:t>
            </a: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56506-18AA-458C-BADE-FF0173088B7D}"/>
              </a:ext>
            </a:extLst>
          </p:cNvPr>
          <p:cNvSpPr/>
          <p:nvPr/>
        </p:nvSpPr>
        <p:spPr>
          <a:xfrm>
            <a:off x="4382187" y="1832500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Car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67A1B-535E-4194-A6A4-33AE5115C7F4}"/>
              </a:ext>
            </a:extLst>
          </p:cNvPr>
          <p:cNvSpPr/>
          <p:nvPr/>
        </p:nvSpPr>
        <p:spPr>
          <a:xfrm>
            <a:off x="4382187" y="2369710"/>
            <a:ext cx="1710140" cy="1070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model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plate 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color</a:t>
            </a:r>
            <a:endParaRPr lang="tr-T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DC61BE-1355-4683-8A3E-614DCBA93D3B}"/>
              </a:ext>
            </a:extLst>
          </p:cNvPr>
          <p:cNvSpPr/>
          <p:nvPr/>
        </p:nvSpPr>
        <p:spPr>
          <a:xfrm>
            <a:off x="4382187" y="3431058"/>
            <a:ext cx="171014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9FFB1-AF17-4D04-8679-5B7366F44654}"/>
              </a:ext>
            </a:extLst>
          </p:cNvPr>
          <p:cNvSpPr/>
          <p:nvPr/>
        </p:nvSpPr>
        <p:spPr>
          <a:xfrm>
            <a:off x="6660843" y="1832500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Car</a:t>
            </a:r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8BF6A8-92BD-4EDC-9066-BE72553D8A17}"/>
              </a:ext>
            </a:extLst>
          </p:cNvPr>
          <p:cNvSpPr/>
          <p:nvPr/>
        </p:nvSpPr>
        <p:spPr>
          <a:xfrm>
            <a:off x="3291977" y="4488291"/>
            <a:ext cx="3285093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Car</a:t>
            </a:r>
            <a:endParaRPr lang="tr-T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247BD-CDD5-4A5D-B115-B65C1B52AF48}"/>
              </a:ext>
            </a:extLst>
          </p:cNvPr>
          <p:cNvSpPr/>
          <p:nvPr/>
        </p:nvSpPr>
        <p:spPr>
          <a:xfrm>
            <a:off x="3291977" y="5025501"/>
            <a:ext cx="3285093" cy="1070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model: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= Null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-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plate: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= Null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color: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= Null</a:t>
            </a:r>
            <a:endParaRPr lang="tr-T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301D9D-5058-454B-AB16-E50E819187A2}"/>
              </a:ext>
            </a:extLst>
          </p:cNvPr>
          <p:cNvSpPr/>
          <p:nvPr/>
        </p:nvSpPr>
        <p:spPr>
          <a:xfrm>
            <a:off x="3291977" y="6086849"/>
            <a:ext cx="3285093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printInfo():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void</a:t>
            </a:r>
            <a:endParaRPr lang="tr-TR" altLang="tr-TR" dirty="0">
              <a:solidFill>
                <a:srgbClr val="37474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KALITIM (INHERITANCE)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56506-18AA-458C-BADE-FF0173088B7D}"/>
              </a:ext>
            </a:extLst>
          </p:cNvPr>
          <p:cNvSpPr/>
          <p:nvPr/>
        </p:nvSpPr>
        <p:spPr>
          <a:xfrm>
            <a:off x="856792" y="1744500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Animal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67A1B-535E-4194-A6A4-33AE5115C7F4}"/>
              </a:ext>
            </a:extLst>
          </p:cNvPr>
          <p:cNvSpPr/>
          <p:nvPr/>
        </p:nvSpPr>
        <p:spPr>
          <a:xfrm>
            <a:off x="856792" y="2281711"/>
            <a:ext cx="1710140" cy="53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noOfLegs</a:t>
            </a:r>
            <a:endParaRPr lang="tr-T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DC61BE-1355-4683-8A3E-614DCBA93D3B}"/>
              </a:ext>
            </a:extLst>
          </p:cNvPr>
          <p:cNvSpPr/>
          <p:nvPr/>
        </p:nvSpPr>
        <p:spPr>
          <a:xfrm>
            <a:off x="856792" y="2805848"/>
            <a:ext cx="171014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printInfo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ECADD4C-A393-431F-A8F8-4016AA2B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195" y="1580819"/>
            <a:ext cx="517930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int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noOfLegs; 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printInfo(){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System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out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.println(noOfLegs);</a:t>
            </a:r>
            <a:endParaRPr lang="tr-TR" altLang="tr-TR" sz="2400" dirty="0"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61FC1-767A-4F2B-B7A8-083CCA5CCDC4}"/>
              </a:ext>
            </a:extLst>
          </p:cNvPr>
          <p:cNvSpPr/>
          <p:nvPr/>
        </p:nvSpPr>
        <p:spPr>
          <a:xfrm>
            <a:off x="856792" y="4406622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Cat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16AB9-117F-4414-8300-6F2EB43DFAEC}"/>
              </a:ext>
            </a:extLst>
          </p:cNvPr>
          <p:cNvSpPr/>
          <p:nvPr/>
        </p:nvSpPr>
        <p:spPr>
          <a:xfrm>
            <a:off x="856792" y="4943833"/>
            <a:ext cx="1710140" cy="53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color</a:t>
            </a:r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6003F6-0A5C-48E1-9EFD-395B75B1D83A}"/>
              </a:ext>
            </a:extLst>
          </p:cNvPr>
          <p:cNvSpPr/>
          <p:nvPr/>
        </p:nvSpPr>
        <p:spPr>
          <a:xfrm>
            <a:off x="856792" y="5467970"/>
            <a:ext cx="171014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printColor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8783876-7B38-487E-A9D7-504E0CBFB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896" y="4329201"/>
            <a:ext cx="517930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Cat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extends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 Animal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color; 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printColor(){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System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out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.println(color);</a:t>
            </a:r>
            <a:endParaRPr lang="tr-TR" altLang="tr-TR" sz="2400" dirty="0"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8D13D74-47A4-45F7-9F49-8AE40769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896" y="4329201"/>
            <a:ext cx="517930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String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color; 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printColor(){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System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out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.println(color);</a:t>
            </a:r>
            <a:endParaRPr lang="tr-TR" altLang="tr-TR" sz="2400" dirty="0"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DBEB59-FADF-47EE-998C-98B406C7BCF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700701" y="3675541"/>
            <a:ext cx="11161" cy="731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69CBCD4-C684-4087-B6EB-12DC8EB45557}"/>
              </a:ext>
            </a:extLst>
          </p:cNvPr>
          <p:cNvSpPr/>
          <p:nvPr/>
        </p:nvSpPr>
        <p:spPr>
          <a:xfrm>
            <a:off x="1525844" y="3429000"/>
            <a:ext cx="328933" cy="28922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441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3" grpId="0"/>
      <p:bldP spid="14" grpId="0" uiExpand="1" build="allAtOnce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KALITIM (INHERITANCE)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56506-18AA-458C-BADE-FF0173088B7D}"/>
              </a:ext>
            </a:extLst>
          </p:cNvPr>
          <p:cNvSpPr/>
          <p:nvPr/>
        </p:nvSpPr>
        <p:spPr>
          <a:xfrm>
            <a:off x="856792" y="1744500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Animal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67A1B-535E-4194-A6A4-33AE5115C7F4}"/>
              </a:ext>
            </a:extLst>
          </p:cNvPr>
          <p:cNvSpPr/>
          <p:nvPr/>
        </p:nvSpPr>
        <p:spPr>
          <a:xfrm>
            <a:off x="856792" y="2281711"/>
            <a:ext cx="1710140" cy="53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noOfLegs</a:t>
            </a:r>
            <a:endParaRPr lang="tr-T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DC61BE-1355-4683-8A3E-614DCBA93D3B}"/>
              </a:ext>
            </a:extLst>
          </p:cNvPr>
          <p:cNvSpPr/>
          <p:nvPr/>
        </p:nvSpPr>
        <p:spPr>
          <a:xfrm>
            <a:off x="856792" y="2805848"/>
            <a:ext cx="171014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printInfo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ECADD4C-A393-431F-A8F8-4016AA2B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031" y="1628239"/>
            <a:ext cx="562611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Test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static</a:t>
            </a:r>
            <a:r>
              <a:rPr kumimoji="0" lang="tr-TR" altLang="tr-TR" b="0" i="0" u="none" strike="noStrike" cap="none" normalizeH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System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args[]){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Cat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pamuk =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new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Cat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();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pamuk.color = </a:t>
            </a:r>
            <a:r>
              <a:rPr lang="tr-TR" altLang="tr-TR" dirty="0">
                <a:solidFill>
                  <a:srgbClr val="388E3C"/>
                </a:solidFill>
                <a:latin typeface="Consolas" panose="020B0609020204030204" pitchFamily="49" charset="0"/>
              </a:rPr>
              <a:t>"White"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;</a:t>
            </a:r>
            <a:endParaRPr lang="tr-TR" altLang="tr-TR" dirty="0">
              <a:solidFill>
                <a:srgbClr val="388E3C"/>
              </a:solidFill>
              <a:latin typeface="Roboto Mono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88E3C"/>
                </a:solidFill>
                <a:latin typeface="Roboto Mono"/>
              </a:rPr>
              <a:t>		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pamuk.noOfLegs = </a:t>
            </a:r>
            <a:r>
              <a:rPr lang="tr-TR" altLang="tr-TR" dirty="0">
                <a:solidFill>
                  <a:srgbClr val="C53929"/>
                </a:solidFill>
                <a:latin typeface="Consolas" panose="020B0609020204030204" pitchFamily="49" charset="0"/>
              </a:rPr>
              <a:t>4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;</a:t>
            </a:r>
            <a:endParaRPr lang="tr-TR" altLang="tr-TR" dirty="0">
              <a:solidFill>
                <a:srgbClr val="9C27B0"/>
              </a:solidFill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dirty="0">
              <a:solidFill>
                <a:srgbClr val="9C27B0"/>
              </a:solidFill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pamuk.printColor();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	pamuk.printInfo();</a:t>
            </a:r>
            <a:endParaRPr lang="tr-TR" altLang="tr-TR" sz="2400" dirty="0"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61FC1-767A-4F2B-B7A8-083CCA5CCDC4}"/>
              </a:ext>
            </a:extLst>
          </p:cNvPr>
          <p:cNvSpPr/>
          <p:nvPr/>
        </p:nvSpPr>
        <p:spPr>
          <a:xfrm>
            <a:off x="856792" y="4406622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Cat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16AB9-117F-4414-8300-6F2EB43DFAEC}"/>
              </a:ext>
            </a:extLst>
          </p:cNvPr>
          <p:cNvSpPr/>
          <p:nvPr/>
        </p:nvSpPr>
        <p:spPr>
          <a:xfrm>
            <a:off x="856792" y="4943833"/>
            <a:ext cx="1710140" cy="53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color</a:t>
            </a:r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6003F6-0A5C-48E1-9EFD-395B75B1D83A}"/>
              </a:ext>
            </a:extLst>
          </p:cNvPr>
          <p:cNvSpPr/>
          <p:nvPr/>
        </p:nvSpPr>
        <p:spPr>
          <a:xfrm>
            <a:off x="856792" y="5467970"/>
            <a:ext cx="171014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printColor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DBEB59-FADF-47EE-998C-98B406C7BCF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700701" y="3675541"/>
            <a:ext cx="11161" cy="731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69CBCD4-C684-4087-B6EB-12DC8EB45557}"/>
              </a:ext>
            </a:extLst>
          </p:cNvPr>
          <p:cNvSpPr/>
          <p:nvPr/>
        </p:nvSpPr>
        <p:spPr>
          <a:xfrm>
            <a:off x="1525844" y="3429000"/>
            <a:ext cx="328933" cy="28922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098A407-BBD4-45AB-9F67-F3E82E3EF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86" y="5307214"/>
            <a:ext cx="2668169" cy="553998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bg1"/>
                </a:solidFill>
                <a:latin typeface="Consolas" panose="020B0609020204030204" pitchFamily="49" charset="0"/>
              </a:rPr>
              <a:t>White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565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KALITIM (INHERITANCE)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56506-18AA-458C-BADE-FF0173088B7D}"/>
              </a:ext>
            </a:extLst>
          </p:cNvPr>
          <p:cNvSpPr/>
          <p:nvPr/>
        </p:nvSpPr>
        <p:spPr>
          <a:xfrm>
            <a:off x="3994846" y="1348968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Animal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67A1B-535E-4194-A6A4-33AE5115C7F4}"/>
              </a:ext>
            </a:extLst>
          </p:cNvPr>
          <p:cNvSpPr/>
          <p:nvPr/>
        </p:nvSpPr>
        <p:spPr>
          <a:xfrm>
            <a:off x="3994846" y="1877296"/>
            <a:ext cx="1710140" cy="941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noOfLegs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eats</a:t>
            </a:r>
            <a:endParaRPr lang="tr-TR" dirty="0"/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weight</a:t>
            </a:r>
            <a:endParaRPr lang="tr-T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DC61BE-1355-4683-8A3E-614DCBA93D3B}"/>
              </a:ext>
            </a:extLst>
          </p:cNvPr>
          <p:cNvSpPr/>
          <p:nvPr/>
        </p:nvSpPr>
        <p:spPr>
          <a:xfrm>
            <a:off x="3994846" y="2805848"/>
            <a:ext cx="171014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61FC1-767A-4F2B-B7A8-083CCA5CCDC4}"/>
              </a:ext>
            </a:extLst>
          </p:cNvPr>
          <p:cNvSpPr/>
          <p:nvPr/>
        </p:nvSpPr>
        <p:spPr>
          <a:xfrm>
            <a:off x="856792" y="4406622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Lion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16AB9-117F-4414-8300-6F2EB43DFAEC}"/>
              </a:ext>
            </a:extLst>
          </p:cNvPr>
          <p:cNvSpPr/>
          <p:nvPr/>
        </p:nvSpPr>
        <p:spPr>
          <a:xfrm>
            <a:off x="856792" y="4943833"/>
            <a:ext cx="1710140" cy="53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live </a:t>
            </a:r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6003F6-0A5C-48E1-9EFD-395B75B1D83A}"/>
              </a:ext>
            </a:extLst>
          </p:cNvPr>
          <p:cNvSpPr/>
          <p:nvPr/>
        </p:nvSpPr>
        <p:spPr>
          <a:xfrm>
            <a:off x="856792" y="5467970"/>
            <a:ext cx="171014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DBEB59-FADF-47EE-998C-98B406C7BCFA}"/>
              </a:ext>
            </a:extLst>
          </p:cNvPr>
          <p:cNvCxnSpPr>
            <a:cxnSpLocks/>
          </p:cNvCxnSpPr>
          <p:nvPr/>
        </p:nvCxnSpPr>
        <p:spPr>
          <a:xfrm>
            <a:off x="1711862" y="4021282"/>
            <a:ext cx="0" cy="395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37741-532E-43C0-8B5E-84E10498D2DA}"/>
              </a:ext>
            </a:extLst>
          </p:cNvPr>
          <p:cNvSpPr/>
          <p:nvPr/>
        </p:nvSpPr>
        <p:spPr>
          <a:xfrm>
            <a:off x="3994846" y="4446221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9C27B0"/>
                </a:solidFill>
                <a:latin typeface="Consolas" panose="020B0609020204030204" pitchFamily="49" charset="0"/>
              </a:rPr>
              <a:t>Spider</a:t>
            </a:r>
            <a:endParaRPr lang="tr-T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6B8B9-3454-434B-9CCA-B36FE9D1CB83}"/>
              </a:ext>
            </a:extLst>
          </p:cNvPr>
          <p:cNvSpPr/>
          <p:nvPr/>
        </p:nvSpPr>
        <p:spPr>
          <a:xfrm>
            <a:off x="3994846" y="4983432"/>
            <a:ext cx="1710140" cy="53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isLikeFly</a:t>
            </a:r>
            <a:endParaRPr lang="tr-T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D30B4C-D568-4191-B098-C46FFA9BA451}"/>
              </a:ext>
            </a:extLst>
          </p:cNvPr>
          <p:cNvSpPr/>
          <p:nvPr/>
        </p:nvSpPr>
        <p:spPr>
          <a:xfrm>
            <a:off x="3994846" y="5507569"/>
            <a:ext cx="171014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271446-6A52-44B0-8124-D6ED259CF488}"/>
              </a:ext>
            </a:extLst>
          </p:cNvPr>
          <p:cNvSpPr/>
          <p:nvPr/>
        </p:nvSpPr>
        <p:spPr>
          <a:xfrm>
            <a:off x="6691751" y="4446221"/>
            <a:ext cx="2002354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Eagle</a:t>
            </a:r>
            <a:endParaRPr lang="tr-T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E5F7DE-4FC6-4356-A02C-E55C6883FCAD}"/>
              </a:ext>
            </a:extLst>
          </p:cNvPr>
          <p:cNvSpPr/>
          <p:nvPr/>
        </p:nvSpPr>
        <p:spPr>
          <a:xfrm>
            <a:off x="6691751" y="4983432"/>
            <a:ext cx="2002354" cy="53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flightHeight</a:t>
            </a:r>
            <a:endParaRPr lang="tr-T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F5078-A9D3-40E7-84A4-015480CF313B}"/>
              </a:ext>
            </a:extLst>
          </p:cNvPr>
          <p:cNvSpPr/>
          <p:nvPr/>
        </p:nvSpPr>
        <p:spPr>
          <a:xfrm>
            <a:off x="6691751" y="5507569"/>
            <a:ext cx="2002354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6E6629-0ED6-44F7-A866-DED294AD885D}"/>
              </a:ext>
            </a:extLst>
          </p:cNvPr>
          <p:cNvCxnSpPr>
            <a:cxnSpLocks/>
          </p:cNvCxnSpPr>
          <p:nvPr/>
        </p:nvCxnSpPr>
        <p:spPr>
          <a:xfrm>
            <a:off x="4864596" y="4040099"/>
            <a:ext cx="0" cy="395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CDC142-C0AC-4C2B-8F85-CB5E72CB220A}"/>
              </a:ext>
            </a:extLst>
          </p:cNvPr>
          <p:cNvCxnSpPr>
            <a:cxnSpLocks/>
          </p:cNvCxnSpPr>
          <p:nvPr/>
        </p:nvCxnSpPr>
        <p:spPr>
          <a:xfrm>
            <a:off x="7895278" y="4040098"/>
            <a:ext cx="0" cy="395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7CACE5-7F6B-427C-8CF1-15185ED696CF}"/>
              </a:ext>
            </a:extLst>
          </p:cNvPr>
          <p:cNvCxnSpPr>
            <a:cxnSpLocks/>
          </p:cNvCxnSpPr>
          <p:nvPr/>
        </p:nvCxnSpPr>
        <p:spPr>
          <a:xfrm flipH="1">
            <a:off x="1711863" y="4021282"/>
            <a:ext cx="61834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3C9CFF-22AA-4011-B780-1945EBBF3948}"/>
              </a:ext>
            </a:extLst>
          </p:cNvPr>
          <p:cNvCxnSpPr>
            <a:cxnSpLocks/>
          </p:cNvCxnSpPr>
          <p:nvPr/>
        </p:nvCxnSpPr>
        <p:spPr>
          <a:xfrm>
            <a:off x="4861958" y="3644367"/>
            <a:ext cx="0" cy="395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69CBCD4-C684-4087-B6EB-12DC8EB45557}"/>
              </a:ext>
            </a:extLst>
          </p:cNvPr>
          <p:cNvSpPr/>
          <p:nvPr/>
        </p:nvSpPr>
        <p:spPr>
          <a:xfrm>
            <a:off x="4685449" y="3408663"/>
            <a:ext cx="328933" cy="28922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09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KALITIM (INHERITANCE)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61FC1-767A-4F2B-B7A8-083CCA5CCDC4}"/>
              </a:ext>
            </a:extLst>
          </p:cNvPr>
          <p:cNvSpPr/>
          <p:nvPr/>
        </p:nvSpPr>
        <p:spPr>
          <a:xfrm>
            <a:off x="856792" y="2203747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Lion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16AB9-117F-4414-8300-6F2EB43DFAEC}"/>
              </a:ext>
            </a:extLst>
          </p:cNvPr>
          <p:cNvSpPr/>
          <p:nvPr/>
        </p:nvSpPr>
        <p:spPr>
          <a:xfrm>
            <a:off x="856792" y="2732808"/>
            <a:ext cx="1710140" cy="1241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noOfLegs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eats</a:t>
            </a:r>
            <a:endParaRPr lang="tr-TR" dirty="0"/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weight</a:t>
            </a:r>
            <a:endParaRPr lang="tr-TR" altLang="tr-TR" dirty="0">
              <a:solidFill>
                <a:srgbClr val="3F51B5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live </a:t>
            </a:r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6003F6-0A5C-48E1-9EFD-395B75B1D83A}"/>
              </a:ext>
            </a:extLst>
          </p:cNvPr>
          <p:cNvSpPr/>
          <p:nvPr/>
        </p:nvSpPr>
        <p:spPr>
          <a:xfrm>
            <a:off x="856792" y="3967472"/>
            <a:ext cx="171014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printInfo</a:t>
            </a:r>
            <a:endParaRPr lang="tr-TR" altLang="tr-TR" dirty="0">
              <a:solidFill>
                <a:srgbClr val="3F51B5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37741-532E-43C0-8B5E-84E10498D2DA}"/>
              </a:ext>
            </a:extLst>
          </p:cNvPr>
          <p:cNvSpPr/>
          <p:nvPr/>
        </p:nvSpPr>
        <p:spPr>
          <a:xfrm>
            <a:off x="3755853" y="2194039"/>
            <a:ext cx="171014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9C27B0"/>
                </a:solidFill>
                <a:latin typeface="Consolas" panose="020B0609020204030204" pitchFamily="49" charset="0"/>
              </a:rPr>
              <a:t>Spider</a:t>
            </a:r>
            <a:endParaRPr lang="tr-T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6B8B9-3454-434B-9CCA-B36FE9D1CB83}"/>
              </a:ext>
            </a:extLst>
          </p:cNvPr>
          <p:cNvSpPr/>
          <p:nvPr/>
        </p:nvSpPr>
        <p:spPr>
          <a:xfrm>
            <a:off x="3755853" y="2727044"/>
            <a:ext cx="1710140" cy="1261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noOfLegs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eats</a:t>
            </a:r>
            <a:endParaRPr lang="tr-TR" dirty="0"/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weight</a:t>
            </a:r>
            <a:endParaRPr lang="tr-TR" altLang="tr-TR" dirty="0">
              <a:solidFill>
                <a:srgbClr val="3F51B5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isLikeFly</a:t>
            </a:r>
            <a:endParaRPr lang="tr-T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D30B4C-D568-4191-B098-C46FFA9BA451}"/>
              </a:ext>
            </a:extLst>
          </p:cNvPr>
          <p:cNvSpPr/>
          <p:nvPr/>
        </p:nvSpPr>
        <p:spPr>
          <a:xfrm>
            <a:off x="3755853" y="3988253"/>
            <a:ext cx="1710140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printInfo</a:t>
            </a:r>
            <a:endParaRPr lang="tr-TR" altLang="tr-TR" dirty="0">
              <a:solidFill>
                <a:srgbClr val="3F51B5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271446-6A52-44B0-8124-D6ED259CF488}"/>
              </a:ext>
            </a:extLst>
          </p:cNvPr>
          <p:cNvSpPr/>
          <p:nvPr/>
        </p:nvSpPr>
        <p:spPr>
          <a:xfrm>
            <a:off x="6691751" y="2194039"/>
            <a:ext cx="2002354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Eagle</a:t>
            </a:r>
            <a:endParaRPr lang="tr-T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E5F7DE-4FC6-4356-A02C-E55C6883FCAD}"/>
              </a:ext>
            </a:extLst>
          </p:cNvPr>
          <p:cNvSpPr/>
          <p:nvPr/>
        </p:nvSpPr>
        <p:spPr>
          <a:xfrm>
            <a:off x="6691751" y="2727044"/>
            <a:ext cx="2002354" cy="1261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noOfLegs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eats</a:t>
            </a:r>
            <a:endParaRPr lang="tr-TR" dirty="0"/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weight</a:t>
            </a:r>
            <a:endParaRPr lang="tr-TR" altLang="tr-TR" dirty="0">
              <a:solidFill>
                <a:srgbClr val="3F51B5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flightHeight</a:t>
            </a:r>
            <a:endParaRPr lang="tr-T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F5078-A9D3-40E7-84A4-015480CF313B}"/>
              </a:ext>
            </a:extLst>
          </p:cNvPr>
          <p:cNvSpPr/>
          <p:nvPr/>
        </p:nvSpPr>
        <p:spPr>
          <a:xfrm>
            <a:off x="6691751" y="3988253"/>
            <a:ext cx="2002354" cy="62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printInfo</a:t>
            </a:r>
            <a:endParaRPr lang="tr-TR" altLang="tr-TR" dirty="0">
              <a:solidFill>
                <a:srgbClr val="3F51B5"/>
              </a:solidFill>
              <a:latin typeface="Consolas" panose="020B0609020204030204" pitchFamily="49" charset="0"/>
            </a:endParaRP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+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print</a:t>
            </a:r>
          </a:p>
        </p:txBody>
      </p:sp>
    </p:spTree>
    <p:extLst>
      <p:ext uri="{BB962C8B-B14F-4D97-AF65-F5344CB8AC3E}">
        <p14:creationId xmlns:p14="http://schemas.microsoft.com/office/powerpoint/2010/main" val="182974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BF47-FC29-4664-AC0A-4BF6D677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tr-TR" dirty="0"/>
              <a:t>KALITIM (INHERITANCE)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0986E-911A-4CF0-9402-45D70A953986}"/>
              </a:ext>
            </a:extLst>
          </p:cNvPr>
          <p:cNvGrpSpPr/>
          <p:nvPr/>
        </p:nvGrpSpPr>
        <p:grpSpPr>
          <a:xfrm>
            <a:off x="4572000" y="938336"/>
            <a:ext cx="4308651" cy="1981509"/>
            <a:chOff x="856792" y="1348968"/>
            <a:chExt cx="7837313" cy="47817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256506-18AA-458C-BADE-FF0173088B7D}"/>
                </a:ext>
              </a:extLst>
            </p:cNvPr>
            <p:cNvSpPr/>
            <p:nvPr/>
          </p:nvSpPr>
          <p:spPr>
            <a:xfrm>
              <a:off x="3994846" y="1348968"/>
              <a:ext cx="1710140" cy="537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900" dirty="0">
                  <a:solidFill>
                    <a:srgbClr val="9C27B0"/>
                  </a:solidFill>
                  <a:latin typeface="Consolas" panose="020B0609020204030204" pitchFamily="49" charset="0"/>
                </a:rPr>
                <a:t>Animal</a:t>
              </a:r>
              <a:endParaRPr lang="tr-TR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267A1B-535E-4194-A6A4-33AE5115C7F4}"/>
                </a:ext>
              </a:extLst>
            </p:cNvPr>
            <p:cNvSpPr/>
            <p:nvPr/>
          </p:nvSpPr>
          <p:spPr>
            <a:xfrm>
              <a:off x="3994846" y="1877296"/>
              <a:ext cx="1710140" cy="9416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540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altLang="tr-TR" sz="900" dirty="0">
                  <a:solidFill>
                    <a:srgbClr val="3F51B5"/>
                  </a:solidFill>
                  <a:latin typeface="Consolas" panose="020B0609020204030204" pitchFamily="49" charset="0"/>
                </a:rPr>
                <a:t>+</a:t>
              </a:r>
              <a:r>
                <a:rPr lang="tr-TR" altLang="tr-TR" sz="900" dirty="0">
                  <a:solidFill>
                    <a:srgbClr val="37474F"/>
                  </a:solidFill>
                  <a:latin typeface="Consolas" panose="020B0609020204030204" pitchFamily="49" charset="0"/>
                </a:rPr>
                <a:t> noOfLegs</a:t>
              </a:r>
            </a:p>
            <a:p>
              <a:pPr defTabSz="540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altLang="tr-TR" sz="900" dirty="0">
                  <a:solidFill>
                    <a:srgbClr val="3F51B5"/>
                  </a:solidFill>
                  <a:latin typeface="Consolas" panose="020B0609020204030204" pitchFamily="49" charset="0"/>
                </a:rPr>
                <a:t>+</a:t>
              </a:r>
              <a:r>
                <a:rPr lang="tr-TR" altLang="tr-TR" sz="900" dirty="0">
                  <a:solidFill>
                    <a:srgbClr val="37474F"/>
                  </a:solidFill>
                  <a:latin typeface="Consolas" panose="020B0609020204030204" pitchFamily="49" charset="0"/>
                </a:rPr>
                <a:t> eats</a:t>
              </a:r>
              <a:endParaRPr lang="tr-TR" sz="900" dirty="0"/>
            </a:p>
            <a:p>
              <a:pPr defTabSz="540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altLang="tr-TR" sz="900" dirty="0">
                  <a:solidFill>
                    <a:srgbClr val="3F51B5"/>
                  </a:solidFill>
                  <a:latin typeface="Consolas" panose="020B0609020204030204" pitchFamily="49" charset="0"/>
                </a:rPr>
                <a:t>+</a:t>
              </a:r>
              <a:r>
                <a:rPr lang="tr-TR" altLang="tr-TR" sz="900" dirty="0">
                  <a:solidFill>
                    <a:srgbClr val="37474F"/>
                  </a:solidFill>
                  <a:latin typeface="Consolas" panose="020B0609020204030204" pitchFamily="49" charset="0"/>
                </a:rPr>
                <a:t> weight</a:t>
              </a:r>
              <a:endParaRPr lang="tr-TR" sz="9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DC61BE-1355-4683-8A3E-614DCBA93D3B}"/>
                </a:ext>
              </a:extLst>
            </p:cNvPr>
            <p:cNvSpPr/>
            <p:nvPr/>
          </p:nvSpPr>
          <p:spPr>
            <a:xfrm>
              <a:off x="3994846" y="2805848"/>
              <a:ext cx="1710140" cy="6231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540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altLang="tr-TR" sz="900" dirty="0">
                  <a:solidFill>
                    <a:srgbClr val="3F51B5"/>
                  </a:solidFill>
                  <a:latin typeface="Consolas" panose="020B0609020204030204" pitchFamily="49" charset="0"/>
                </a:rPr>
                <a:t>+</a:t>
              </a:r>
              <a:r>
                <a:rPr lang="tr-TR" altLang="tr-TR" sz="900" dirty="0">
                  <a:solidFill>
                    <a:srgbClr val="37474F"/>
                  </a:solidFill>
                  <a:latin typeface="Consolas" panose="020B0609020204030204" pitchFamily="49" charset="0"/>
                </a:rPr>
                <a:t> printInfo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861FC1-767A-4F2B-B7A8-083CCA5CCDC4}"/>
                </a:ext>
              </a:extLst>
            </p:cNvPr>
            <p:cNvSpPr/>
            <p:nvPr/>
          </p:nvSpPr>
          <p:spPr>
            <a:xfrm>
              <a:off x="856792" y="4406622"/>
              <a:ext cx="1710140" cy="537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900" dirty="0">
                  <a:solidFill>
                    <a:srgbClr val="9C27B0"/>
                  </a:solidFill>
                  <a:latin typeface="Consolas" panose="020B0609020204030204" pitchFamily="49" charset="0"/>
                </a:rPr>
                <a:t>Lion</a:t>
              </a:r>
              <a:endParaRPr lang="tr-TR" sz="9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A16AB9-117F-4414-8300-6F2EB43DFAEC}"/>
                </a:ext>
              </a:extLst>
            </p:cNvPr>
            <p:cNvSpPr/>
            <p:nvPr/>
          </p:nvSpPr>
          <p:spPr>
            <a:xfrm>
              <a:off x="856792" y="4943833"/>
              <a:ext cx="1710140" cy="537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540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altLang="tr-TR" sz="900" dirty="0">
                  <a:solidFill>
                    <a:srgbClr val="3F51B5"/>
                  </a:solidFill>
                  <a:latin typeface="Consolas" panose="020B0609020204030204" pitchFamily="49" charset="0"/>
                </a:rPr>
                <a:t>+ </a:t>
              </a:r>
              <a:r>
                <a:rPr lang="tr-TR" altLang="tr-TR" sz="900" dirty="0">
                  <a:solidFill>
                    <a:srgbClr val="37474F"/>
                  </a:solidFill>
                  <a:latin typeface="Consolas" panose="020B0609020204030204" pitchFamily="49" charset="0"/>
                </a:rPr>
                <a:t>live </a:t>
              </a:r>
              <a:endParaRPr lang="tr-TR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6003F6-0A5C-48E1-9EFD-395B75B1D83A}"/>
                </a:ext>
              </a:extLst>
            </p:cNvPr>
            <p:cNvSpPr/>
            <p:nvPr/>
          </p:nvSpPr>
          <p:spPr>
            <a:xfrm>
              <a:off x="856792" y="5467970"/>
              <a:ext cx="1710140" cy="6231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540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altLang="tr-TR" sz="900" dirty="0">
                  <a:solidFill>
                    <a:srgbClr val="3F51B5"/>
                  </a:solidFill>
                  <a:latin typeface="Consolas" panose="020B0609020204030204" pitchFamily="49" charset="0"/>
                </a:rPr>
                <a:t>+</a:t>
              </a:r>
              <a:r>
                <a:rPr lang="tr-TR" altLang="tr-TR" sz="900" dirty="0">
                  <a:solidFill>
                    <a:srgbClr val="37474F"/>
                  </a:solidFill>
                  <a:latin typeface="Consolas" panose="020B0609020204030204" pitchFamily="49" charset="0"/>
                </a:rPr>
                <a:t> print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BDBEB59-FADF-47EE-998C-98B406C7BCFA}"/>
                </a:ext>
              </a:extLst>
            </p:cNvPr>
            <p:cNvCxnSpPr>
              <a:cxnSpLocks/>
            </p:cNvCxnSpPr>
            <p:nvPr/>
          </p:nvCxnSpPr>
          <p:spPr>
            <a:xfrm>
              <a:off x="1711862" y="4021282"/>
              <a:ext cx="0" cy="3957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D37741-532E-43C0-8B5E-84E10498D2DA}"/>
                </a:ext>
              </a:extLst>
            </p:cNvPr>
            <p:cNvSpPr/>
            <p:nvPr/>
          </p:nvSpPr>
          <p:spPr>
            <a:xfrm>
              <a:off x="3994846" y="4446221"/>
              <a:ext cx="1710140" cy="537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900" dirty="0">
                  <a:solidFill>
                    <a:srgbClr val="9C27B0"/>
                  </a:solidFill>
                  <a:latin typeface="Consolas" panose="020B0609020204030204" pitchFamily="49" charset="0"/>
                </a:rPr>
                <a:t>Spider</a:t>
              </a:r>
              <a:endParaRPr lang="tr-TR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36B8B9-3454-434B-9CCA-B36FE9D1CB83}"/>
                </a:ext>
              </a:extLst>
            </p:cNvPr>
            <p:cNvSpPr/>
            <p:nvPr/>
          </p:nvSpPr>
          <p:spPr>
            <a:xfrm>
              <a:off x="3994846" y="4983432"/>
              <a:ext cx="1710140" cy="537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540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altLang="tr-TR" sz="900" dirty="0">
                  <a:solidFill>
                    <a:srgbClr val="3F51B5"/>
                  </a:solidFill>
                  <a:latin typeface="Consolas" panose="020B0609020204030204" pitchFamily="49" charset="0"/>
                </a:rPr>
                <a:t>+</a:t>
              </a:r>
              <a:r>
                <a:rPr lang="tr-TR" altLang="tr-TR" sz="900" dirty="0">
                  <a:solidFill>
                    <a:srgbClr val="37474F"/>
                  </a:solidFill>
                  <a:latin typeface="Consolas" panose="020B0609020204030204" pitchFamily="49" charset="0"/>
                </a:rPr>
                <a:t> isLikeFly</a:t>
              </a:r>
              <a:endParaRPr lang="tr-TR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D30B4C-D568-4191-B098-C46FFA9BA451}"/>
                </a:ext>
              </a:extLst>
            </p:cNvPr>
            <p:cNvSpPr/>
            <p:nvPr/>
          </p:nvSpPr>
          <p:spPr>
            <a:xfrm>
              <a:off x="3994846" y="5507569"/>
              <a:ext cx="1710140" cy="6231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540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altLang="tr-TR" sz="900" dirty="0">
                  <a:solidFill>
                    <a:srgbClr val="3F51B5"/>
                  </a:solidFill>
                  <a:latin typeface="Consolas" panose="020B0609020204030204" pitchFamily="49" charset="0"/>
                </a:rPr>
                <a:t>+</a:t>
              </a:r>
              <a:r>
                <a:rPr lang="tr-TR" altLang="tr-TR" sz="900" dirty="0">
                  <a:solidFill>
                    <a:srgbClr val="37474F"/>
                  </a:solidFill>
                  <a:latin typeface="Consolas" panose="020B0609020204030204" pitchFamily="49" charset="0"/>
                </a:rPr>
                <a:t> print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271446-6A52-44B0-8124-D6ED259CF488}"/>
                </a:ext>
              </a:extLst>
            </p:cNvPr>
            <p:cNvSpPr/>
            <p:nvPr/>
          </p:nvSpPr>
          <p:spPr>
            <a:xfrm>
              <a:off x="6691751" y="4446221"/>
              <a:ext cx="2002354" cy="537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900" dirty="0">
                  <a:solidFill>
                    <a:srgbClr val="9C27B0"/>
                  </a:solidFill>
                  <a:latin typeface="Consolas" panose="020B0609020204030204" pitchFamily="49" charset="0"/>
                </a:rPr>
                <a:t>Eagle</a:t>
              </a:r>
              <a:endParaRPr lang="tr-TR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7E5F7DE-4FC6-4356-A02C-E55C6883FCAD}"/>
                </a:ext>
              </a:extLst>
            </p:cNvPr>
            <p:cNvSpPr/>
            <p:nvPr/>
          </p:nvSpPr>
          <p:spPr>
            <a:xfrm>
              <a:off x="6691751" y="4983432"/>
              <a:ext cx="2002354" cy="537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540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altLang="tr-TR" sz="900" dirty="0">
                  <a:solidFill>
                    <a:srgbClr val="3F51B5"/>
                  </a:solidFill>
                  <a:latin typeface="Consolas" panose="020B0609020204030204" pitchFamily="49" charset="0"/>
                </a:rPr>
                <a:t>+</a:t>
              </a:r>
              <a:r>
                <a:rPr lang="tr-TR" altLang="tr-TR" sz="900" dirty="0">
                  <a:solidFill>
                    <a:srgbClr val="37474F"/>
                  </a:solidFill>
                  <a:latin typeface="Consolas" panose="020B0609020204030204" pitchFamily="49" charset="0"/>
                </a:rPr>
                <a:t> flightHeight</a:t>
              </a:r>
              <a:endParaRPr lang="tr-TR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EAF5078-A9D3-40E7-84A4-015480CF313B}"/>
                </a:ext>
              </a:extLst>
            </p:cNvPr>
            <p:cNvSpPr/>
            <p:nvPr/>
          </p:nvSpPr>
          <p:spPr>
            <a:xfrm>
              <a:off x="6691751" y="5507569"/>
              <a:ext cx="2002354" cy="6231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540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altLang="tr-TR" sz="900" dirty="0">
                  <a:solidFill>
                    <a:srgbClr val="3F51B5"/>
                  </a:solidFill>
                  <a:latin typeface="Consolas" panose="020B0609020204030204" pitchFamily="49" charset="0"/>
                </a:rPr>
                <a:t>+</a:t>
              </a:r>
              <a:r>
                <a:rPr lang="tr-TR" altLang="tr-TR" sz="900" dirty="0">
                  <a:solidFill>
                    <a:srgbClr val="37474F"/>
                  </a:solidFill>
                  <a:latin typeface="Consolas" panose="020B0609020204030204" pitchFamily="49" charset="0"/>
                </a:rPr>
                <a:t> print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6E6629-0ED6-44F7-A866-DED294AD885D}"/>
                </a:ext>
              </a:extLst>
            </p:cNvPr>
            <p:cNvCxnSpPr>
              <a:cxnSpLocks/>
            </p:cNvCxnSpPr>
            <p:nvPr/>
          </p:nvCxnSpPr>
          <p:spPr>
            <a:xfrm>
              <a:off x="4864596" y="4040099"/>
              <a:ext cx="0" cy="3957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CDC142-C0AC-4C2B-8F85-CB5E72CB220A}"/>
                </a:ext>
              </a:extLst>
            </p:cNvPr>
            <p:cNvCxnSpPr>
              <a:cxnSpLocks/>
            </p:cNvCxnSpPr>
            <p:nvPr/>
          </p:nvCxnSpPr>
          <p:spPr>
            <a:xfrm>
              <a:off x="7895278" y="4040098"/>
              <a:ext cx="0" cy="3957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87CACE5-7F6B-427C-8CF1-15185ED696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1863" y="4021282"/>
              <a:ext cx="61834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3C9CFF-22AA-4011-B780-1945EBBF3948}"/>
                </a:ext>
              </a:extLst>
            </p:cNvPr>
            <p:cNvCxnSpPr>
              <a:cxnSpLocks/>
            </p:cNvCxnSpPr>
            <p:nvPr/>
          </p:nvCxnSpPr>
          <p:spPr>
            <a:xfrm>
              <a:off x="4861958" y="3644367"/>
              <a:ext cx="0" cy="3957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69CBCD4-C684-4087-B6EB-12DC8EB45557}"/>
                </a:ext>
              </a:extLst>
            </p:cNvPr>
            <p:cNvSpPr/>
            <p:nvPr/>
          </p:nvSpPr>
          <p:spPr>
            <a:xfrm>
              <a:off x="4685449" y="3408663"/>
              <a:ext cx="328933" cy="28922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900"/>
            </a:p>
          </p:txBody>
        </p:sp>
      </p:grpSp>
      <p:sp>
        <p:nvSpPr>
          <p:cNvPr id="28" name="Rectangle 4">
            <a:extLst>
              <a:ext uri="{FF2B5EF4-FFF2-40B4-BE49-F238E27FC236}">
                <a16:creationId xmlns:a16="http://schemas.microsoft.com/office/drawing/2014/main" id="{6313079D-493E-4503-8EB7-15D29EAAC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35" y="2703016"/>
            <a:ext cx="562611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Test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static</a:t>
            </a:r>
            <a:r>
              <a:rPr kumimoji="0" lang="tr-TR" altLang="tr-TR" b="0" i="0" u="none" strike="noStrike" cap="none" normalizeH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System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args[]){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Lion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aslan =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new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Lion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();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Spider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orumcek =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new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Spider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();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Eagle 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kartal = </a:t>
            </a:r>
            <a:r>
              <a:rPr lang="tr-TR" altLang="tr-TR" dirty="0">
                <a:solidFill>
                  <a:srgbClr val="3F51B5"/>
                </a:solidFill>
                <a:latin typeface="Consolas" panose="020B0609020204030204" pitchFamily="49" charset="0"/>
              </a:rPr>
              <a:t>new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Eagle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();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dirty="0">
              <a:solidFill>
                <a:srgbClr val="9C27B0"/>
              </a:solidFill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………………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aslan.print();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aslan.printInfo();</a:t>
            </a:r>
            <a:endParaRPr lang="tr-TR" altLang="tr-TR" sz="2400" dirty="0">
              <a:latin typeface="Consolas" panose="020B0609020204030204" pitchFamily="49" charset="0"/>
            </a:endParaRP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9C27B0"/>
                </a:solidFill>
                <a:latin typeface="Consolas" panose="020B0609020204030204" pitchFamily="49" charset="0"/>
              </a:rPr>
              <a:t>		</a:t>
            </a: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orumcek.print();</a:t>
            </a:r>
          </a:p>
          <a:p>
            <a:pPr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	orumcek.printInfo();</a:t>
            </a:r>
          </a:p>
          <a:p>
            <a:pPr lvl="2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kartal.print();		</a:t>
            </a:r>
          </a:p>
          <a:p>
            <a:pPr lvl="2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kartal.printInfo();</a:t>
            </a:r>
            <a:endParaRPr lang="tr-TR" altLang="tr-TR" sz="2400" dirty="0">
              <a:latin typeface="Consolas" panose="020B0609020204030204" pitchFamily="49" charset="0"/>
            </a:endParaRP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solidFill>
                  <a:srgbClr val="37474F"/>
                </a:solidFill>
                <a:latin typeface="Consolas" panose="020B06090202040302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54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7FF21788-EC0B-4472-902C-68643748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612" y="5179320"/>
            <a:ext cx="2668169" cy="1661993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bg1"/>
                </a:solidFill>
                <a:latin typeface="Consolas" panose="020B0609020204030204" pitchFamily="49" charset="0"/>
              </a:rPr>
              <a:t>Jungle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4, Antilope, 190 kg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8, Fly, 0.003</a:t>
            </a:r>
            <a:r>
              <a:rPr kumimoji="0" lang="tr-TR" altLang="tr-TR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kg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6000 m</a:t>
            </a:r>
          </a:p>
          <a:p>
            <a:pPr lvl="0" defTabSz="54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2, Meat,</a:t>
            </a:r>
            <a:r>
              <a:rPr kumimoji="0" lang="tr-TR" altLang="tr-TR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10 kg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352</TotalTime>
  <Words>701</Words>
  <Application>Microsoft Office PowerPoint</Application>
  <PresentationFormat>On-screen Show (4:3)</PresentationFormat>
  <Paragraphs>504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Consolas</vt:lpstr>
      <vt:lpstr>Gill Sans MT</vt:lpstr>
      <vt:lpstr>Impact</vt:lpstr>
      <vt:lpstr>Roboto Mono</vt:lpstr>
      <vt:lpstr>Badge</vt:lpstr>
      <vt:lpstr>Nesne yönelimli programlama uygulama #2</vt:lpstr>
      <vt:lpstr>HAtırlatmalar</vt:lpstr>
      <vt:lpstr>HAtırlatmalar</vt:lpstr>
      <vt:lpstr>HAtırlatmalar</vt:lpstr>
      <vt:lpstr>KALITIM (INHERITANCE)</vt:lpstr>
      <vt:lpstr>KALITIM (INHERITANCE)</vt:lpstr>
      <vt:lpstr>KALITIM (INHERITANCE)</vt:lpstr>
      <vt:lpstr>KALITIM (INHERITANCE)</vt:lpstr>
      <vt:lpstr>KALITIM (INHERITANCE)</vt:lpstr>
      <vt:lpstr>OVERRIDING</vt:lpstr>
      <vt:lpstr>OVERRIDING</vt:lpstr>
      <vt:lpstr>OVERRIDING</vt:lpstr>
      <vt:lpstr>OVERLOADING</vt:lpstr>
      <vt:lpstr>OVERLOADING</vt:lpstr>
      <vt:lpstr>SINIF DİYAGRAMLARI</vt:lpstr>
      <vt:lpstr>SINIF DİYAGRAMLARI</vt:lpstr>
      <vt:lpstr>SINIF DİYAGRAMLARI</vt:lpstr>
      <vt:lpstr>AggregatIon</vt:lpstr>
      <vt:lpstr>AggregatIon</vt:lpstr>
      <vt:lpstr>SINIF DİYAGRAMLARI</vt:lpstr>
      <vt:lpstr>COMPOSITE</vt:lpstr>
      <vt:lpstr>COMPOSITE</vt:lpstr>
      <vt:lpstr>SINIF DİYAGRAMLARI</vt:lpstr>
      <vt:lpstr>ÖRNEKLER</vt:lpstr>
      <vt:lpstr>ÖRNEKLER</vt:lpstr>
      <vt:lpstr>ÖRNEKLER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ONUR SIGIRCI</dc:creator>
  <cp:lastModifiedBy>ONUR SIGIRCI</cp:lastModifiedBy>
  <cp:revision>89</cp:revision>
  <dcterms:created xsi:type="dcterms:W3CDTF">2019-03-12T11:12:39Z</dcterms:created>
  <dcterms:modified xsi:type="dcterms:W3CDTF">2019-03-15T08:24:56Z</dcterms:modified>
</cp:coreProperties>
</file>