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  <a:effectLst/>
                <a:latin typeface="-apple-system"/>
              </a:rPr>
              <a:t>Credit </a:t>
            </a:r>
            <a:r>
              <a:rPr lang="en-US" b="1" i="1" dirty="0">
                <a:solidFill>
                  <a:schemeClr val="tx1"/>
                </a:solidFill>
                <a:latin typeface="-apple-system"/>
              </a:rPr>
              <a:t>R</a:t>
            </a:r>
            <a:r>
              <a:rPr lang="en-US" b="1" i="1" dirty="0">
                <a:solidFill>
                  <a:schemeClr val="tx1"/>
                </a:solidFill>
                <a:effectLst/>
                <a:latin typeface="-apple-system"/>
              </a:rPr>
              <a:t>isk Prediction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Yusuf Arico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Pratama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Final project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vix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73AC-67F8-B312-5E2C-076AD734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9935-C992-3877-63A0-00FB76BB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Sebagai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tugas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akhir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dari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masa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kontrakmu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sebagai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intern Data Scientist di ID/X Partners, kali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ini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kamu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akan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dilibatkan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dalam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projek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dari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sebuah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lending company.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Kamu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akan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berkolaborasi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dengan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berbagai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departemen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lain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dalam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projek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ini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untuk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menyediakan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solusi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teknologi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bagi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company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tersebut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 </a:t>
            </a:r>
            <a:r>
              <a:rPr lang="en-US" b="1" i="1" dirty="0" err="1">
                <a:solidFill>
                  <a:schemeClr val="tx1"/>
                </a:solidFill>
                <a:effectLst/>
                <a:latin typeface="-apple-system"/>
              </a:rPr>
              <a:t>Kamu</a:t>
            </a:r>
            <a:r>
              <a:rPr lang="en-US" b="1" i="1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1" i="1" dirty="0" err="1">
                <a:solidFill>
                  <a:schemeClr val="tx1"/>
                </a:solidFill>
                <a:effectLst/>
                <a:latin typeface="-apple-system"/>
              </a:rPr>
              <a:t>diminta</a:t>
            </a:r>
            <a:r>
              <a:rPr lang="en-US" b="1" i="1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1" i="1" dirty="0" err="1">
                <a:solidFill>
                  <a:schemeClr val="tx1"/>
                </a:solidFill>
                <a:effectLst/>
                <a:latin typeface="-apple-system"/>
              </a:rPr>
              <a:t>untuk</a:t>
            </a:r>
            <a:r>
              <a:rPr lang="en-US" b="1" i="1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1" i="1" dirty="0" err="1">
                <a:solidFill>
                  <a:schemeClr val="tx1"/>
                </a:solidFill>
                <a:effectLst/>
                <a:latin typeface="-apple-system"/>
              </a:rPr>
              <a:t>membangun</a:t>
            </a:r>
            <a:r>
              <a:rPr lang="en-US" b="1" i="1" dirty="0">
                <a:solidFill>
                  <a:schemeClr val="tx1"/>
                </a:solidFill>
                <a:effectLst/>
                <a:latin typeface="-apple-system"/>
              </a:rPr>
              <a:t> model yang </a:t>
            </a:r>
            <a:r>
              <a:rPr lang="en-US" b="1" i="1" dirty="0" err="1">
                <a:solidFill>
                  <a:schemeClr val="tx1"/>
                </a:solidFill>
                <a:effectLst/>
                <a:latin typeface="-apple-system"/>
              </a:rPr>
              <a:t>dapat</a:t>
            </a:r>
            <a:r>
              <a:rPr lang="en-US" b="1" i="1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1" i="1" dirty="0" err="1">
                <a:solidFill>
                  <a:schemeClr val="tx1"/>
                </a:solidFill>
                <a:effectLst/>
                <a:latin typeface="-apple-system"/>
              </a:rPr>
              <a:t>memprediksi</a:t>
            </a:r>
            <a:r>
              <a:rPr lang="en-US" b="1" i="1" dirty="0">
                <a:solidFill>
                  <a:schemeClr val="tx1"/>
                </a:solidFill>
                <a:effectLst/>
                <a:latin typeface="-apple-system"/>
              </a:rPr>
              <a:t> credit risk </a:t>
            </a:r>
            <a:r>
              <a:rPr lang="en-US" b="1" i="1" dirty="0" err="1">
                <a:solidFill>
                  <a:schemeClr val="tx1"/>
                </a:solidFill>
                <a:effectLst/>
                <a:latin typeface="-apple-system"/>
              </a:rPr>
              <a:t>menggunakan</a:t>
            </a:r>
            <a:r>
              <a:rPr lang="en-US" b="1" i="1" dirty="0">
                <a:solidFill>
                  <a:schemeClr val="tx1"/>
                </a:solidFill>
                <a:effectLst/>
                <a:latin typeface="-apple-system"/>
              </a:rPr>
              <a:t> dataset yang </a:t>
            </a:r>
            <a:r>
              <a:rPr lang="en-US" b="1" i="1" dirty="0" err="1">
                <a:solidFill>
                  <a:schemeClr val="tx1"/>
                </a:solidFill>
                <a:effectLst/>
                <a:latin typeface="-apple-system"/>
              </a:rPr>
              <a:t>disediakan</a:t>
            </a:r>
            <a:r>
              <a:rPr lang="en-US" b="1" i="1" dirty="0">
                <a:solidFill>
                  <a:schemeClr val="tx1"/>
                </a:solidFill>
                <a:effectLst/>
                <a:latin typeface="-apple-system"/>
              </a:rPr>
              <a:t> oleh company yang </a:t>
            </a:r>
            <a:r>
              <a:rPr lang="en-US" b="1" i="1" dirty="0" err="1">
                <a:solidFill>
                  <a:schemeClr val="tx1"/>
                </a:solidFill>
                <a:effectLst/>
                <a:latin typeface="-apple-system"/>
              </a:rPr>
              <a:t>terdiri</a:t>
            </a:r>
            <a:r>
              <a:rPr lang="en-US" b="1" i="1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1" i="1" dirty="0" err="1">
                <a:solidFill>
                  <a:schemeClr val="tx1"/>
                </a:solidFill>
                <a:effectLst/>
                <a:latin typeface="-apple-system"/>
              </a:rPr>
              <a:t>dari</a:t>
            </a:r>
            <a:r>
              <a:rPr lang="en-US" b="1" i="1" dirty="0">
                <a:solidFill>
                  <a:schemeClr val="tx1"/>
                </a:solidFill>
                <a:effectLst/>
                <a:latin typeface="-apple-system"/>
              </a:rPr>
              <a:t> data </a:t>
            </a:r>
            <a:r>
              <a:rPr lang="en-US" b="1" i="1" dirty="0" err="1">
                <a:solidFill>
                  <a:schemeClr val="tx1"/>
                </a:solidFill>
                <a:effectLst/>
                <a:latin typeface="-apple-system"/>
              </a:rPr>
              <a:t>pinjaman</a:t>
            </a:r>
            <a:r>
              <a:rPr lang="en-US" b="1" i="1" dirty="0">
                <a:solidFill>
                  <a:schemeClr val="tx1"/>
                </a:solidFill>
                <a:effectLst/>
                <a:latin typeface="-apple-system"/>
              </a:rPr>
              <a:t> yang </a:t>
            </a:r>
            <a:r>
              <a:rPr lang="en-US" b="1" i="1" dirty="0" err="1">
                <a:solidFill>
                  <a:schemeClr val="tx1"/>
                </a:solidFill>
                <a:effectLst/>
                <a:latin typeface="-apple-system"/>
              </a:rPr>
              <a:t>diterima</a:t>
            </a:r>
            <a:r>
              <a:rPr lang="en-US" b="1" i="1" dirty="0">
                <a:solidFill>
                  <a:schemeClr val="tx1"/>
                </a:solidFill>
                <a:effectLst/>
                <a:latin typeface="-apple-system"/>
              </a:rPr>
              <a:t> dan yang </a:t>
            </a:r>
            <a:r>
              <a:rPr lang="en-US" b="1" i="1" dirty="0" err="1">
                <a:solidFill>
                  <a:schemeClr val="tx1"/>
                </a:solidFill>
                <a:effectLst/>
                <a:latin typeface="-apple-system"/>
              </a:rPr>
              <a:t>ditolak</a:t>
            </a:r>
            <a:r>
              <a:rPr lang="en-US" b="1" i="1" dirty="0">
                <a:solidFill>
                  <a:schemeClr val="tx1"/>
                </a:solidFill>
                <a:effectLst/>
                <a:latin typeface="-apple-system"/>
              </a:rPr>
              <a:t>.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Selain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itu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kamu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juga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perlu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mempersiapkan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media visual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untuk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mempresentasikan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solusi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ke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klien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Pastikan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media visual yang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kamu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buat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jelas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mudah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dibaca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, dan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komunikatif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Pengerjaan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end-to-end solution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ini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dapat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dilakukan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di Programming Language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pilihanmu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dengan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tetap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mengacu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kepada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framework/methodology Data Science.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30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815" y="758952"/>
            <a:ext cx="11395494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3600" i="1" dirty="0">
                <a:solidFill>
                  <a:srgbClr val="FFFFFF"/>
                </a:solidFill>
              </a:rPr>
              <a:t>Credit Risk Prediction </a:t>
            </a:r>
            <a:r>
              <a:rPr lang="en-US" sz="3600" i="1" dirty="0" err="1">
                <a:solidFill>
                  <a:srgbClr val="FFFFFF"/>
                </a:solidFill>
              </a:rPr>
              <a:t>adalah</a:t>
            </a:r>
            <a:r>
              <a:rPr lang="en-US" sz="3600" i="1" dirty="0">
                <a:solidFill>
                  <a:srgbClr val="FFFFFF"/>
                </a:solidFill>
              </a:rPr>
              <a:t> </a:t>
            </a:r>
            <a:r>
              <a:rPr lang="en-US" sz="3600" i="1" dirty="0" err="1">
                <a:solidFill>
                  <a:srgbClr val="FFFFFF"/>
                </a:solidFill>
              </a:rPr>
              <a:t>cara</a:t>
            </a:r>
            <a:r>
              <a:rPr lang="en-US" sz="3600" i="1" dirty="0">
                <a:solidFill>
                  <a:srgbClr val="FFFFFF"/>
                </a:solidFill>
              </a:rPr>
              <a:t> yang </a:t>
            </a:r>
            <a:r>
              <a:rPr lang="en-US" sz="3600" i="1" dirty="0" err="1">
                <a:solidFill>
                  <a:srgbClr val="FFFFFF"/>
                </a:solidFill>
              </a:rPr>
              <a:t>efektif</a:t>
            </a:r>
            <a:r>
              <a:rPr lang="en-US" sz="3600" i="1" dirty="0">
                <a:solidFill>
                  <a:srgbClr val="FFFFFF"/>
                </a:solidFill>
              </a:rPr>
              <a:t> </a:t>
            </a:r>
            <a:r>
              <a:rPr lang="en-US" sz="3600" i="1" dirty="0" err="1">
                <a:solidFill>
                  <a:srgbClr val="FFFFFF"/>
                </a:solidFill>
              </a:rPr>
              <a:t>untuk</a:t>
            </a:r>
            <a:r>
              <a:rPr lang="en-US" sz="3600" i="1" dirty="0">
                <a:solidFill>
                  <a:srgbClr val="FFFFFF"/>
                </a:solidFill>
              </a:rPr>
              <a:t> </a:t>
            </a:r>
            <a:r>
              <a:rPr lang="en-US" sz="3600" i="1" dirty="0" err="1">
                <a:solidFill>
                  <a:srgbClr val="FFFFFF"/>
                </a:solidFill>
              </a:rPr>
              <a:t>mengevaluasi</a:t>
            </a:r>
            <a:r>
              <a:rPr lang="en-US" sz="3600" i="1" dirty="0">
                <a:solidFill>
                  <a:srgbClr val="FFFFFF"/>
                </a:solidFill>
              </a:rPr>
              <a:t> </a:t>
            </a:r>
            <a:r>
              <a:rPr lang="en-US" sz="3600" i="1" dirty="0" err="1">
                <a:solidFill>
                  <a:srgbClr val="FFFFFF"/>
                </a:solidFill>
              </a:rPr>
              <a:t>apakah</a:t>
            </a:r>
            <a:r>
              <a:rPr lang="en-US" sz="3600" i="1" dirty="0">
                <a:solidFill>
                  <a:srgbClr val="FFFFFF"/>
                </a:solidFill>
              </a:rPr>
              <a:t> </a:t>
            </a:r>
            <a:r>
              <a:rPr lang="en-US" sz="3600" i="1" dirty="0" err="1">
                <a:solidFill>
                  <a:srgbClr val="FFFFFF"/>
                </a:solidFill>
              </a:rPr>
              <a:t>calon</a:t>
            </a:r>
            <a:r>
              <a:rPr lang="en-US" sz="3600" i="1" dirty="0">
                <a:solidFill>
                  <a:srgbClr val="FFFFFF"/>
                </a:solidFill>
              </a:rPr>
              <a:t> </a:t>
            </a:r>
            <a:r>
              <a:rPr lang="en-US" sz="3600" i="1" dirty="0" err="1">
                <a:solidFill>
                  <a:srgbClr val="FFFFFF"/>
                </a:solidFill>
              </a:rPr>
              <a:t>peminjam</a:t>
            </a:r>
            <a:r>
              <a:rPr lang="en-US" sz="3600" i="1" dirty="0">
                <a:solidFill>
                  <a:srgbClr val="FFFFFF"/>
                </a:solidFill>
              </a:rPr>
              <a:t> </a:t>
            </a:r>
            <a:r>
              <a:rPr lang="en-US" sz="3600" i="1" dirty="0" err="1">
                <a:solidFill>
                  <a:srgbClr val="FFFFFF"/>
                </a:solidFill>
              </a:rPr>
              <a:t>akan</a:t>
            </a:r>
            <a:r>
              <a:rPr lang="en-US" sz="3600" i="1" dirty="0">
                <a:solidFill>
                  <a:srgbClr val="FFFFFF"/>
                </a:solidFill>
              </a:rPr>
              <a:t> </a:t>
            </a:r>
            <a:r>
              <a:rPr lang="en-US" sz="3600" i="1" dirty="0" err="1">
                <a:solidFill>
                  <a:srgbClr val="FFFFFF"/>
                </a:solidFill>
              </a:rPr>
              <a:t>melunasi</a:t>
            </a:r>
            <a:r>
              <a:rPr lang="en-US" sz="3600" i="1" dirty="0">
                <a:solidFill>
                  <a:srgbClr val="FFFFFF"/>
                </a:solidFill>
              </a:rPr>
              <a:t> </a:t>
            </a:r>
            <a:r>
              <a:rPr lang="en-US" sz="3600" i="1" dirty="0" err="1">
                <a:solidFill>
                  <a:srgbClr val="FFFFFF"/>
                </a:solidFill>
              </a:rPr>
              <a:t>pinjaman</a:t>
            </a:r>
            <a:r>
              <a:rPr lang="en-US" sz="3600" i="1" dirty="0">
                <a:solidFill>
                  <a:srgbClr val="FFFFFF"/>
                </a:solidFill>
              </a:rPr>
              <a:t>, </a:t>
            </a:r>
            <a:r>
              <a:rPr lang="en-US" sz="3600" i="1" dirty="0" err="1">
                <a:solidFill>
                  <a:srgbClr val="FFFFFF"/>
                </a:solidFill>
              </a:rPr>
              <a:t>khususnya</a:t>
            </a:r>
            <a:r>
              <a:rPr lang="en-US" sz="3600" i="1" dirty="0">
                <a:solidFill>
                  <a:srgbClr val="FFFFFF"/>
                </a:solidFill>
              </a:rPr>
              <a:t> </a:t>
            </a:r>
            <a:r>
              <a:rPr lang="en-US" sz="3600" i="1" dirty="0" err="1">
                <a:solidFill>
                  <a:srgbClr val="FFFFFF"/>
                </a:solidFill>
              </a:rPr>
              <a:t>dalam</a:t>
            </a:r>
            <a:r>
              <a:rPr lang="en-US" sz="3600" i="1" dirty="0">
                <a:solidFill>
                  <a:srgbClr val="FFFFFF"/>
                </a:solidFill>
              </a:rPr>
              <a:t> </a:t>
            </a:r>
            <a:r>
              <a:rPr lang="en-US" sz="3600" i="1" dirty="0" err="1">
                <a:solidFill>
                  <a:srgbClr val="FFFFFF"/>
                </a:solidFill>
              </a:rPr>
              <a:t>pinjaman</a:t>
            </a:r>
            <a:r>
              <a:rPr lang="en-US" sz="3600" i="1" dirty="0">
                <a:solidFill>
                  <a:srgbClr val="FFFFFF"/>
                </a:solidFill>
              </a:rPr>
              <a:t> peer-to-peer di mana </a:t>
            </a:r>
            <a:r>
              <a:rPr lang="en-US" sz="3600" i="1" dirty="0" err="1">
                <a:solidFill>
                  <a:srgbClr val="FFFFFF"/>
                </a:solidFill>
              </a:rPr>
              <a:t>masalah</a:t>
            </a:r>
            <a:r>
              <a:rPr lang="en-US" sz="3600" i="1" dirty="0">
                <a:solidFill>
                  <a:srgbClr val="FFFFFF"/>
                </a:solidFill>
              </a:rPr>
              <a:t> </a:t>
            </a:r>
            <a:r>
              <a:rPr lang="en-US" sz="3600" i="1" dirty="0" err="1">
                <a:solidFill>
                  <a:srgbClr val="FFFFFF"/>
                </a:solidFill>
              </a:rPr>
              <a:t>ketidakseimbangan</a:t>
            </a:r>
            <a:r>
              <a:rPr lang="en-US" sz="3600" i="1" dirty="0">
                <a:solidFill>
                  <a:srgbClr val="FFFFFF"/>
                </a:solidFill>
              </a:rPr>
              <a:t> </a:t>
            </a:r>
            <a:r>
              <a:rPr lang="en-US" sz="3600" i="1" dirty="0" err="1">
                <a:solidFill>
                  <a:srgbClr val="FFFFFF"/>
                </a:solidFill>
              </a:rPr>
              <a:t>kelas</a:t>
            </a:r>
            <a:r>
              <a:rPr lang="en-US" sz="3600" i="1" dirty="0">
                <a:solidFill>
                  <a:srgbClr val="FFFFFF"/>
                </a:solidFill>
              </a:rPr>
              <a:t> yang </a:t>
            </a:r>
            <a:r>
              <a:rPr lang="en-US" sz="3600" i="1" dirty="0" err="1">
                <a:solidFill>
                  <a:srgbClr val="FFFFFF"/>
                </a:solidFill>
              </a:rPr>
              <a:t>lazim</a:t>
            </a:r>
            <a:r>
              <a:rPr lang="en-US" sz="3600" i="1" dirty="0">
                <a:solidFill>
                  <a:srgbClr val="FFFFFF"/>
                </a:solidFill>
              </a:rPr>
              <a:t> </a:t>
            </a:r>
            <a:r>
              <a:rPr lang="en-US" sz="3600" i="1" dirty="0" err="1">
                <a:solidFill>
                  <a:srgbClr val="FFFFFF"/>
                </a:solidFill>
              </a:rPr>
              <a:t>terjadi</a:t>
            </a:r>
            <a:r>
              <a:rPr lang="en-US" sz="3600" i="1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3E10-9D1E-9A32-1B17-5F6A09B6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Workflow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DCC6E-7E35-769B-3EE4-B2CD1E4B6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113" y="2148095"/>
            <a:ext cx="6449773" cy="39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6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3E10-9D1E-9A32-1B17-5F6A09B6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yang </a:t>
            </a:r>
            <a:r>
              <a:rPr lang="en-US" dirty="0" err="1"/>
              <a:t>digunakan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1087D-4AE7-B906-F0EA-0647AB57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6" y="2355011"/>
            <a:ext cx="5126207" cy="2765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4495A4-E286-AF99-C086-89BCB1F7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041" y="3536193"/>
            <a:ext cx="4986664" cy="2687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82FC98-5AFB-7C88-2668-FE8F484C280A}"/>
              </a:ext>
            </a:extLst>
          </p:cNvPr>
          <p:cNvSpPr txBox="1"/>
          <p:nvPr/>
        </p:nvSpPr>
        <p:spPr>
          <a:xfrm>
            <a:off x="6633713" y="2432649"/>
            <a:ext cx="498666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Dataset </a:t>
            </a:r>
            <a:r>
              <a:rPr lang="en-US" dirty="0" err="1"/>
              <a:t>utama</a:t>
            </a:r>
            <a:r>
              <a:rPr lang="en-US" dirty="0"/>
              <a:t> = loan_data_2007_2014.csv</a:t>
            </a:r>
          </a:p>
          <a:p>
            <a:pPr marL="342900" indent="-342900">
              <a:buAutoNum type="arabicPeriod"/>
            </a:pPr>
            <a:r>
              <a:rPr lang="en-US" dirty="0"/>
              <a:t>Panduan </a:t>
            </a:r>
            <a:r>
              <a:rPr lang="en-US" dirty="0" err="1"/>
              <a:t>keterangan</a:t>
            </a:r>
            <a:r>
              <a:rPr lang="en-US" dirty="0"/>
              <a:t> = LCDataDictionary.xlsx</a:t>
            </a:r>
          </a:p>
        </p:txBody>
      </p:sp>
    </p:spTree>
    <p:extLst>
      <p:ext uri="{BB962C8B-B14F-4D97-AF65-F5344CB8AC3E}">
        <p14:creationId xmlns:p14="http://schemas.microsoft.com/office/powerpoint/2010/main" val="186658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B7EF-7668-8EA6-366E-182B9340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272368"/>
            <a:ext cx="3517567" cy="95615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B6606-C59C-39DB-9197-B757B1BD7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509624"/>
            <a:ext cx="3626610" cy="459793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term: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memiliki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risiko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rendah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pada term 36 dan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risiko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tinggi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pada term 60.</a:t>
            </a:r>
          </a:p>
          <a:p>
            <a:pPr algn="l"/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initial_list_status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: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memiliki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risiko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tinggi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pada f dan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risiko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rendah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pada w</a:t>
            </a:r>
          </a:p>
          <a:p>
            <a:pPr algn="l"/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verification_status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: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memiliki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risiko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tinggi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status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diverifikasi</a:t>
            </a:r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home_ownership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: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memiliki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risiko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tinggi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pada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jenis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kepemilikan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None dan Other.</a:t>
            </a:r>
          </a:p>
          <a:p>
            <a:pPr algn="l"/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acc_now_delinq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: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memiliki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risiko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rendah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2, 0, 1, dan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memiliki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nilai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risiko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tinggi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3, 4, 5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grade: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ada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peningkatan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risiko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terkait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dengan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ini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9EFFE7-5A7B-FFDF-6B66-44A505315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879" y="150397"/>
            <a:ext cx="2846091" cy="201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BEA584-6830-21E8-B66C-94A354F48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240" y="150398"/>
            <a:ext cx="2879296" cy="201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B925369-616F-79E4-E778-275BA3999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143" y="2382813"/>
            <a:ext cx="2864827" cy="201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853B3BB-710A-A024-38B1-914DA69E5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057" y="2367622"/>
            <a:ext cx="2750478" cy="200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CE461-952E-13E5-0BF0-4C346D84C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879" y="4615229"/>
            <a:ext cx="2864827" cy="20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FF26B37-6F63-2DE1-74D3-E0D3EC033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240" y="4575302"/>
            <a:ext cx="2879296" cy="209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46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B7EF-7668-8EA6-366E-182B9340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272368"/>
            <a:ext cx="3517567" cy="95615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B6606-C59C-39DB-9197-B757B1BD7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647646"/>
            <a:ext cx="3517567" cy="445991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inq_last_6mths: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ada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peningkatan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risiko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terkait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dengan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ini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collections_12_mths_ex_med: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memiliki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risiko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rendah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dengan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nilai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3,0 dan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memiliki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risiko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tinggi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dengan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nilai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4,0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Employment length: masa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kerja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kurang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dari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1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tahun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memiliki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persentase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risiko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terbesar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dan masa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kerja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lebih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dari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9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tahun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memiliki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persentase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risiko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terkecil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Months since earliest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cr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line date: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Semakin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awal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batas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kredit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semakin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stabil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catatan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peminjam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, dan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ada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peningkatan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risiko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terkait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dengannya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months since last credit pull date: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memiliki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variasi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persentase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risiko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berbeda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00437E-7538-D899-53CD-6A62B988B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05" y="73974"/>
            <a:ext cx="2864829" cy="20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E7C871D-7FDB-F8E9-E5B5-EDE406BD4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239" y="63408"/>
            <a:ext cx="2879296" cy="210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FCAACE9-CFF6-F5DF-09DE-7F7955B26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05" y="2344602"/>
            <a:ext cx="2939821" cy="209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43F80F5-3B3D-F61D-7268-8CF678EC2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986" y="2341571"/>
            <a:ext cx="2921549" cy="209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FA14944-AA3A-AA0A-56D1-3B16EFCD4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500" y="4615228"/>
            <a:ext cx="2864826" cy="209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41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BB53F3-5836-2841-D730-147D47EA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5256562"/>
            <a:ext cx="10113645" cy="743682"/>
          </a:xfrm>
        </p:spPr>
        <p:txBody>
          <a:bodyPr/>
          <a:lstStyle/>
          <a:p>
            <a:pPr algn="ctr"/>
            <a:r>
              <a:rPr lang="en-US" dirty="0"/>
              <a:t>Machine Learning Prediction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FEA40-34B0-26E3-F40C-AFE927E5B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95" y="225883"/>
            <a:ext cx="3848637" cy="1609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906ECA-C9F3-623E-AA3D-6A3B4009BC22}"/>
              </a:ext>
            </a:extLst>
          </p:cNvPr>
          <p:cNvSpPr txBox="1"/>
          <p:nvPr/>
        </p:nvSpPr>
        <p:spPr>
          <a:xfrm>
            <a:off x="928419" y="1835833"/>
            <a:ext cx="265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35C35A-FF67-3BED-2813-E0F294868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038" y="251308"/>
            <a:ext cx="3820058" cy="1552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642168-33B2-F8B7-EFF7-FF9E56DD4548}"/>
              </a:ext>
            </a:extLst>
          </p:cNvPr>
          <p:cNvSpPr txBox="1"/>
          <p:nvPr/>
        </p:nvSpPr>
        <p:spPr>
          <a:xfrm>
            <a:off x="4913598" y="1835833"/>
            <a:ext cx="265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FC4CCF-1661-E33B-663A-3256F19BA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702" y="283041"/>
            <a:ext cx="3781953" cy="15527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B0C1AE-1539-41CC-4568-E52A6D74BFA1}"/>
              </a:ext>
            </a:extLst>
          </p:cNvPr>
          <p:cNvSpPr txBox="1"/>
          <p:nvPr/>
        </p:nvSpPr>
        <p:spPr>
          <a:xfrm>
            <a:off x="8927262" y="1835833"/>
            <a:ext cx="265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tree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4A59EF-FD27-79B7-6E50-00986514E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888" y="2341153"/>
            <a:ext cx="3839111" cy="15718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0705F1-104F-B9A8-BC5E-1C10F3B6F01C}"/>
              </a:ext>
            </a:extLst>
          </p:cNvPr>
          <p:cNvSpPr txBox="1"/>
          <p:nvPr/>
        </p:nvSpPr>
        <p:spPr>
          <a:xfrm>
            <a:off x="2809963" y="3985089"/>
            <a:ext cx="265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9C8F006-7A01-CC62-2E6C-267369F104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5673" y="2341153"/>
            <a:ext cx="3820058" cy="15718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E98863-0B71-D218-9964-907BB5975FF0}"/>
              </a:ext>
            </a:extLst>
          </p:cNvPr>
          <p:cNvSpPr txBox="1"/>
          <p:nvPr/>
        </p:nvSpPr>
        <p:spPr>
          <a:xfrm>
            <a:off x="7017233" y="3985089"/>
            <a:ext cx="265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ADABoost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73AC-67F8-B312-5E2C-076AD734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9935-C992-3877-63A0-00FB76BB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Setelah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dilakukan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model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pelatihan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dengan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data oversampling,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diperoleh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akurasi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tiap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kelas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(bad loan dan good loan)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dengan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nilai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cukup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stabil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(rata-rata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akurasi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tiap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kelas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&gt; 60%).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Sehingga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dapat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dikatakan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bahwa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penggunaan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oversampling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dapat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membantu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model pada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saat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pelatihan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sehingga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dapat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mendeteksi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kelas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pinjaman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buruk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dan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pinjaman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baik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dengan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cukup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baik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Rata-rata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hasil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akurasi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terbaik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diantara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semua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model di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atas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adalah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menggunakan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US" b="1" i="1" dirty="0" err="1">
                <a:solidFill>
                  <a:schemeClr val="tx1"/>
                </a:solidFill>
                <a:effectLst/>
                <a:latin typeface="-apple-system"/>
              </a:rPr>
              <a:t>XGBoost</a:t>
            </a:r>
            <a:r>
              <a:rPr lang="en-US" b="1" i="1" dirty="0">
                <a:solidFill>
                  <a:schemeClr val="tx1"/>
                </a:solidFill>
                <a:effectLst/>
                <a:latin typeface="-apple-system"/>
              </a:rPr>
              <a:t> Classifier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dengan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rata-rata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nilai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akurasi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sebesar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71,06% (bad loan recall = 63,3% dan good loan recall = 71,96%).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Walaupun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nilai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akurasi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ini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masih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belum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tinggi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namun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nilai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ini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sudah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cukup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tinggi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karena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dataset yang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tidak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seimbang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 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Recall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adalah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jumlah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"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positif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" yang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diprediksi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dengan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benar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dibagi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dengan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jumlah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total "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positif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".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Artinya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, model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ini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mengidentifikasi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dengan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benar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63,3%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dari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total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kredit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macet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dan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mengidentifikasi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dengan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benar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71,96%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dari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total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kredit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bagus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586714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{EFE10EC9-DD19-479B-9456-FC579F6F7986}tf56160789_win32</Template>
  <TotalTime>40</TotalTime>
  <Words>543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Bookman Old Style</vt:lpstr>
      <vt:lpstr>Calibri</vt:lpstr>
      <vt:lpstr>Franklin Gothic Book</vt:lpstr>
      <vt:lpstr>1_RetrospectVTI</vt:lpstr>
      <vt:lpstr>Credit Risk Prediction</vt:lpstr>
      <vt:lpstr>Latar Belakang Tugas</vt:lpstr>
      <vt:lpstr>Credit Risk Prediction adalah cara yang efektif untuk mengevaluasi apakah calon peminjam akan melunasi pinjaman, khususnya dalam pinjaman peer-to-peer di mana masalah ketidakseimbangan kelas yang lazim terjadi.</vt:lpstr>
      <vt:lpstr>Data Science Workflow</vt:lpstr>
      <vt:lpstr>Dataset yang digunakan</vt:lpstr>
      <vt:lpstr>EDA</vt:lpstr>
      <vt:lpstr>EDA</vt:lpstr>
      <vt:lpstr>Machine Learning Prediction Performance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Prediction</dc:title>
  <dc:creator>Yusuf Arico</dc:creator>
  <cp:lastModifiedBy>Yusuf Arico</cp:lastModifiedBy>
  <cp:revision>2</cp:revision>
  <dcterms:created xsi:type="dcterms:W3CDTF">2023-03-03T06:56:04Z</dcterms:created>
  <dcterms:modified xsi:type="dcterms:W3CDTF">2023-03-03T07:36:15Z</dcterms:modified>
</cp:coreProperties>
</file>