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10287000" cx="18288000"/>
  <p:notesSz cx="6858000" cy="9144000"/>
  <p:embeddedFontLst>
    <p:embeddedFont>
      <p:font typeface="Raleway"/>
      <p:regular r:id="rId21"/>
      <p:bold r:id="rId22"/>
      <p:italic r:id="rId23"/>
      <p:boldItalic r:id="rId24"/>
    </p:embeddedFont>
    <p:embeddedFont>
      <p:font typeface="Montserrat"/>
      <p:regular r:id="rId25"/>
      <p:bold r:id="rId26"/>
      <p:italic r:id="rId27"/>
      <p:boldItalic r:id="rId28"/>
    </p:embeddedFont>
    <p:embeddedFont>
      <p:font typeface="Antonio"/>
      <p:bold r:id="rId29"/>
    </p:embeddedFont>
    <p:embeddedFont>
      <p:font typeface="Gill Sans"/>
      <p:regular r:id="rId30"/>
      <p:bold r:id="rId31"/>
    </p:embeddedFont>
    <p:embeddedFont>
      <p:font typeface="Lexend Deca"/>
      <p:regular r:id="rId32"/>
      <p:bold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8" roundtripDataSignature="AMtx7mgVqhFF6MyMxhUfqqBS+VNuNj8E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C9BBD2-206C-4433-B1A0-C598B59B549E}">
  <a:tblStyle styleId="{33C9BBD2-206C-4433-B1A0-C598B59B549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64ADCF6-02F8-466F-81F1-71370344DCF2}"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ntoni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33" Type="http://schemas.openxmlformats.org/officeDocument/2006/relationships/font" Target="fonts/LexendDeca-bold.fntdata"/><Relationship Id="rId10" Type="http://schemas.openxmlformats.org/officeDocument/2006/relationships/slide" Target="slides/slide4.xml"/><Relationship Id="rId32" Type="http://schemas.openxmlformats.org/officeDocument/2006/relationships/font" Target="fonts/LexendDeca-regular.fntdata"/><Relationship Id="rId13" Type="http://schemas.openxmlformats.org/officeDocument/2006/relationships/slide" Target="slides/slide7.xml"/><Relationship Id="rId35" Type="http://schemas.openxmlformats.org/officeDocument/2006/relationships/font" Target="fonts/Barlow-bold.fntdata"/><Relationship Id="rId12" Type="http://schemas.openxmlformats.org/officeDocument/2006/relationships/slide" Target="slides/slide6.xml"/><Relationship Id="rId34" Type="http://schemas.openxmlformats.org/officeDocument/2006/relationships/font" Target="fonts/Barlow-regular.fntdata"/><Relationship Id="rId15" Type="http://schemas.openxmlformats.org/officeDocument/2006/relationships/slide" Target="slides/slide9.xml"/><Relationship Id="rId37" Type="http://schemas.openxmlformats.org/officeDocument/2006/relationships/font" Target="fonts/Barlow-boldItalic.fntdata"/><Relationship Id="rId14" Type="http://schemas.openxmlformats.org/officeDocument/2006/relationships/slide" Target="slides/slide8.xml"/><Relationship Id="rId36" Type="http://schemas.openxmlformats.org/officeDocument/2006/relationships/font" Target="fonts/Barlow-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Evaluation Criteria for slides 12 to 14</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1" i="1"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1" lang="en-US" sz="1200" u="none" strike="noStrike">
                <a:solidFill>
                  <a:schemeClr val="dk1"/>
                </a:solidFill>
                <a:latin typeface="Calibri"/>
                <a:ea typeface="Calibri"/>
                <a:cs typeface="Calibri"/>
                <a:sym typeface="Calibri"/>
              </a:rPr>
              <a:t>Check the following on MVP?</a:t>
            </a:r>
            <a:br>
              <a:rPr b="0" i="1" lang="en-US" sz="1200" u="none" strike="noStrike">
                <a:solidFill>
                  <a:schemeClr val="dk1"/>
                </a:solidFill>
                <a:latin typeface="Calibri"/>
                <a:ea typeface="Calibri"/>
                <a:cs typeface="Calibri"/>
                <a:sym typeface="Calibri"/>
              </a:rPr>
            </a:br>
            <a:r>
              <a:rPr b="0" i="1" lang="en-US" sz="1200" u="none" strike="noStrike">
                <a:solidFill>
                  <a:schemeClr val="dk1"/>
                </a:solidFill>
                <a:latin typeface="Calibri"/>
                <a:ea typeface="Calibri"/>
                <a:cs typeface="Calibri"/>
                <a:sym typeface="Calibri"/>
              </a:rPr>
              <a:t>1. Does it look credible and showcasable? Add a picture/video of the MVP? (3 marks)</a:t>
            </a:r>
            <a:br>
              <a:rPr b="0" i="1" lang="en-US" sz="1200" u="none" strike="noStrike">
                <a:solidFill>
                  <a:schemeClr val="dk1"/>
                </a:solidFill>
                <a:latin typeface="Calibri"/>
                <a:ea typeface="Calibri"/>
                <a:cs typeface="Calibri"/>
                <a:sym typeface="Calibri"/>
              </a:rPr>
            </a:br>
            <a:r>
              <a:rPr b="0" i="1" lang="en-US" sz="1200" u="none" strike="noStrike">
                <a:solidFill>
                  <a:schemeClr val="dk1"/>
                </a:solidFill>
                <a:latin typeface="Calibri"/>
                <a:ea typeface="Calibri"/>
                <a:cs typeface="Calibri"/>
                <a:sym typeface="Calibri"/>
              </a:rPr>
              <a:t>2. Have you validated the product benefits and the price with real customers? Add the MVP interview records in a Google drive and add to the PPT. (1 + 1 marks)</a:t>
            </a:r>
            <a:r>
              <a:rPr i="1" lang="en-US"/>
              <a:t> </a:t>
            </a:r>
            <a:endParaRPr i="1"/>
          </a:p>
          <a:p>
            <a:pPr indent="0" lvl="0" marL="0" rtl="0" algn="l">
              <a:spcBef>
                <a:spcPts val="0"/>
              </a:spcBef>
              <a:spcAft>
                <a:spcPts val="0"/>
              </a:spcAft>
              <a:buNone/>
            </a:pPr>
            <a:r>
              <a:t/>
            </a:r>
            <a:endParaRPr/>
          </a:p>
        </p:txBody>
      </p:sp>
      <p:sp>
        <p:nvSpPr>
          <p:cNvPr id="309" name="Google Shape;30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b="1" lang="en-US"/>
              <a:t>Time: 7 mins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Get students to brainstorm on the customer persona and VPC </a:t>
            </a:r>
            <a:endParaRPr/>
          </a:p>
          <a:p>
            <a:pPr indent="0" lvl="0" marL="0" rtl="0" algn="l">
              <a:spcBef>
                <a:spcPts val="0"/>
              </a:spcBef>
              <a:spcAft>
                <a:spcPts val="0"/>
              </a:spcAft>
              <a:buNone/>
            </a:pPr>
            <a:r>
              <a:t/>
            </a:r>
            <a:endParaRPr/>
          </a:p>
        </p:txBody>
      </p:sp>
      <p:sp>
        <p:nvSpPr>
          <p:cNvPr id="188" name="Google Shape;18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Evaluation Criteria for slides 8 and 9</a:t>
            </a:r>
            <a:endParaRPr/>
          </a:p>
          <a:p>
            <a:pPr indent="0" lvl="0" marL="0" rtl="0" algn="l">
              <a:spcBef>
                <a:spcPts val="0"/>
              </a:spcBef>
              <a:spcAft>
                <a:spcPts val="0"/>
              </a:spcAft>
              <a:buNone/>
            </a:pPr>
            <a:r>
              <a:t/>
            </a:r>
            <a:endParaRPr b="0" i="1"/>
          </a:p>
          <a:p>
            <a:pPr indent="0" lvl="0" marL="0" rtl="0" algn="l">
              <a:spcBef>
                <a:spcPts val="0"/>
              </a:spcBef>
              <a:spcAft>
                <a:spcPts val="0"/>
              </a:spcAft>
              <a:buNone/>
            </a:pPr>
            <a:r>
              <a:rPr b="0" i="1" lang="en-US" sz="1200" u="none" strike="noStrike">
                <a:solidFill>
                  <a:schemeClr val="dk1"/>
                </a:solidFill>
                <a:latin typeface="Calibri"/>
                <a:ea typeface="Calibri"/>
                <a:cs typeface="Calibri"/>
                <a:sym typeface="Calibri"/>
              </a:rPr>
              <a:t>Check the following on the correctness of VPC:</a:t>
            </a:r>
            <a:br>
              <a:rPr b="0" i="1" lang="en-US" sz="1200" u="none" strike="noStrike">
                <a:solidFill>
                  <a:schemeClr val="dk1"/>
                </a:solidFill>
                <a:latin typeface="Calibri"/>
                <a:ea typeface="Calibri"/>
                <a:cs typeface="Calibri"/>
                <a:sym typeface="Calibri"/>
              </a:rPr>
            </a:br>
            <a:r>
              <a:rPr b="0" i="1" lang="en-US" sz="1200" u="none" strike="noStrike">
                <a:solidFill>
                  <a:schemeClr val="dk1"/>
                </a:solidFill>
                <a:latin typeface="Calibri"/>
                <a:ea typeface="Calibri"/>
                <a:cs typeface="Calibri"/>
                <a:sym typeface="Calibri"/>
              </a:rPr>
              <a:t>a.  Have you identified the correct pains &amp; gains; pain relievers &amp; gain creators (2 marks)</a:t>
            </a:r>
            <a:br>
              <a:rPr b="0" i="1" lang="en-US" sz="1200" u="none" strike="noStrike">
                <a:solidFill>
                  <a:schemeClr val="dk1"/>
                </a:solidFill>
                <a:latin typeface="Calibri"/>
                <a:ea typeface="Calibri"/>
                <a:cs typeface="Calibri"/>
                <a:sym typeface="Calibri"/>
              </a:rPr>
            </a:br>
            <a:r>
              <a:rPr b="0" i="1" lang="en-US" sz="1200" u="none" strike="noStrike">
                <a:solidFill>
                  <a:schemeClr val="dk1"/>
                </a:solidFill>
                <a:latin typeface="Calibri"/>
                <a:ea typeface="Calibri"/>
                <a:cs typeface="Calibri"/>
                <a:sym typeface="Calibri"/>
              </a:rPr>
              <a:t>b. Have you identified the correct Jobs-to-be-done? (1 mark)</a:t>
            </a:r>
            <a:br>
              <a:rPr b="0" i="1" lang="en-US" sz="1200" u="none" strike="noStrike">
                <a:solidFill>
                  <a:schemeClr val="dk1"/>
                </a:solidFill>
                <a:latin typeface="Calibri"/>
                <a:ea typeface="Calibri"/>
                <a:cs typeface="Calibri"/>
                <a:sym typeface="Calibri"/>
              </a:rPr>
            </a:br>
            <a:r>
              <a:rPr b="0" i="1" lang="en-US" sz="1200" u="none" strike="noStrike">
                <a:solidFill>
                  <a:schemeClr val="dk1"/>
                </a:solidFill>
                <a:latin typeface="Calibri"/>
                <a:ea typeface="Calibri"/>
                <a:cs typeface="Calibri"/>
                <a:sym typeface="Calibri"/>
              </a:rPr>
              <a:t>c. Are the pain relievers addressing the customer pains? (1 mark)</a:t>
            </a:r>
            <a:br>
              <a:rPr b="0" i="1" lang="en-US" sz="1200" u="none" strike="noStrike">
                <a:solidFill>
                  <a:schemeClr val="dk1"/>
                </a:solidFill>
                <a:latin typeface="Calibri"/>
                <a:ea typeface="Calibri"/>
                <a:cs typeface="Calibri"/>
                <a:sym typeface="Calibri"/>
              </a:rPr>
            </a:br>
            <a:r>
              <a:rPr b="0" i="1" lang="en-US" sz="1200" u="none" strike="noStrike">
                <a:solidFill>
                  <a:schemeClr val="dk1"/>
                </a:solidFill>
                <a:latin typeface="Calibri"/>
                <a:ea typeface="Calibri"/>
                <a:cs typeface="Calibri"/>
                <a:sym typeface="Calibri"/>
              </a:rPr>
              <a:t>d. Have you identified the right value proposition so that the solution makes the customer's life better? (1 mark)</a:t>
            </a:r>
            <a:r>
              <a:rPr b="0" i="1" lang="en-US"/>
              <a:t> </a:t>
            </a:r>
            <a:endParaRPr b="0" i="1"/>
          </a:p>
        </p:txBody>
      </p:sp>
      <p:sp>
        <p:nvSpPr>
          <p:cNvPr id="259" name="Google Shape;2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2" name="Google Shape;7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8" name="Google Shape;78;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9" name="Google Shape;79;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0" name="Google Shape;80;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1" name="Google Shape;8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7" name="Google Shape;8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8" name="Google Shape;8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9"/>
          <p:cNvSpPr/>
          <p:nvPr>
            <p:ph idx="2" type="pic"/>
          </p:nvPr>
        </p:nvSpPr>
        <p:spPr>
          <a:xfrm>
            <a:off x="1792288" y="612775"/>
            <a:ext cx="5486400" cy="4114800"/>
          </a:xfrm>
          <a:prstGeom prst="rect">
            <a:avLst/>
          </a:prstGeom>
          <a:noFill/>
          <a:ln>
            <a:noFill/>
          </a:ln>
        </p:spPr>
      </p:sp>
      <p:sp>
        <p:nvSpPr>
          <p:cNvPr id="94" name="Google Shape;9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5" name="Google Shape;9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19" name="Shape 19"/>
        <p:cNvGrpSpPr/>
        <p:nvPr/>
      </p:nvGrpSpPr>
      <p:grpSpPr>
        <a:xfrm>
          <a:off x="0" y="0"/>
          <a:ext cx="0" cy="0"/>
          <a:chOff x="0" y="0"/>
          <a:chExt cx="0" cy="0"/>
        </a:xfrm>
      </p:grpSpPr>
      <p:sp>
        <p:nvSpPr>
          <p:cNvPr id="20" name="Google Shape;20;p17"/>
          <p:cNvSpPr/>
          <p:nvPr>
            <p:ph idx="2" type="pic"/>
          </p:nvPr>
        </p:nvSpPr>
        <p:spPr>
          <a:xfrm>
            <a:off x="10972800" y="0"/>
            <a:ext cx="7315200" cy="10287000"/>
          </a:xfrm>
          <a:prstGeom prst="rect">
            <a:avLst/>
          </a:prstGeom>
          <a:solidFill>
            <a:schemeClr val="lt1"/>
          </a:solidFill>
          <a:ln>
            <a:noFill/>
          </a:ln>
        </p:spPr>
      </p:sp>
      <p:sp>
        <p:nvSpPr>
          <p:cNvPr id="21" name="Google Shape;21;p17"/>
          <p:cNvSpPr/>
          <p:nvPr>
            <p:ph idx="3" type="pic"/>
          </p:nvPr>
        </p:nvSpPr>
        <p:spPr>
          <a:xfrm>
            <a:off x="0" y="6715124"/>
            <a:ext cx="3314700" cy="3571876"/>
          </a:xfrm>
          <a:prstGeom prst="rect">
            <a:avLst/>
          </a:prstGeom>
          <a:solidFill>
            <a:schemeClr val="l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2" name="Shape 22"/>
        <p:cNvGrpSpPr/>
        <p:nvPr/>
      </p:nvGrpSpPr>
      <p:grpSpPr>
        <a:xfrm>
          <a:off x="0" y="0"/>
          <a:ext cx="0" cy="0"/>
          <a:chOff x="0" y="0"/>
          <a:chExt cx="0" cy="0"/>
        </a:xfrm>
      </p:grpSpPr>
      <p:sp>
        <p:nvSpPr>
          <p:cNvPr id="23" name="Google Shape;2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39064" algn="r">
              <a:spcBef>
                <a:spcPts val="0"/>
              </a:spcBef>
              <a:buNone/>
              <a:defRPr/>
            </a:lvl1pPr>
            <a:lvl2pPr indent="0" lvl="1" marL="39064" algn="r">
              <a:spcBef>
                <a:spcPts val="0"/>
              </a:spcBef>
              <a:buNone/>
              <a:defRPr/>
            </a:lvl2pPr>
            <a:lvl3pPr indent="0" lvl="2" marL="39064" algn="r">
              <a:spcBef>
                <a:spcPts val="0"/>
              </a:spcBef>
              <a:buNone/>
              <a:defRPr/>
            </a:lvl3pPr>
            <a:lvl4pPr indent="0" lvl="3" marL="39064" algn="r">
              <a:spcBef>
                <a:spcPts val="0"/>
              </a:spcBef>
              <a:buNone/>
              <a:defRPr/>
            </a:lvl4pPr>
            <a:lvl5pPr indent="0" lvl="4" marL="39064" algn="r">
              <a:spcBef>
                <a:spcPts val="0"/>
              </a:spcBef>
              <a:buNone/>
              <a:defRPr/>
            </a:lvl5pPr>
            <a:lvl6pPr indent="0" lvl="5" marL="39064" algn="r">
              <a:spcBef>
                <a:spcPts val="0"/>
              </a:spcBef>
              <a:buNone/>
              <a:defRPr/>
            </a:lvl6pPr>
            <a:lvl7pPr indent="0" lvl="6" marL="39064" algn="r">
              <a:spcBef>
                <a:spcPts val="0"/>
              </a:spcBef>
              <a:buNone/>
              <a:defRPr/>
            </a:lvl7pPr>
            <a:lvl8pPr indent="0" lvl="7" marL="39064" algn="r">
              <a:spcBef>
                <a:spcPts val="0"/>
              </a:spcBef>
              <a:buNone/>
              <a:defRPr/>
            </a:lvl8pPr>
            <a:lvl9pPr indent="0" lvl="8" marL="39064" algn="r">
              <a:spcBef>
                <a:spcPts val="0"/>
              </a:spcBef>
              <a:buNone/>
              <a:defRPr/>
            </a:lvl9pPr>
          </a:lstStyle>
          <a:p>
            <a:pPr indent="0" lvl="0" marL="39064" rtl="0" algn="r">
              <a:spcBef>
                <a:spcPts val="0"/>
              </a:spcBef>
              <a:spcAft>
                <a:spcPts val="0"/>
              </a:spcAft>
              <a:buNone/>
            </a:pPr>
            <a:fld id="{00000000-1234-1234-1234-123412341234}" type="slidenum">
              <a:rPr lang="en-US"/>
              <a:t>‹#›</a:t>
            </a:fld>
            <a:endParaRPr/>
          </a:p>
        </p:txBody>
      </p:sp>
      <p:sp>
        <p:nvSpPr>
          <p:cNvPr id="25" name="Google Shape;25;p18"/>
          <p:cNvSpPr txBox="1"/>
          <p:nvPr>
            <p:ph type="title"/>
          </p:nvPr>
        </p:nvSpPr>
        <p:spPr>
          <a:xfrm>
            <a:off x="716945" y="476343"/>
            <a:ext cx="15304106" cy="7299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8"/>
          <p:cNvSpPr txBox="1"/>
          <p:nvPr>
            <p:ph idx="1" type="subTitle"/>
          </p:nvPr>
        </p:nvSpPr>
        <p:spPr>
          <a:xfrm>
            <a:off x="716946" y="1293188"/>
            <a:ext cx="15304107" cy="345113"/>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Clr>
                <a:srgbClr val="595959"/>
              </a:buClr>
              <a:buSzPts val="1800"/>
              <a:buNone/>
              <a:defRPr sz="1800">
                <a:solidFill>
                  <a:srgbClr val="595959"/>
                </a:solidFill>
              </a:defRPr>
            </a:lvl1pPr>
            <a:lvl2pPr lvl="1" algn="ctr">
              <a:spcBef>
                <a:spcPts val="600"/>
              </a:spcBef>
              <a:spcAft>
                <a:spcPts val="0"/>
              </a:spcAft>
              <a:buClr>
                <a:schemeClr val="dk1"/>
              </a:buClr>
              <a:buSzPts val="3000"/>
              <a:buNone/>
              <a:defRPr sz="3000"/>
            </a:lvl2pPr>
            <a:lvl3pPr lvl="2" algn="ctr">
              <a:spcBef>
                <a:spcPts val="540"/>
              </a:spcBef>
              <a:spcAft>
                <a:spcPts val="0"/>
              </a:spcAft>
              <a:buClr>
                <a:schemeClr val="dk1"/>
              </a:buClr>
              <a:buSzPts val="2700"/>
              <a:buNone/>
              <a:defRPr sz="2700"/>
            </a:lvl3pPr>
            <a:lvl4pPr lvl="3" algn="ctr">
              <a:spcBef>
                <a:spcPts val="480"/>
              </a:spcBef>
              <a:spcAft>
                <a:spcPts val="0"/>
              </a:spcAft>
              <a:buClr>
                <a:schemeClr val="dk1"/>
              </a:buClr>
              <a:buSzPts val="2400"/>
              <a:buNone/>
              <a:defRPr sz="2400"/>
            </a:lvl4pPr>
            <a:lvl5pPr lvl="4" algn="ctr">
              <a:spcBef>
                <a:spcPts val="480"/>
              </a:spcBef>
              <a:spcAft>
                <a:spcPts val="0"/>
              </a:spcAft>
              <a:buClr>
                <a:schemeClr val="dk1"/>
              </a:buClr>
              <a:buSzPts val="2400"/>
              <a:buNone/>
              <a:defRPr sz="2400"/>
            </a:lvl5pPr>
            <a:lvl6pPr lvl="5" algn="ctr">
              <a:spcBef>
                <a:spcPts val="480"/>
              </a:spcBef>
              <a:spcAft>
                <a:spcPts val="0"/>
              </a:spcAft>
              <a:buClr>
                <a:schemeClr val="dk1"/>
              </a:buClr>
              <a:buSzPts val="2400"/>
              <a:buNone/>
              <a:defRPr sz="2400"/>
            </a:lvl6pPr>
            <a:lvl7pPr lvl="6" algn="ctr">
              <a:spcBef>
                <a:spcPts val="480"/>
              </a:spcBef>
              <a:spcAft>
                <a:spcPts val="0"/>
              </a:spcAft>
              <a:buClr>
                <a:schemeClr val="dk1"/>
              </a:buClr>
              <a:buSzPts val="2400"/>
              <a:buNone/>
              <a:defRPr sz="2400"/>
            </a:lvl7pPr>
            <a:lvl8pPr lvl="7" algn="ctr">
              <a:spcBef>
                <a:spcPts val="480"/>
              </a:spcBef>
              <a:spcAft>
                <a:spcPts val="0"/>
              </a:spcAft>
              <a:buClr>
                <a:schemeClr val="dk1"/>
              </a:buClr>
              <a:buSzPts val="2400"/>
              <a:buNone/>
              <a:defRPr sz="2400"/>
            </a:lvl8pPr>
            <a:lvl9pPr lvl="8" algn="ctr">
              <a:spcBef>
                <a:spcPts val="480"/>
              </a:spcBef>
              <a:spcAft>
                <a:spcPts val="0"/>
              </a:spcAft>
              <a:buClr>
                <a:schemeClr val="dk1"/>
              </a:buClr>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7" name="Shape 27"/>
        <p:cNvGrpSpPr/>
        <p:nvPr/>
      </p:nvGrpSpPr>
      <p:grpSpPr>
        <a:xfrm>
          <a:off x="0" y="0"/>
          <a:ext cx="0" cy="0"/>
          <a:chOff x="0" y="0"/>
          <a:chExt cx="0" cy="0"/>
        </a:xfrm>
      </p:grpSpPr>
      <p:sp>
        <p:nvSpPr>
          <p:cNvPr id="28" name="Google Shape;28;p19"/>
          <p:cNvSpPr txBox="1"/>
          <p:nvPr>
            <p:ph idx="11" type="ftr"/>
          </p:nvPr>
        </p:nvSpPr>
        <p:spPr>
          <a:xfrm>
            <a:off x="6057900" y="9926409"/>
            <a:ext cx="6172200" cy="5476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500">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13456258" y="9926410"/>
            <a:ext cx="4114800" cy="5476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9"/>
          <p:cNvSpPr txBox="1"/>
          <p:nvPr>
            <p:ph type="title"/>
          </p:nvPr>
        </p:nvSpPr>
        <p:spPr>
          <a:xfrm>
            <a:off x="716945" y="476343"/>
            <a:ext cx="15304106" cy="7299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subTitle"/>
          </p:nvPr>
        </p:nvSpPr>
        <p:spPr>
          <a:xfrm>
            <a:off x="716945" y="1293187"/>
            <a:ext cx="15304107" cy="345112"/>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Clr>
                <a:srgbClr val="595959"/>
              </a:buClr>
              <a:buSzPts val="1800"/>
              <a:buNone/>
              <a:defRPr sz="1800">
                <a:solidFill>
                  <a:srgbClr val="595959"/>
                </a:solidFill>
              </a:defRPr>
            </a:lvl1pPr>
            <a:lvl2pPr lvl="1" algn="ctr">
              <a:spcBef>
                <a:spcPts val="600"/>
              </a:spcBef>
              <a:spcAft>
                <a:spcPts val="0"/>
              </a:spcAft>
              <a:buClr>
                <a:schemeClr val="dk1"/>
              </a:buClr>
              <a:buSzPts val="3000"/>
              <a:buNone/>
              <a:defRPr sz="3000"/>
            </a:lvl2pPr>
            <a:lvl3pPr lvl="2" algn="ctr">
              <a:spcBef>
                <a:spcPts val="540"/>
              </a:spcBef>
              <a:spcAft>
                <a:spcPts val="0"/>
              </a:spcAft>
              <a:buClr>
                <a:schemeClr val="dk1"/>
              </a:buClr>
              <a:buSzPts val="2700"/>
              <a:buNone/>
              <a:defRPr sz="2700"/>
            </a:lvl3pPr>
            <a:lvl4pPr lvl="3" algn="ctr">
              <a:spcBef>
                <a:spcPts val="480"/>
              </a:spcBef>
              <a:spcAft>
                <a:spcPts val="0"/>
              </a:spcAft>
              <a:buClr>
                <a:schemeClr val="dk1"/>
              </a:buClr>
              <a:buSzPts val="2400"/>
              <a:buNone/>
              <a:defRPr sz="2400"/>
            </a:lvl4pPr>
            <a:lvl5pPr lvl="4" algn="ctr">
              <a:spcBef>
                <a:spcPts val="480"/>
              </a:spcBef>
              <a:spcAft>
                <a:spcPts val="0"/>
              </a:spcAft>
              <a:buClr>
                <a:schemeClr val="dk1"/>
              </a:buClr>
              <a:buSzPts val="2400"/>
              <a:buNone/>
              <a:defRPr sz="2400"/>
            </a:lvl5pPr>
            <a:lvl6pPr lvl="5" algn="ctr">
              <a:spcBef>
                <a:spcPts val="480"/>
              </a:spcBef>
              <a:spcAft>
                <a:spcPts val="0"/>
              </a:spcAft>
              <a:buClr>
                <a:schemeClr val="dk1"/>
              </a:buClr>
              <a:buSzPts val="2400"/>
              <a:buNone/>
              <a:defRPr sz="2400"/>
            </a:lvl6pPr>
            <a:lvl7pPr lvl="6" algn="ctr">
              <a:spcBef>
                <a:spcPts val="480"/>
              </a:spcBef>
              <a:spcAft>
                <a:spcPts val="0"/>
              </a:spcAft>
              <a:buClr>
                <a:schemeClr val="dk1"/>
              </a:buClr>
              <a:buSzPts val="2400"/>
              <a:buNone/>
              <a:defRPr sz="2400"/>
            </a:lvl7pPr>
            <a:lvl8pPr lvl="7" algn="ctr">
              <a:spcBef>
                <a:spcPts val="480"/>
              </a:spcBef>
              <a:spcAft>
                <a:spcPts val="0"/>
              </a:spcAft>
              <a:buClr>
                <a:schemeClr val="dk1"/>
              </a:buClr>
              <a:buSzPts val="2400"/>
              <a:buNone/>
              <a:defRPr sz="2400"/>
            </a:lvl8pPr>
            <a:lvl9pPr lvl="8" algn="ctr">
              <a:spcBef>
                <a:spcPts val="480"/>
              </a:spcBef>
              <a:spcAft>
                <a:spcPts val="0"/>
              </a:spcAft>
              <a:buClr>
                <a:schemeClr val="dk1"/>
              </a:buClr>
              <a:buSzPts val="2400"/>
              <a:buNone/>
              <a:defRPr sz="2400"/>
            </a:lvl9pPr>
          </a:lstStyle>
          <a:p/>
        </p:txBody>
      </p:sp>
      <p:sp>
        <p:nvSpPr>
          <p:cNvPr id="32" name="Google Shape;32;p19"/>
          <p:cNvSpPr txBox="1"/>
          <p:nvPr>
            <p:ph idx="2" type="body"/>
          </p:nvPr>
        </p:nvSpPr>
        <p:spPr>
          <a:xfrm>
            <a:off x="716943" y="1924050"/>
            <a:ext cx="16854116" cy="734139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3" name="Shape 33"/>
        <p:cNvGrpSpPr/>
        <p:nvPr/>
      </p:nvGrpSpPr>
      <p:grpSpPr>
        <a:xfrm>
          <a:off x="0" y="0"/>
          <a:ext cx="0" cy="0"/>
          <a:chOff x="0" y="0"/>
          <a:chExt cx="0" cy="0"/>
        </a:xfrm>
      </p:grpSpPr>
      <p:sp>
        <p:nvSpPr>
          <p:cNvPr id="34" name="Google Shape;34;p20"/>
          <p:cNvSpPr txBox="1"/>
          <p:nvPr>
            <p:ph idx="10" type="dt"/>
          </p:nvPr>
        </p:nvSpPr>
        <p:spPr>
          <a:xfrm>
            <a:off x="716942" y="9534528"/>
            <a:ext cx="4114800" cy="54768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6057900" y="9534528"/>
            <a:ext cx="6172200" cy="5476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13456259" y="9534528"/>
            <a:ext cx="4114800" cy="54768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2700">
                <a:solidFill>
                  <a:srgbClr val="888888"/>
                </a:solidFill>
              </a:defRPr>
            </a:lvl1pPr>
            <a:lvl2pPr indent="0" lvl="1" marL="0" algn="r">
              <a:spcBef>
                <a:spcPts val="0"/>
              </a:spcBef>
              <a:buNone/>
              <a:defRPr sz="2700">
                <a:solidFill>
                  <a:srgbClr val="888888"/>
                </a:solidFill>
              </a:defRPr>
            </a:lvl2pPr>
            <a:lvl3pPr indent="0" lvl="2" marL="0" algn="r">
              <a:spcBef>
                <a:spcPts val="0"/>
              </a:spcBef>
              <a:buNone/>
              <a:defRPr sz="2700">
                <a:solidFill>
                  <a:srgbClr val="888888"/>
                </a:solidFill>
              </a:defRPr>
            </a:lvl3pPr>
            <a:lvl4pPr indent="0" lvl="3" marL="0" algn="r">
              <a:spcBef>
                <a:spcPts val="0"/>
              </a:spcBef>
              <a:buNone/>
              <a:defRPr sz="2700">
                <a:solidFill>
                  <a:srgbClr val="888888"/>
                </a:solidFill>
              </a:defRPr>
            </a:lvl4pPr>
            <a:lvl5pPr indent="0" lvl="4" marL="0" algn="r">
              <a:spcBef>
                <a:spcPts val="0"/>
              </a:spcBef>
              <a:buNone/>
              <a:defRPr sz="2700">
                <a:solidFill>
                  <a:srgbClr val="888888"/>
                </a:solidFill>
              </a:defRPr>
            </a:lvl5pPr>
            <a:lvl6pPr indent="0" lvl="5" marL="0" algn="r">
              <a:spcBef>
                <a:spcPts val="0"/>
              </a:spcBef>
              <a:buNone/>
              <a:defRPr sz="2700">
                <a:solidFill>
                  <a:srgbClr val="888888"/>
                </a:solidFill>
              </a:defRPr>
            </a:lvl6pPr>
            <a:lvl7pPr indent="0" lvl="6" marL="0" algn="r">
              <a:spcBef>
                <a:spcPts val="0"/>
              </a:spcBef>
              <a:buNone/>
              <a:defRPr sz="2700">
                <a:solidFill>
                  <a:srgbClr val="888888"/>
                </a:solidFill>
              </a:defRPr>
            </a:lvl7pPr>
            <a:lvl8pPr indent="0" lvl="7" marL="0" algn="r">
              <a:spcBef>
                <a:spcPts val="0"/>
              </a:spcBef>
              <a:buNone/>
              <a:defRPr sz="2700">
                <a:solidFill>
                  <a:srgbClr val="888888"/>
                </a:solidFill>
              </a:defRPr>
            </a:lvl8pPr>
            <a:lvl9pPr indent="0" lvl="8" marL="0" algn="r">
              <a:spcBef>
                <a:spcPts val="0"/>
              </a:spcBef>
              <a:buNone/>
              <a:defRPr sz="2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oter">
  <p:cSld name="Title and Footer">
    <p:spTree>
      <p:nvGrpSpPr>
        <p:cNvPr id="42" name="Shape 42"/>
        <p:cNvGrpSpPr/>
        <p:nvPr/>
      </p:nvGrpSpPr>
      <p:grpSpPr>
        <a:xfrm>
          <a:off x="0" y="0"/>
          <a:ext cx="0" cy="0"/>
          <a:chOff x="0" y="0"/>
          <a:chExt cx="0" cy="0"/>
        </a:xfrm>
      </p:grpSpPr>
      <p:sp>
        <p:nvSpPr>
          <p:cNvPr id="43" name="Google Shape;43;p22"/>
          <p:cNvSpPr txBox="1"/>
          <p:nvPr>
            <p:ph type="title"/>
          </p:nvPr>
        </p:nvSpPr>
        <p:spPr>
          <a:xfrm>
            <a:off x="914400" y="547691"/>
            <a:ext cx="15773400" cy="6524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9E0D20"/>
              </a:buClr>
              <a:buSzPts val="3000"/>
              <a:buFont typeface="Raleway"/>
              <a:buNone/>
              <a:defRPr b="1" sz="3000">
                <a:solidFill>
                  <a:srgbClr val="9E0D20"/>
                </a:solidFill>
                <a:latin typeface="Raleway"/>
                <a:ea typeface="Raleway"/>
                <a:cs typeface="Raleway"/>
                <a:sym typeface="Ralew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4" name="Google Shape;44;p22"/>
          <p:cNvGrpSpPr/>
          <p:nvPr/>
        </p:nvGrpSpPr>
        <p:grpSpPr>
          <a:xfrm>
            <a:off x="921228" y="9969693"/>
            <a:ext cx="16445552" cy="71646"/>
            <a:chOff x="532000" y="6640224"/>
            <a:chExt cx="9000000" cy="54000"/>
          </a:xfrm>
        </p:grpSpPr>
        <p:sp>
          <p:nvSpPr>
            <p:cNvPr id="45" name="Google Shape;45;p22"/>
            <p:cNvSpPr/>
            <p:nvPr/>
          </p:nvSpPr>
          <p:spPr>
            <a:xfrm>
              <a:off x="532000" y="6640224"/>
              <a:ext cx="1800000" cy="54000"/>
            </a:xfrm>
            <a:prstGeom prst="rect">
              <a:avLst/>
            </a:prstGeom>
            <a:solidFill>
              <a:srgbClr val="9E0D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46" name="Google Shape;46;p22"/>
            <p:cNvSpPr/>
            <p:nvPr/>
          </p:nvSpPr>
          <p:spPr>
            <a:xfrm>
              <a:off x="2332000" y="6640224"/>
              <a:ext cx="1800000" cy="54000"/>
            </a:xfrm>
            <a:prstGeom prst="rect">
              <a:avLst/>
            </a:prstGeom>
            <a:solidFill>
              <a:srgbClr val="2874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47" name="Google Shape;47;p22"/>
            <p:cNvSpPr/>
            <p:nvPr/>
          </p:nvSpPr>
          <p:spPr>
            <a:xfrm>
              <a:off x="4132000" y="6640224"/>
              <a:ext cx="1800000" cy="54000"/>
            </a:xfrm>
            <a:prstGeom prst="rect">
              <a:avLst/>
            </a:prstGeom>
            <a:solidFill>
              <a:srgbClr val="F686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48" name="Google Shape;48;p22"/>
            <p:cNvSpPr/>
            <p:nvPr/>
          </p:nvSpPr>
          <p:spPr>
            <a:xfrm>
              <a:off x="5932000" y="6640224"/>
              <a:ext cx="1800000" cy="54000"/>
            </a:xfrm>
            <a:prstGeom prst="rect">
              <a:avLst/>
            </a:prstGeom>
            <a:solidFill>
              <a:srgbClr val="1D43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sp>
          <p:nvSpPr>
            <p:cNvPr id="49" name="Google Shape;49;p22"/>
            <p:cNvSpPr/>
            <p:nvPr/>
          </p:nvSpPr>
          <p:spPr>
            <a:xfrm>
              <a:off x="7732000" y="6640224"/>
              <a:ext cx="1800000" cy="54000"/>
            </a:xfrm>
            <a:prstGeom prst="rect">
              <a:avLst/>
            </a:prstGeom>
            <a:solidFill>
              <a:srgbClr val="2EDA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FFFFFF"/>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
          <p:cNvPicPr preferRelativeResize="0"/>
          <p:nvPr/>
        </p:nvPicPr>
        <p:blipFill rotWithShape="1">
          <a:blip r:embed="rId3">
            <a:alphaModFix/>
          </a:blip>
          <a:srcRect b="0" l="0" r="0" t="0"/>
          <a:stretch/>
        </p:blipFill>
        <p:spPr>
          <a:xfrm>
            <a:off x="-12669" y="0"/>
            <a:ext cx="18310194" cy="10287000"/>
          </a:xfrm>
          <a:prstGeom prst="rect">
            <a:avLst/>
          </a:prstGeom>
          <a:noFill/>
          <a:ln>
            <a:noFill/>
          </a:ln>
        </p:spPr>
      </p:pic>
      <p:sp>
        <p:nvSpPr>
          <p:cNvPr id="115" name="Google Shape;115;p1"/>
          <p:cNvSpPr/>
          <p:nvPr/>
        </p:nvSpPr>
        <p:spPr>
          <a:xfrm>
            <a:off x="10228234" y="5024845"/>
            <a:ext cx="495300" cy="495300"/>
          </a:xfrm>
          <a:custGeom>
            <a:rect b="b" l="l" r="r" t="t"/>
            <a:pathLst>
              <a:path extrusionOk="0"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1"/>
          <p:cNvPicPr preferRelativeResize="0"/>
          <p:nvPr/>
        </p:nvPicPr>
        <p:blipFill rotWithShape="1">
          <a:blip r:embed="rId4">
            <a:alphaModFix/>
          </a:blip>
          <a:srcRect b="0" l="0" r="0" t="0"/>
          <a:stretch/>
        </p:blipFill>
        <p:spPr>
          <a:xfrm>
            <a:off x="15314576" y="509277"/>
            <a:ext cx="2278599" cy="1131276"/>
          </a:xfrm>
          <a:prstGeom prst="rect">
            <a:avLst/>
          </a:prstGeom>
          <a:noFill/>
          <a:ln>
            <a:noFill/>
          </a:ln>
        </p:spPr>
      </p:pic>
      <p:sp>
        <p:nvSpPr>
          <p:cNvPr id="117" name="Google Shape;117;p1"/>
          <p:cNvSpPr txBox="1"/>
          <p:nvPr/>
        </p:nvSpPr>
        <p:spPr>
          <a:xfrm>
            <a:off x="1343156" y="3511470"/>
            <a:ext cx="6928588" cy="2851230"/>
          </a:xfrm>
          <a:prstGeom prst="rect">
            <a:avLst/>
          </a:prstGeom>
          <a:noFill/>
          <a:ln>
            <a:noFill/>
          </a:ln>
        </p:spPr>
        <p:txBody>
          <a:bodyPr anchorCtr="0" anchor="t" bIns="0" lIns="0" spcFirstLastPara="1" rIns="0" wrap="square" tIns="0">
            <a:spAutoFit/>
          </a:bodyPr>
          <a:lstStyle/>
          <a:p>
            <a:pPr indent="0" lvl="0" marL="0" marR="0" rtl="0" algn="l">
              <a:lnSpc>
                <a:spcPct val="92000"/>
              </a:lnSpc>
              <a:spcBef>
                <a:spcPts val="0"/>
              </a:spcBef>
              <a:spcAft>
                <a:spcPts val="0"/>
              </a:spcAft>
              <a:buNone/>
            </a:pPr>
            <a:r>
              <a:rPr b="1" i="0" lang="en-US" sz="12000" u="none" cap="none" strike="noStrike">
                <a:solidFill>
                  <a:srgbClr val="FFFFFF"/>
                </a:solidFill>
                <a:latin typeface="Antonio"/>
                <a:ea typeface="Antonio"/>
                <a:cs typeface="Antonio"/>
                <a:sym typeface="Antonio"/>
              </a:rPr>
              <a:t>IGNITE</a:t>
            </a:r>
            <a:endParaRPr/>
          </a:p>
          <a:p>
            <a:pPr indent="0" lvl="0" marL="0" marR="0" rtl="0" algn="l">
              <a:lnSpc>
                <a:spcPct val="92000"/>
              </a:lnSpc>
              <a:spcBef>
                <a:spcPts val="0"/>
              </a:spcBef>
              <a:spcAft>
                <a:spcPts val="0"/>
              </a:spcAft>
              <a:buNone/>
            </a:pPr>
            <a:r>
              <a:rPr b="1" i="0" lang="en-US" sz="12000" u="none" cap="none" strike="noStrike">
                <a:solidFill>
                  <a:srgbClr val="FFFFFF"/>
                </a:solidFill>
                <a:latin typeface="Antonio"/>
                <a:ea typeface="Antonio"/>
                <a:cs typeface="Antonio"/>
                <a:sym typeface="Antonio"/>
              </a:rPr>
              <a:t>Pitch Deck</a:t>
            </a:r>
            <a:endParaRPr b="1" i="0" sz="12000" u="none" cap="none" strike="noStrike">
              <a:solidFill>
                <a:srgbClr val="FFFFFF"/>
              </a:solidFill>
              <a:latin typeface="Antonio"/>
              <a:ea typeface="Antonio"/>
              <a:cs typeface="Antonio"/>
              <a:sym typeface="Antonio"/>
            </a:endParaRPr>
          </a:p>
        </p:txBody>
      </p:sp>
      <p:sp>
        <p:nvSpPr>
          <p:cNvPr id="118" name="Google Shape;118;p1"/>
          <p:cNvSpPr/>
          <p:nvPr/>
        </p:nvSpPr>
        <p:spPr>
          <a:xfrm>
            <a:off x="1343156" y="6953250"/>
            <a:ext cx="8628034" cy="1371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1"/>
                </a:solidFill>
                <a:latin typeface="Calibri"/>
                <a:ea typeface="Calibri"/>
                <a:cs typeface="Calibri"/>
                <a:sym typeface="Calibri"/>
              </a:rPr>
              <a:t>Milestone 2</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0"/>
          <p:cNvSpPr txBox="1"/>
          <p:nvPr/>
        </p:nvSpPr>
        <p:spPr>
          <a:xfrm>
            <a:off x="738845" y="546240"/>
            <a:ext cx="12338484" cy="1115690"/>
          </a:xfrm>
          <a:prstGeom prst="rect">
            <a:avLst/>
          </a:prstGeom>
          <a:noFill/>
          <a:ln>
            <a:noFill/>
          </a:ln>
        </p:spPr>
        <p:txBody>
          <a:bodyPr anchorCtr="0" anchor="t" bIns="0" lIns="0" spcFirstLastPara="1" rIns="0" wrap="square" tIns="0">
            <a:spAutoFit/>
          </a:bodyPr>
          <a:lstStyle/>
          <a:p>
            <a:pPr indent="0" lvl="0" marL="0" marR="0" rtl="0" algn="l">
              <a:lnSpc>
                <a:spcPct val="145783"/>
              </a:lnSpc>
              <a:spcBef>
                <a:spcPts val="0"/>
              </a:spcBef>
              <a:spcAft>
                <a:spcPts val="0"/>
              </a:spcAft>
              <a:buNone/>
            </a:pPr>
            <a:r>
              <a:rPr b="1" lang="en-US" sz="6000">
                <a:solidFill>
                  <a:schemeClr val="dk1"/>
                </a:solidFill>
                <a:latin typeface="Calibri"/>
                <a:ea typeface="Calibri"/>
                <a:cs typeface="Calibri"/>
                <a:sym typeface="Calibri"/>
              </a:rPr>
              <a:t>Lean Canvas</a:t>
            </a:r>
            <a:endParaRPr b="1" sz="6000">
              <a:solidFill>
                <a:schemeClr val="dk1"/>
              </a:solidFill>
              <a:latin typeface="Calibri"/>
              <a:ea typeface="Calibri"/>
              <a:cs typeface="Calibri"/>
              <a:sym typeface="Calibri"/>
            </a:endParaRPr>
          </a:p>
        </p:txBody>
      </p:sp>
      <p:sp>
        <p:nvSpPr>
          <p:cNvPr id="281" name="Google Shape;281;p10"/>
          <p:cNvSpPr txBox="1"/>
          <p:nvPr/>
        </p:nvSpPr>
        <p:spPr>
          <a:xfrm>
            <a:off x="14670351" y="3184462"/>
            <a:ext cx="3736225" cy="4524315"/>
          </a:xfrm>
          <a:prstGeom prst="rect">
            <a:avLst/>
          </a:prstGeom>
          <a:noFill/>
          <a:ln cap="flat" cmpd="sng" w="9525">
            <a:solidFill>
              <a:srgbClr val="93895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Business Model </a:t>
            </a:r>
            <a:r>
              <a:rPr lang="en-US" sz="1200">
                <a:solidFill>
                  <a:schemeClr val="dk1"/>
                </a:solidFill>
                <a:latin typeface="Calibri"/>
                <a:ea typeface="Calibri"/>
                <a:cs typeface="Calibri"/>
                <a:sym typeface="Calibri"/>
              </a:rPr>
              <a:t>(Explain with a process diagram)</a:t>
            </a:r>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2060"/>
              </a:solidFill>
              <a:latin typeface="Calibri"/>
              <a:ea typeface="Calibri"/>
              <a:cs typeface="Calibri"/>
              <a:sym typeface="Calibri"/>
            </a:endParaRPr>
          </a:p>
        </p:txBody>
      </p:sp>
      <p:sp>
        <p:nvSpPr>
          <p:cNvPr id="282" name="Google Shape;282;p10"/>
          <p:cNvSpPr txBox="1"/>
          <p:nvPr/>
        </p:nvSpPr>
        <p:spPr>
          <a:xfrm>
            <a:off x="16426366" y="799815"/>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283" name="Google Shape;283;p10"/>
          <p:cNvSpPr/>
          <p:nvPr/>
        </p:nvSpPr>
        <p:spPr>
          <a:xfrm>
            <a:off x="16230600" y="398995"/>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grpSp>
        <p:nvGrpSpPr>
          <p:cNvPr id="284" name="Google Shape;284;p10"/>
          <p:cNvGrpSpPr/>
          <p:nvPr/>
        </p:nvGrpSpPr>
        <p:grpSpPr>
          <a:xfrm>
            <a:off x="718063" y="1992878"/>
            <a:ext cx="13952288" cy="8182928"/>
            <a:chOff x="1057033" y="956344"/>
            <a:chExt cx="9301525" cy="5455285"/>
          </a:xfrm>
        </p:grpSpPr>
        <p:sp>
          <p:nvSpPr>
            <p:cNvPr id="285" name="Google Shape;285;p10"/>
            <p:cNvSpPr/>
            <p:nvPr/>
          </p:nvSpPr>
          <p:spPr>
            <a:xfrm>
              <a:off x="1057033" y="956344"/>
              <a:ext cx="1870333" cy="4061614"/>
            </a:xfrm>
            <a:prstGeom prst="rect">
              <a:avLst/>
            </a:prstGeom>
            <a:noFill/>
            <a:ln cap="flat" cmpd="sng" w="25400">
              <a:solidFill>
                <a:srgbClr val="395E89"/>
              </a:solidFill>
              <a:prstDash val="solid"/>
              <a:round/>
              <a:headEnd len="sm" w="sm" type="none"/>
              <a:tailEnd len="sm" w="sm" type="none"/>
            </a:ln>
          </p:spPr>
          <p:txBody>
            <a:bodyPr anchorCtr="0" anchor="ctr" bIns="68575" lIns="137150" spcFirstLastPara="1" rIns="137150" wrap="square" tIns="68575">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PROBLEM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EXISTING ALTERNATIVES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286" name="Google Shape;286;p10"/>
            <p:cNvSpPr/>
            <p:nvPr/>
          </p:nvSpPr>
          <p:spPr>
            <a:xfrm>
              <a:off x="3032477" y="2637347"/>
              <a:ext cx="1608198" cy="236883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KEY METRICS</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87" name="Google Shape;287;p10"/>
            <p:cNvSpPr/>
            <p:nvPr/>
          </p:nvSpPr>
          <p:spPr>
            <a:xfrm>
              <a:off x="3036352" y="956345"/>
              <a:ext cx="1608198" cy="1610685"/>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SOLUTION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0"/>
            <p:cNvSpPr/>
            <p:nvPr/>
          </p:nvSpPr>
          <p:spPr>
            <a:xfrm>
              <a:off x="4752681" y="956344"/>
              <a:ext cx="1835913" cy="4061613"/>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UNIQUE VALUE PROPOSITION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HIGH-LEVEL CONCEPT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89" name="Google Shape;289;p10"/>
            <p:cNvSpPr/>
            <p:nvPr/>
          </p:nvSpPr>
          <p:spPr>
            <a:xfrm>
              <a:off x="6689796" y="956344"/>
              <a:ext cx="1657072" cy="1610685"/>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UNFAIR ADVANTAGE</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0"/>
            <p:cNvSpPr/>
            <p:nvPr/>
          </p:nvSpPr>
          <p:spPr>
            <a:xfrm>
              <a:off x="6686843" y="2644352"/>
              <a:ext cx="1657072" cy="2373605"/>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CHANNELS</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91" name="Google Shape;291;p10"/>
            <p:cNvSpPr/>
            <p:nvPr/>
          </p:nvSpPr>
          <p:spPr>
            <a:xfrm>
              <a:off x="5781668" y="5124246"/>
              <a:ext cx="4576890" cy="1287383"/>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REVENUE STREAMS</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p:txBody>
        </p:sp>
        <p:sp>
          <p:nvSpPr>
            <p:cNvPr id="292" name="Google Shape;292;p10"/>
            <p:cNvSpPr/>
            <p:nvPr/>
          </p:nvSpPr>
          <p:spPr>
            <a:xfrm>
              <a:off x="8464027" y="956344"/>
              <a:ext cx="1894531" cy="4049833"/>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CUSTOMER SEGMENTS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EARLY ADOPTERS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t>
              </a:r>
              <a:endParaRPr/>
            </a:p>
          </p:txBody>
        </p:sp>
        <p:sp>
          <p:nvSpPr>
            <p:cNvPr id="293" name="Google Shape;293;p10"/>
            <p:cNvSpPr/>
            <p:nvPr/>
          </p:nvSpPr>
          <p:spPr>
            <a:xfrm>
              <a:off x="1057033" y="5132637"/>
              <a:ext cx="4599726" cy="127899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COST STRUCTURE</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257176" lvl="0" marL="257176"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t>
              </a:r>
              <a:endParaRPr/>
            </a:p>
            <a:p>
              <a:pPr indent="-142876" lvl="0" marL="257176"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4" name="Google Shape;294;p10"/>
          <p:cNvSpPr/>
          <p:nvPr/>
        </p:nvSpPr>
        <p:spPr>
          <a:xfrm>
            <a:off x="14892640" y="8438696"/>
            <a:ext cx="3033182" cy="1200329"/>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This canvas explains how the venture makes money (attracts, serves and keeps customers) </a:t>
            </a:r>
            <a:endParaRPr sz="1800">
              <a:solidFill>
                <a:schemeClr val="dk1"/>
              </a:solidFill>
              <a:latin typeface="Calibri"/>
              <a:ea typeface="Calibri"/>
              <a:cs typeface="Calibri"/>
              <a:sym typeface="Calibri"/>
            </a:endParaRPr>
          </a:p>
        </p:txBody>
      </p:sp>
      <p:pic>
        <p:nvPicPr>
          <p:cNvPr descr="Target with solid fill" id="295" name="Google Shape;295;p10"/>
          <p:cNvPicPr preferRelativeResize="0"/>
          <p:nvPr/>
        </p:nvPicPr>
        <p:blipFill rotWithShape="1">
          <a:blip r:embed="rId3">
            <a:alphaModFix/>
          </a:blip>
          <a:srcRect b="0" l="0" r="0" t="0"/>
          <a:stretch/>
        </p:blipFill>
        <p:spPr>
          <a:xfrm>
            <a:off x="15163800" y="8438696"/>
            <a:ext cx="655576" cy="36073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1"/>
          <p:cNvSpPr txBox="1"/>
          <p:nvPr>
            <p:ph type="title"/>
          </p:nvPr>
        </p:nvSpPr>
        <p:spPr>
          <a:xfrm>
            <a:off x="533400" y="495300"/>
            <a:ext cx="4191000" cy="6524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Raleway"/>
              <a:buNone/>
            </a:pPr>
            <a:r>
              <a:rPr lang="en-US" sz="4400">
                <a:solidFill>
                  <a:schemeClr val="dk1"/>
                </a:solidFill>
              </a:rPr>
              <a:t>MVP</a:t>
            </a:r>
            <a:endParaRPr>
              <a:solidFill>
                <a:schemeClr val="dk1"/>
              </a:solidFill>
            </a:endParaRPr>
          </a:p>
        </p:txBody>
      </p:sp>
      <p:sp>
        <p:nvSpPr>
          <p:cNvPr id="301" name="Google Shape;301;p11"/>
          <p:cNvSpPr txBox="1"/>
          <p:nvPr/>
        </p:nvSpPr>
        <p:spPr>
          <a:xfrm>
            <a:off x="1143000" y="2122281"/>
            <a:ext cx="13182600" cy="509370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Provide Full product/service description</a:t>
            </a:r>
            <a:endParaRPr b="1" sz="27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700"/>
              <a:buFont typeface="Arial"/>
              <a:buChar char="•"/>
            </a:pPr>
            <a:r>
              <a:rPr b="1" lang="en-US" sz="2700">
                <a:solidFill>
                  <a:srgbClr val="000000"/>
                </a:solidFill>
                <a:latin typeface="Calibri"/>
                <a:ea typeface="Calibri"/>
                <a:cs typeface="Calibri"/>
                <a:sym typeface="Calibri"/>
              </a:rPr>
              <a:t>Insert a picture of the prototype</a:t>
            </a:r>
            <a:endParaRPr/>
          </a:p>
          <a:p>
            <a:pPr indent="-457200" lvl="0" marL="457200" marR="0" rtl="0" algn="l">
              <a:spcBef>
                <a:spcPts val="0"/>
              </a:spcBef>
              <a:spcAft>
                <a:spcPts val="0"/>
              </a:spcAft>
              <a:buClr>
                <a:srgbClr val="000000"/>
              </a:buClr>
              <a:buSzPts val="2700"/>
              <a:buFont typeface="Arial"/>
              <a:buChar char="•"/>
            </a:pPr>
            <a:r>
              <a:rPr b="1" lang="en-US" sz="2700">
                <a:solidFill>
                  <a:srgbClr val="000000"/>
                </a:solidFill>
                <a:latin typeface="Calibri"/>
                <a:ea typeface="Calibri"/>
                <a:cs typeface="Calibri"/>
                <a:sym typeface="Calibri"/>
              </a:rPr>
              <a:t>Provide video link of the working prototype, if any</a:t>
            </a:r>
            <a:endParaRPr/>
          </a:p>
          <a:p>
            <a:pPr indent="-457200" lvl="0" marL="457200" marR="0" rtl="0" algn="l">
              <a:spcBef>
                <a:spcPts val="0"/>
              </a:spcBef>
              <a:spcAft>
                <a:spcPts val="0"/>
              </a:spcAft>
              <a:buClr>
                <a:srgbClr val="000000"/>
              </a:buClr>
              <a:buSzPts val="2700"/>
              <a:buFont typeface="Arial"/>
              <a:buChar char="•"/>
            </a:pPr>
            <a:r>
              <a:rPr b="1" lang="en-US" sz="2700">
                <a:solidFill>
                  <a:srgbClr val="000000"/>
                </a:solidFill>
                <a:latin typeface="Calibri"/>
                <a:ea typeface="Calibri"/>
                <a:cs typeface="Calibri"/>
                <a:sym typeface="Calibri"/>
              </a:rPr>
              <a:t>Share screenshots of website ( Landing page, testimony etc.,).</a:t>
            </a:r>
            <a:r>
              <a:rPr lang="en-US" sz="2800">
                <a:solidFill>
                  <a:schemeClr val="dk1"/>
                </a:solidFill>
                <a:latin typeface="Calibri"/>
                <a:ea typeface="Calibri"/>
                <a:cs typeface="Calibri"/>
                <a:sym typeface="Calibri"/>
              </a:rPr>
              <a:t> If the venture is in any online business, it must definitely showcase a functional website</a:t>
            </a:r>
            <a:r>
              <a:rPr b="1" lang="en-US" sz="2800">
                <a:solidFill>
                  <a:schemeClr val="dk1"/>
                </a:solidFill>
                <a:latin typeface="Calibri"/>
                <a:ea typeface="Calibri"/>
                <a:cs typeface="Calibri"/>
                <a:sym typeface="Calibri"/>
              </a:rPr>
              <a:t>.</a:t>
            </a:r>
            <a:endParaRPr b="1" sz="27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700"/>
              <a:buFont typeface="Arial"/>
              <a:buChar char="•"/>
            </a:pPr>
            <a:r>
              <a:rPr b="1" lang="en-US" sz="2700">
                <a:solidFill>
                  <a:srgbClr val="000000"/>
                </a:solidFill>
                <a:latin typeface="Calibri"/>
                <a:ea typeface="Calibri"/>
                <a:cs typeface="Calibri"/>
                <a:sym typeface="Calibri"/>
              </a:rPr>
              <a:t>Share website link (</a:t>
            </a:r>
            <a:r>
              <a:rPr lang="en-US" sz="2400">
                <a:solidFill>
                  <a:schemeClr val="dk1"/>
                </a:solidFill>
                <a:latin typeface="Calibri"/>
                <a:ea typeface="Calibri"/>
                <a:cs typeface="Calibri"/>
                <a:sym typeface="Calibri"/>
              </a:rPr>
              <a:t>If the venture is in any online business, it must definitely showcase a functional website</a:t>
            </a:r>
            <a:r>
              <a:rPr b="1" lang="en-US" sz="2400">
                <a:solidFill>
                  <a:schemeClr val="dk1"/>
                </a:solidFill>
                <a:latin typeface="Calibri"/>
                <a:ea typeface="Calibri"/>
                <a:cs typeface="Calibri"/>
                <a:sym typeface="Calibri"/>
              </a:rPr>
              <a:t>.</a:t>
            </a:r>
            <a:r>
              <a:rPr b="1" lang="en-US" sz="2400">
                <a:solidFill>
                  <a:srgbClr val="000000"/>
                </a:solidFill>
                <a:latin typeface="Calibri"/>
                <a:ea typeface="Calibri"/>
                <a:cs typeface="Calibri"/>
                <a:sym typeface="Calibri"/>
              </a:rPr>
              <a:t>)</a:t>
            </a:r>
            <a:endParaRPr b="1" sz="27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700"/>
              <a:buFont typeface="Arial"/>
              <a:buChar char="•"/>
            </a:pPr>
            <a:r>
              <a:rPr b="1" lang="en-US" sz="2700">
                <a:solidFill>
                  <a:srgbClr val="000000"/>
                </a:solidFill>
                <a:latin typeface="Calibri"/>
                <a:ea typeface="Calibri"/>
                <a:cs typeface="Calibri"/>
                <a:sym typeface="Calibri"/>
              </a:rPr>
              <a:t>Share App link</a:t>
            </a:r>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Description of how the product will work and steps the customer will follow</a:t>
            </a:r>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Any other information</a:t>
            </a:r>
            <a:endParaRPr/>
          </a:p>
          <a:p>
            <a:pPr indent="-285750" lvl="0" marL="457200" marR="0" rtl="0" algn="l">
              <a:spcBef>
                <a:spcPts val="0"/>
              </a:spcBef>
              <a:spcAft>
                <a:spcPts val="0"/>
              </a:spcAft>
              <a:buClr>
                <a:schemeClr val="dk1"/>
              </a:buClr>
              <a:buSzPts val="2700"/>
              <a:buFont typeface="Arial"/>
              <a:buNone/>
            </a:pPr>
            <a:r>
              <a:t/>
            </a:r>
            <a:endParaRPr b="1" sz="2700">
              <a:solidFill>
                <a:srgbClr val="000000"/>
              </a:solidFill>
              <a:latin typeface="Calibri"/>
              <a:ea typeface="Calibri"/>
              <a:cs typeface="Calibri"/>
              <a:sym typeface="Calibri"/>
            </a:endParaRPr>
          </a:p>
          <a:p>
            <a:pPr indent="-285750" lvl="0" marL="457200" marR="0" rtl="0" algn="l">
              <a:spcBef>
                <a:spcPts val="0"/>
              </a:spcBef>
              <a:spcAft>
                <a:spcPts val="0"/>
              </a:spcAft>
              <a:buClr>
                <a:schemeClr val="dk1"/>
              </a:buClr>
              <a:buSzPts val="2700"/>
              <a:buFont typeface="Arial"/>
              <a:buNone/>
            </a:pPr>
            <a:r>
              <a:t/>
            </a:r>
            <a:endParaRPr b="1" sz="2700">
              <a:solidFill>
                <a:srgbClr val="000000"/>
              </a:solidFill>
              <a:latin typeface="Calibri"/>
              <a:ea typeface="Calibri"/>
              <a:cs typeface="Calibri"/>
              <a:sym typeface="Calibri"/>
            </a:endParaRPr>
          </a:p>
        </p:txBody>
      </p:sp>
      <p:sp>
        <p:nvSpPr>
          <p:cNvPr id="302" name="Google Shape;302;p11"/>
          <p:cNvSpPr/>
          <p:nvPr/>
        </p:nvSpPr>
        <p:spPr>
          <a:xfrm>
            <a:off x="15925800" y="315439"/>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303" name="Google Shape;303;p11"/>
          <p:cNvSpPr txBox="1"/>
          <p:nvPr/>
        </p:nvSpPr>
        <p:spPr>
          <a:xfrm>
            <a:off x="16173748" y="648157"/>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304" name="Google Shape;304;p11"/>
          <p:cNvSpPr/>
          <p:nvPr/>
        </p:nvSpPr>
        <p:spPr>
          <a:xfrm>
            <a:off x="12344400" y="7197498"/>
            <a:ext cx="5629701" cy="1200329"/>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	The slide helps to see your vision in action with a clear demonstration</a:t>
            </a:r>
            <a:endParaRPr b="1" sz="2400">
              <a:solidFill>
                <a:schemeClr val="dk1"/>
              </a:solidFill>
              <a:latin typeface="Calibri"/>
              <a:ea typeface="Calibri"/>
              <a:cs typeface="Calibri"/>
              <a:sym typeface="Calibri"/>
            </a:endParaRPr>
          </a:p>
        </p:txBody>
      </p:sp>
      <p:pic>
        <p:nvPicPr>
          <p:cNvPr descr="Target with solid fill" id="305" name="Google Shape;305;p11"/>
          <p:cNvPicPr preferRelativeResize="0"/>
          <p:nvPr/>
        </p:nvPicPr>
        <p:blipFill rotWithShape="1">
          <a:blip r:embed="rId3">
            <a:alphaModFix/>
          </a:blip>
          <a:srcRect b="0" l="0" r="0" t="0"/>
          <a:stretch/>
        </p:blipFill>
        <p:spPr>
          <a:xfrm>
            <a:off x="12649200" y="7197498"/>
            <a:ext cx="655576" cy="8580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nvSpPr>
        <p:spPr>
          <a:xfrm>
            <a:off x="376232" y="330449"/>
            <a:ext cx="15087600" cy="1266400"/>
          </a:xfrm>
          <a:prstGeom prst="rect">
            <a:avLst/>
          </a:prstGeom>
          <a:noFill/>
          <a:ln>
            <a:noFill/>
          </a:ln>
        </p:spPr>
        <p:txBody>
          <a:bodyPr anchorCtr="0" anchor="ctr" bIns="68575" lIns="137150" spcFirstLastPara="1" rIns="137150" wrap="square" tIns="68575">
            <a:normAutofit/>
          </a:bodyPr>
          <a:lstStyle/>
          <a:p>
            <a:pPr indent="0" lvl="0" marL="0" marR="0" rtl="0" algn="l">
              <a:lnSpc>
                <a:spcPct val="145783"/>
              </a:lnSpc>
              <a:spcBef>
                <a:spcPts val="0"/>
              </a:spcBef>
              <a:spcAft>
                <a:spcPts val="0"/>
              </a:spcAft>
              <a:buClr>
                <a:srgbClr val="000000"/>
              </a:buClr>
              <a:buSzPts val="3000"/>
              <a:buFont typeface="Raleway"/>
              <a:buNone/>
            </a:pPr>
            <a:r>
              <a:rPr b="1" lang="en-US" sz="3000">
                <a:solidFill>
                  <a:srgbClr val="000000"/>
                </a:solidFill>
                <a:latin typeface="Raleway"/>
                <a:ea typeface="Raleway"/>
                <a:cs typeface="Raleway"/>
                <a:sym typeface="Raleway"/>
              </a:rPr>
              <a:t>  </a:t>
            </a:r>
            <a:r>
              <a:rPr b="1" lang="en-US" sz="6000">
                <a:solidFill>
                  <a:schemeClr val="accent2"/>
                </a:solidFill>
                <a:latin typeface="Antonio"/>
                <a:ea typeface="Antonio"/>
                <a:cs typeface="Antonio"/>
                <a:sym typeface="Antonio"/>
              </a:rPr>
              <a:t>MVP Validation</a:t>
            </a:r>
            <a:endParaRPr b="1" sz="6000">
              <a:solidFill>
                <a:schemeClr val="accent2"/>
              </a:solidFill>
              <a:latin typeface="Antonio"/>
              <a:ea typeface="Antonio"/>
              <a:cs typeface="Antonio"/>
              <a:sym typeface="Antonio"/>
            </a:endParaRPr>
          </a:p>
        </p:txBody>
      </p:sp>
      <p:sp>
        <p:nvSpPr>
          <p:cNvPr id="312" name="Google Shape;312;p12"/>
          <p:cNvSpPr/>
          <p:nvPr/>
        </p:nvSpPr>
        <p:spPr>
          <a:xfrm>
            <a:off x="475578" y="1546164"/>
            <a:ext cx="16709136" cy="8294121"/>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Barlow"/>
              <a:ea typeface="Barlow"/>
              <a:cs typeface="Barlow"/>
              <a:sym typeface="Barlow"/>
            </a:endParaRPr>
          </a:p>
        </p:txBody>
      </p:sp>
      <p:cxnSp>
        <p:nvCxnSpPr>
          <p:cNvPr id="313" name="Google Shape;313;p12"/>
          <p:cNvCxnSpPr/>
          <p:nvPr/>
        </p:nvCxnSpPr>
        <p:spPr>
          <a:xfrm rot="10800000">
            <a:off x="9486473" y="2138069"/>
            <a:ext cx="0" cy="7958431"/>
          </a:xfrm>
          <a:prstGeom prst="straightConnector1">
            <a:avLst/>
          </a:prstGeom>
          <a:noFill/>
          <a:ln cap="flat" cmpd="sng" w="19050">
            <a:solidFill>
              <a:schemeClr val="dk1"/>
            </a:solidFill>
            <a:prstDash val="solid"/>
            <a:round/>
            <a:headEnd len="sm" w="sm" type="none"/>
            <a:tailEnd len="sm" w="sm" type="none"/>
          </a:ln>
        </p:spPr>
      </p:cxnSp>
      <p:sp>
        <p:nvSpPr>
          <p:cNvPr id="314" name="Google Shape;314;p12"/>
          <p:cNvSpPr txBox="1"/>
          <p:nvPr/>
        </p:nvSpPr>
        <p:spPr>
          <a:xfrm>
            <a:off x="652488" y="2577445"/>
            <a:ext cx="32992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Test Details:</a:t>
            </a:r>
            <a:endParaRPr/>
          </a:p>
        </p:txBody>
      </p:sp>
      <p:sp>
        <p:nvSpPr>
          <p:cNvPr id="315" name="Google Shape;315;p12"/>
          <p:cNvSpPr txBox="1"/>
          <p:nvPr/>
        </p:nvSpPr>
        <p:spPr>
          <a:xfrm>
            <a:off x="730785" y="4945627"/>
            <a:ext cx="32992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Results of Test:</a:t>
            </a:r>
            <a:endParaRPr/>
          </a:p>
        </p:txBody>
      </p:sp>
      <p:sp>
        <p:nvSpPr>
          <p:cNvPr id="316" name="Google Shape;316;p12"/>
          <p:cNvSpPr txBox="1"/>
          <p:nvPr/>
        </p:nvSpPr>
        <p:spPr>
          <a:xfrm>
            <a:off x="9993726" y="2292334"/>
            <a:ext cx="32992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Conclusion:</a:t>
            </a:r>
            <a:endParaRPr/>
          </a:p>
        </p:txBody>
      </p:sp>
      <p:sp>
        <p:nvSpPr>
          <p:cNvPr id="317" name="Google Shape;317;p12"/>
          <p:cNvSpPr txBox="1"/>
          <p:nvPr/>
        </p:nvSpPr>
        <p:spPr>
          <a:xfrm>
            <a:off x="9858263" y="5076840"/>
            <a:ext cx="32992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Realizations / Insights:</a:t>
            </a:r>
            <a:endParaRPr/>
          </a:p>
        </p:txBody>
      </p:sp>
      <p:sp>
        <p:nvSpPr>
          <p:cNvPr id="318" name="Google Shape;318;p12"/>
          <p:cNvSpPr txBox="1"/>
          <p:nvPr/>
        </p:nvSpPr>
        <p:spPr>
          <a:xfrm>
            <a:off x="9827372" y="7220234"/>
            <a:ext cx="46584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Next Steps:</a:t>
            </a:r>
            <a:endParaRPr/>
          </a:p>
        </p:txBody>
      </p:sp>
      <p:sp>
        <p:nvSpPr>
          <p:cNvPr id="319" name="Google Shape;319;p12"/>
          <p:cNvSpPr txBox="1"/>
          <p:nvPr/>
        </p:nvSpPr>
        <p:spPr>
          <a:xfrm>
            <a:off x="739477" y="3279691"/>
            <a:ext cx="401103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How long will we test this MVP?</a:t>
            </a:r>
            <a:endParaRPr/>
          </a:p>
        </p:txBody>
      </p:sp>
      <p:sp>
        <p:nvSpPr>
          <p:cNvPr id="320" name="Google Shape;320;p12"/>
          <p:cNvSpPr txBox="1"/>
          <p:nvPr/>
        </p:nvSpPr>
        <p:spPr>
          <a:xfrm>
            <a:off x="739477" y="4339883"/>
            <a:ext cx="42578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How will we get to that audience?</a:t>
            </a:r>
            <a:endParaRPr/>
          </a:p>
        </p:txBody>
      </p:sp>
      <p:sp>
        <p:nvSpPr>
          <p:cNvPr id="321" name="Google Shape;321;p12"/>
          <p:cNvSpPr txBox="1"/>
          <p:nvPr/>
        </p:nvSpPr>
        <p:spPr>
          <a:xfrm>
            <a:off x="739477" y="3875141"/>
            <a:ext cx="734367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Who is our target audience for the test? How many of them?</a:t>
            </a:r>
            <a:endParaRPr/>
          </a:p>
        </p:txBody>
      </p:sp>
      <p:sp>
        <p:nvSpPr>
          <p:cNvPr id="322" name="Google Shape;322;p12"/>
          <p:cNvSpPr/>
          <p:nvPr/>
        </p:nvSpPr>
        <p:spPr>
          <a:xfrm>
            <a:off x="10165494" y="3077597"/>
            <a:ext cx="212991" cy="207626"/>
          </a:xfrm>
          <a:prstGeom prst="rect">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Barlow"/>
              <a:ea typeface="Barlow"/>
              <a:cs typeface="Barlow"/>
              <a:sym typeface="Barlow"/>
            </a:endParaRPr>
          </a:p>
        </p:txBody>
      </p:sp>
      <p:sp>
        <p:nvSpPr>
          <p:cNvPr id="323" name="Google Shape;323;p12"/>
          <p:cNvSpPr txBox="1"/>
          <p:nvPr/>
        </p:nvSpPr>
        <p:spPr>
          <a:xfrm>
            <a:off x="10412440" y="2673706"/>
            <a:ext cx="129554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Barlow"/>
                <a:ea typeface="Barlow"/>
                <a:cs typeface="Barlow"/>
                <a:sym typeface="Barlow"/>
              </a:rPr>
              <a:t>Persevere</a:t>
            </a:r>
            <a:endParaRPr/>
          </a:p>
        </p:txBody>
      </p:sp>
      <p:sp>
        <p:nvSpPr>
          <p:cNvPr id="324" name="Google Shape;324;p12"/>
          <p:cNvSpPr txBox="1"/>
          <p:nvPr/>
        </p:nvSpPr>
        <p:spPr>
          <a:xfrm>
            <a:off x="10412440" y="3030521"/>
            <a:ext cx="80182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Barlow"/>
                <a:ea typeface="Barlow"/>
                <a:cs typeface="Barlow"/>
                <a:sym typeface="Barlow"/>
              </a:rPr>
              <a:t>Pivot</a:t>
            </a:r>
            <a:endParaRPr/>
          </a:p>
        </p:txBody>
      </p:sp>
      <p:sp>
        <p:nvSpPr>
          <p:cNvPr id="325" name="Google Shape;325;p12"/>
          <p:cNvSpPr txBox="1"/>
          <p:nvPr/>
        </p:nvSpPr>
        <p:spPr>
          <a:xfrm>
            <a:off x="10388995" y="3390844"/>
            <a:ext cx="191270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Barlow"/>
                <a:ea typeface="Barlow"/>
                <a:cs typeface="Barlow"/>
                <a:sym typeface="Barlow"/>
              </a:rPr>
              <a:t>Not conclusive</a:t>
            </a:r>
            <a:endParaRPr/>
          </a:p>
        </p:txBody>
      </p:sp>
      <p:sp>
        <p:nvSpPr>
          <p:cNvPr id="326" name="Google Shape;326;p12"/>
          <p:cNvSpPr/>
          <p:nvPr/>
        </p:nvSpPr>
        <p:spPr>
          <a:xfrm>
            <a:off x="10170879" y="3439245"/>
            <a:ext cx="212991" cy="207626"/>
          </a:xfrm>
          <a:prstGeom prst="rect">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Barlow"/>
              <a:ea typeface="Barlow"/>
              <a:cs typeface="Barlow"/>
              <a:sym typeface="Barlow"/>
            </a:endParaRPr>
          </a:p>
        </p:txBody>
      </p:sp>
      <p:sp>
        <p:nvSpPr>
          <p:cNvPr id="327" name="Google Shape;327;p12"/>
          <p:cNvSpPr/>
          <p:nvPr/>
        </p:nvSpPr>
        <p:spPr>
          <a:xfrm>
            <a:off x="10169611" y="2711009"/>
            <a:ext cx="212991" cy="207626"/>
          </a:xfrm>
          <a:prstGeom prst="rect">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Barlow"/>
              <a:ea typeface="Barlow"/>
              <a:cs typeface="Barlow"/>
              <a:sym typeface="Barlow"/>
            </a:endParaRPr>
          </a:p>
        </p:txBody>
      </p:sp>
      <p:sp>
        <p:nvSpPr>
          <p:cNvPr id="328" name="Google Shape;328;p12"/>
          <p:cNvSpPr txBox="1"/>
          <p:nvPr/>
        </p:nvSpPr>
        <p:spPr>
          <a:xfrm>
            <a:off x="708403" y="2160985"/>
            <a:ext cx="32992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What is your MVP</a:t>
            </a:r>
            <a:endParaRPr b="1" sz="1600">
              <a:solidFill>
                <a:schemeClr val="dk1"/>
              </a:solidFill>
              <a:latin typeface="Barlow"/>
              <a:ea typeface="Barlow"/>
              <a:cs typeface="Barlow"/>
              <a:sym typeface="Barlow"/>
            </a:endParaRPr>
          </a:p>
        </p:txBody>
      </p:sp>
      <p:sp>
        <p:nvSpPr>
          <p:cNvPr id="329" name="Google Shape;329;p12"/>
          <p:cNvSpPr txBox="1"/>
          <p:nvPr/>
        </p:nvSpPr>
        <p:spPr>
          <a:xfrm>
            <a:off x="708403" y="5423538"/>
            <a:ext cx="524534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Did enough customers buy? Why or why not?</a:t>
            </a:r>
            <a:endParaRPr/>
          </a:p>
        </p:txBody>
      </p:sp>
      <p:sp>
        <p:nvSpPr>
          <p:cNvPr id="330" name="Google Shape;330;p12"/>
          <p:cNvSpPr txBox="1"/>
          <p:nvPr/>
        </p:nvSpPr>
        <p:spPr>
          <a:xfrm>
            <a:off x="763522" y="6355786"/>
            <a:ext cx="709681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Did customers pay the price we expected? Why or why not?</a:t>
            </a:r>
            <a:endParaRPr/>
          </a:p>
        </p:txBody>
      </p:sp>
      <p:sp>
        <p:nvSpPr>
          <p:cNvPr id="331" name="Google Shape;331;p12"/>
          <p:cNvSpPr txBox="1"/>
          <p:nvPr/>
        </p:nvSpPr>
        <p:spPr>
          <a:xfrm>
            <a:off x="708403" y="7294893"/>
            <a:ext cx="72220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Did customers come back to our product or show interest in doing so? Why or why not?</a:t>
            </a:r>
            <a:endParaRPr/>
          </a:p>
        </p:txBody>
      </p:sp>
      <p:sp>
        <p:nvSpPr>
          <p:cNvPr id="332" name="Google Shape;332;p12"/>
          <p:cNvSpPr txBox="1"/>
          <p:nvPr/>
        </p:nvSpPr>
        <p:spPr>
          <a:xfrm>
            <a:off x="652488" y="8865768"/>
            <a:ext cx="632132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Barlow"/>
                <a:ea typeface="Barlow"/>
                <a:cs typeface="Barlow"/>
                <a:sym typeface="Barlow"/>
              </a:rPr>
              <a:t>Did customers recommend our product to others or evangelize about it? Why or why not? </a:t>
            </a:r>
            <a:endParaRPr/>
          </a:p>
        </p:txBody>
      </p:sp>
      <p:cxnSp>
        <p:nvCxnSpPr>
          <p:cNvPr id="333" name="Google Shape;333;p12"/>
          <p:cNvCxnSpPr/>
          <p:nvPr/>
        </p:nvCxnSpPr>
        <p:spPr>
          <a:xfrm>
            <a:off x="714912" y="4762500"/>
            <a:ext cx="16434134"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3"/>
          <p:cNvSpPr txBox="1"/>
          <p:nvPr/>
        </p:nvSpPr>
        <p:spPr>
          <a:xfrm>
            <a:off x="204200" y="-13647"/>
            <a:ext cx="12338484" cy="1019574"/>
          </a:xfrm>
          <a:prstGeom prst="rect">
            <a:avLst/>
          </a:prstGeom>
          <a:noFill/>
          <a:ln>
            <a:noFill/>
          </a:ln>
        </p:spPr>
        <p:txBody>
          <a:bodyPr anchorCtr="0" anchor="t" bIns="0" lIns="0" spcFirstLastPara="1" rIns="0" wrap="square" tIns="0">
            <a:spAutoFit/>
          </a:bodyPr>
          <a:lstStyle/>
          <a:p>
            <a:pPr indent="0" lvl="0" marL="0" marR="0" rtl="0" algn="l">
              <a:lnSpc>
                <a:spcPct val="161981"/>
              </a:lnSpc>
              <a:spcBef>
                <a:spcPts val="0"/>
              </a:spcBef>
              <a:spcAft>
                <a:spcPts val="0"/>
              </a:spcAft>
              <a:buNone/>
            </a:pPr>
            <a:r>
              <a:rPr b="1" lang="en-US" sz="5400">
                <a:solidFill>
                  <a:schemeClr val="dk1"/>
                </a:solidFill>
                <a:latin typeface="Calibri"/>
                <a:ea typeface="Calibri"/>
                <a:cs typeface="Calibri"/>
                <a:sym typeface="Calibri"/>
              </a:rPr>
              <a:t>Team Composition</a:t>
            </a:r>
            <a:endParaRPr b="1" sz="5400">
              <a:solidFill>
                <a:schemeClr val="dk1"/>
              </a:solidFill>
              <a:latin typeface="Calibri"/>
              <a:ea typeface="Calibri"/>
              <a:cs typeface="Calibri"/>
              <a:sym typeface="Calibri"/>
            </a:endParaRPr>
          </a:p>
        </p:txBody>
      </p:sp>
      <p:sp>
        <p:nvSpPr>
          <p:cNvPr id="339" name="Google Shape;339;p13"/>
          <p:cNvSpPr txBox="1"/>
          <p:nvPr/>
        </p:nvSpPr>
        <p:spPr>
          <a:xfrm>
            <a:off x="16315796" y="1216402"/>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340" name="Google Shape;340;p13"/>
          <p:cNvSpPr/>
          <p:nvPr/>
        </p:nvSpPr>
        <p:spPr>
          <a:xfrm>
            <a:off x="16120030" y="815582"/>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341" name="Google Shape;341;p13"/>
          <p:cNvSpPr/>
          <p:nvPr/>
        </p:nvSpPr>
        <p:spPr>
          <a:xfrm>
            <a:off x="811195" y="2963972"/>
            <a:ext cx="1581539" cy="14770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342" name="Google Shape;342;p13"/>
          <p:cNvSpPr/>
          <p:nvPr/>
        </p:nvSpPr>
        <p:spPr>
          <a:xfrm>
            <a:off x="4469322" y="2977960"/>
            <a:ext cx="1475128" cy="147758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343" name="Google Shape;343;p13"/>
          <p:cNvSpPr txBox="1"/>
          <p:nvPr/>
        </p:nvSpPr>
        <p:spPr>
          <a:xfrm>
            <a:off x="4603488" y="3240807"/>
            <a:ext cx="134011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Arial"/>
              <a:buNone/>
            </a:pPr>
            <a:r>
              <a:rPr lang="en-US" sz="2400">
                <a:solidFill>
                  <a:schemeClr val="accent2"/>
                </a:solidFill>
                <a:latin typeface="Arial"/>
                <a:ea typeface="Arial"/>
                <a:cs typeface="Arial"/>
                <a:sym typeface="Arial"/>
              </a:rPr>
              <a:t>Picture</a:t>
            </a:r>
            <a:endParaRPr sz="2400">
              <a:solidFill>
                <a:schemeClr val="accent2"/>
              </a:solidFill>
              <a:latin typeface="Arial"/>
              <a:ea typeface="Arial"/>
              <a:cs typeface="Arial"/>
              <a:sym typeface="Arial"/>
            </a:endParaRPr>
          </a:p>
        </p:txBody>
      </p:sp>
      <p:sp>
        <p:nvSpPr>
          <p:cNvPr id="344" name="Google Shape;344;p13"/>
          <p:cNvSpPr/>
          <p:nvPr/>
        </p:nvSpPr>
        <p:spPr>
          <a:xfrm>
            <a:off x="7467069" y="2901151"/>
            <a:ext cx="1581539" cy="1477000"/>
          </a:xfrm>
          <a:prstGeom prst="rect">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latin typeface="Arial"/>
              <a:ea typeface="Arial"/>
              <a:cs typeface="Arial"/>
              <a:sym typeface="Arial"/>
            </a:endParaRPr>
          </a:p>
        </p:txBody>
      </p:sp>
      <p:sp>
        <p:nvSpPr>
          <p:cNvPr id="345" name="Google Shape;345;p13"/>
          <p:cNvSpPr txBox="1"/>
          <p:nvPr/>
        </p:nvSpPr>
        <p:spPr>
          <a:xfrm>
            <a:off x="7630905" y="3245343"/>
            <a:ext cx="134011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Arial"/>
              <a:buNone/>
            </a:pPr>
            <a:r>
              <a:rPr lang="en-US" sz="2400">
                <a:solidFill>
                  <a:schemeClr val="accent2"/>
                </a:solidFill>
                <a:latin typeface="Arial"/>
                <a:ea typeface="Arial"/>
                <a:cs typeface="Arial"/>
                <a:sym typeface="Arial"/>
              </a:rPr>
              <a:t>Picture</a:t>
            </a:r>
            <a:endParaRPr sz="2400">
              <a:solidFill>
                <a:schemeClr val="accent2"/>
              </a:solidFill>
              <a:latin typeface="Arial"/>
              <a:ea typeface="Arial"/>
              <a:cs typeface="Arial"/>
              <a:sym typeface="Arial"/>
            </a:endParaRPr>
          </a:p>
        </p:txBody>
      </p:sp>
      <p:sp>
        <p:nvSpPr>
          <p:cNvPr id="346" name="Google Shape;346;p13"/>
          <p:cNvSpPr txBox="1"/>
          <p:nvPr/>
        </p:nvSpPr>
        <p:spPr>
          <a:xfrm>
            <a:off x="970345" y="3126173"/>
            <a:ext cx="134011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400"/>
              <a:buFont typeface="Arial"/>
              <a:buNone/>
            </a:pPr>
            <a:r>
              <a:rPr lang="en-US" sz="2400">
                <a:solidFill>
                  <a:schemeClr val="accent2"/>
                </a:solidFill>
                <a:latin typeface="Arial"/>
                <a:ea typeface="Arial"/>
                <a:cs typeface="Arial"/>
                <a:sym typeface="Arial"/>
              </a:rPr>
              <a:t>Picture</a:t>
            </a:r>
            <a:endParaRPr sz="2400">
              <a:solidFill>
                <a:schemeClr val="accent2"/>
              </a:solidFill>
              <a:latin typeface="Arial"/>
              <a:ea typeface="Arial"/>
              <a:cs typeface="Arial"/>
              <a:sym typeface="Arial"/>
            </a:endParaRPr>
          </a:p>
        </p:txBody>
      </p:sp>
      <p:sp>
        <p:nvSpPr>
          <p:cNvPr id="347" name="Google Shape;347;p13"/>
          <p:cNvSpPr/>
          <p:nvPr/>
        </p:nvSpPr>
        <p:spPr>
          <a:xfrm>
            <a:off x="758428" y="2098215"/>
            <a:ext cx="17639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Team member 1 </a:t>
            </a:r>
            <a:endParaRPr sz="1800">
              <a:solidFill>
                <a:schemeClr val="dk1"/>
              </a:solidFill>
              <a:latin typeface="Calibri"/>
              <a:ea typeface="Calibri"/>
              <a:cs typeface="Calibri"/>
              <a:sym typeface="Calibri"/>
            </a:endParaRPr>
          </a:p>
        </p:txBody>
      </p:sp>
      <p:sp>
        <p:nvSpPr>
          <p:cNvPr id="348" name="Google Shape;348;p13"/>
          <p:cNvSpPr/>
          <p:nvPr/>
        </p:nvSpPr>
        <p:spPr>
          <a:xfrm>
            <a:off x="4422856" y="2098215"/>
            <a:ext cx="2052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Team  member 2 </a:t>
            </a:r>
            <a:endParaRPr sz="1800">
              <a:solidFill>
                <a:schemeClr val="dk1"/>
              </a:solidFill>
              <a:latin typeface="Calibri"/>
              <a:ea typeface="Calibri"/>
              <a:cs typeface="Calibri"/>
              <a:sym typeface="Calibri"/>
            </a:endParaRPr>
          </a:p>
        </p:txBody>
      </p:sp>
      <p:sp>
        <p:nvSpPr>
          <p:cNvPr id="349" name="Google Shape;349;p13"/>
          <p:cNvSpPr/>
          <p:nvPr/>
        </p:nvSpPr>
        <p:spPr>
          <a:xfrm>
            <a:off x="7059549" y="2058047"/>
            <a:ext cx="238925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Team member 3 </a:t>
            </a:r>
            <a:endParaRPr sz="1800">
              <a:solidFill>
                <a:schemeClr val="dk1"/>
              </a:solidFill>
              <a:latin typeface="Calibri"/>
              <a:ea typeface="Calibri"/>
              <a:cs typeface="Calibri"/>
              <a:sym typeface="Calibri"/>
            </a:endParaRPr>
          </a:p>
        </p:txBody>
      </p:sp>
      <p:sp>
        <p:nvSpPr>
          <p:cNvPr id="350" name="Google Shape;350;p13"/>
          <p:cNvSpPr/>
          <p:nvPr/>
        </p:nvSpPr>
        <p:spPr>
          <a:xfrm>
            <a:off x="811195" y="5121768"/>
            <a:ext cx="1552284"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Role/Position: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CEO</a:t>
            </a:r>
            <a:endParaRPr sz="1800">
              <a:solidFill>
                <a:schemeClr val="dk1"/>
              </a:solidFill>
              <a:latin typeface="Calibri"/>
              <a:ea typeface="Calibri"/>
              <a:cs typeface="Calibri"/>
              <a:sym typeface="Calibri"/>
            </a:endParaRPr>
          </a:p>
        </p:txBody>
      </p:sp>
      <p:sp>
        <p:nvSpPr>
          <p:cNvPr id="351" name="Google Shape;351;p13"/>
          <p:cNvSpPr/>
          <p:nvPr/>
        </p:nvSpPr>
        <p:spPr>
          <a:xfrm>
            <a:off x="4469189" y="5160608"/>
            <a:ext cx="1552284"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Role/Position: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COO/CTO</a:t>
            </a:r>
            <a:endParaRPr sz="1800">
              <a:solidFill>
                <a:schemeClr val="dk1"/>
              </a:solidFill>
              <a:latin typeface="Calibri"/>
              <a:ea typeface="Calibri"/>
              <a:cs typeface="Calibri"/>
              <a:sym typeface="Calibri"/>
            </a:endParaRPr>
          </a:p>
        </p:txBody>
      </p:sp>
      <p:sp>
        <p:nvSpPr>
          <p:cNvPr id="352" name="Google Shape;352;p13"/>
          <p:cNvSpPr/>
          <p:nvPr/>
        </p:nvSpPr>
        <p:spPr>
          <a:xfrm>
            <a:off x="7672547" y="5149464"/>
            <a:ext cx="1552284"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Role/Position: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CFO/CMO</a:t>
            </a:r>
            <a:endParaRPr sz="1800">
              <a:solidFill>
                <a:schemeClr val="dk1"/>
              </a:solidFill>
              <a:latin typeface="Calibri"/>
              <a:ea typeface="Calibri"/>
              <a:cs typeface="Calibri"/>
              <a:sym typeface="Calibri"/>
            </a:endParaRPr>
          </a:p>
        </p:txBody>
      </p:sp>
      <p:sp>
        <p:nvSpPr>
          <p:cNvPr id="353" name="Google Shape;353;p13"/>
          <p:cNvSpPr/>
          <p:nvPr/>
        </p:nvSpPr>
        <p:spPr>
          <a:xfrm>
            <a:off x="204200" y="6515100"/>
            <a:ext cx="2884997"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Key Strengths and abilities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13"/>
          <p:cNvSpPr/>
          <p:nvPr/>
        </p:nvSpPr>
        <p:spPr>
          <a:xfrm>
            <a:off x="3784372" y="6515100"/>
            <a:ext cx="2845028"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Key Strengths and abilities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13"/>
          <p:cNvSpPr/>
          <p:nvPr/>
        </p:nvSpPr>
        <p:spPr>
          <a:xfrm>
            <a:off x="7286865" y="6535299"/>
            <a:ext cx="2628546"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Key Strengths and abilities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13"/>
          <p:cNvSpPr/>
          <p:nvPr/>
        </p:nvSpPr>
        <p:spPr>
          <a:xfrm>
            <a:off x="10696364" y="3592685"/>
            <a:ext cx="6853158" cy="280487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lang="en-US" sz="1800">
                <a:solidFill>
                  <a:srgbClr val="000000"/>
                </a:solidFill>
                <a:latin typeface="Arial"/>
                <a:ea typeface="Arial"/>
                <a:cs typeface="Arial"/>
                <a:sym typeface="Arial"/>
              </a:rPr>
              <a:t>What makes us a good team to solve the problem we chose?</a:t>
            </a:r>
            <a:endParaRPr/>
          </a:p>
          <a:p>
            <a:pPr indent="0" lvl="0" marL="0" marR="0" rtl="0" algn="l">
              <a:lnSpc>
                <a:spcPct val="90000"/>
              </a:lnSpc>
              <a:spcBef>
                <a:spcPts val="750"/>
              </a:spcBef>
              <a:spcAft>
                <a:spcPts val="0"/>
              </a:spcAft>
              <a:buClr>
                <a:srgbClr val="000000"/>
              </a:buClr>
              <a:buSzPts val="1800"/>
              <a:buFont typeface="Arial"/>
              <a:buNone/>
            </a:pPr>
            <a:r>
              <a:t/>
            </a:r>
            <a:endParaRPr b="1" sz="1800">
              <a:solidFill>
                <a:srgbClr val="000000"/>
              </a:solidFill>
              <a:latin typeface="Arial"/>
              <a:ea typeface="Arial"/>
              <a:cs typeface="Arial"/>
              <a:sym typeface="Arial"/>
            </a:endParaRPr>
          </a:p>
          <a:p>
            <a:pPr indent="0" lvl="0" marL="0" marR="0" rtl="0" algn="l">
              <a:lnSpc>
                <a:spcPct val="90000"/>
              </a:lnSpc>
              <a:spcBef>
                <a:spcPts val="750"/>
              </a:spcBef>
              <a:spcAft>
                <a:spcPts val="0"/>
              </a:spcAft>
              <a:buClr>
                <a:srgbClr val="000000"/>
              </a:buClr>
              <a:buSzPts val="1800"/>
              <a:buFont typeface="Arial"/>
              <a:buNone/>
            </a:pPr>
            <a:r>
              <a:t/>
            </a:r>
            <a:endParaRPr b="1" sz="1800">
              <a:solidFill>
                <a:srgbClr val="000000"/>
              </a:solidFill>
              <a:latin typeface="Arial"/>
              <a:ea typeface="Arial"/>
              <a:cs typeface="Arial"/>
              <a:sym typeface="Arial"/>
            </a:endParaRPr>
          </a:p>
          <a:p>
            <a:pPr indent="0" lvl="0" marL="0" marR="0" rtl="0" algn="l">
              <a:lnSpc>
                <a:spcPct val="90000"/>
              </a:lnSpc>
              <a:spcBef>
                <a:spcPts val="750"/>
              </a:spcBef>
              <a:spcAft>
                <a:spcPts val="0"/>
              </a:spcAft>
              <a:buClr>
                <a:srgbClr val="000000"/>
              </a:buClr>
              <a:buSzPts val="1800"/>
              <a:buFont typeface="Arial"/>
              <a:buNone/>
            </a:pPr>
            <a:r>
              <a:t/>
            </a:r>
            <a:endParaRPr b="1" sz="1800">
              <a:solidFill>
                <a:srgbClr val="000000"/>
              </a:solidFill>
              <a:latin typeface="Arial"/>
              <a:ea typeface="Arial"/>
              <a:cs typeface="Arial"/>
              <a:sym typeface="Arial"/>
            </a:endParaRPr>
          </a:p>
          <a:p>
            <a:pPr indent="0" lvl="0" marL="0" marR="0" rtl="0" algn="l">
              <a:lnSpc>
                <a:spcPct val="90000"/>
              </a:lnSpc>
              <a:spcBef>
                <a:spcPts val="750"/>
              </a:spcBef>
              <a:spcAft>
                <a:spcPts val="0"/>
              </a:spcAft>
              <a:buClr>
                <a:srgbClr val="000000"/>
              </a:buClr>
              <a:buSzPts val="1800"/>
              <a:buFont typeface="Arial"/>
              <a:buNone/>
            </a:pPr>
            <a:r>
              <a:t/>
            </a:r>
            <a:endParaRPr b="1" sz="1800">
              <a:solidFill>
                <a:srgbClr val="000000"/>
              </a:solidFill>
              <a:latin typeface="Arial"/>
              <a:ea typeface="Arial"/>
              <a:cs typeface="Arial"/>
              <a:sym typeface="Arial"/>
            </a:endParaRPr>
          </a:p>
          <a:p>
            <a:pPr indent="0" lvl="0" marL="0" marR="0" rtl="0" algn="l">
              <a:lnSpc>
                <a:spcPct val="90000"/>
              </a:lnSpc>
              <a:spcBef>
                <a:spcPts val="750"/>
              </a:spcBef>
              <a:spcAft>
                <a:spcPts val="0"/>
              </a:spcAft>
              <a:buClr>
                <a:srgbClr val="000000"/>
              </a:buClr>
              <a:buSzPts val="1800"/>
              <a:buFont typeface="Arial"/>
              <a:buNone/>
            </a:pPr>
            <a:r>
              <a:t/>
            </a:r>
            <a:endParaRPr b="1" sz="1800">
              <a:solidFill>
                <a:srgbClr val="000000"/>
              </a:solidFill>
              <a:latin typeface="Arial"/>
              <a:ea typeface="Arial"/>
              <a:cs typeface="Arial"/>
              <a:sym typeface="Arial"/>
            </a:endParaRPr>
          </a:p>
          <a:p>
            <a:pPr indent="0" lvl="0" marL="0" marR="0" rtl="0" algn="l">
              <a:lnSpc>
                <a:spcPct val="90000"/>
              </a:lnSpc>
              <a:spcBef>
                <a:spcPts val="750"/>
              </a:spcBef>
              <a:spcAft>
                <a:spcPts val="0"/>
              </a:spcAft>
              <a:buClr>
                <a:srgbClr val="000000"/>
              </a:buClr>
              <a:buSzPts val="1800"/>
              <a:buFont typeface="Arial"/>
              <a:buNone/>
            </a:pPr>
            <a:r>
              <a:t/>
            </a:r>
            <a:endParaRPr b="1" sz="1800">
              <a:solidFill>
                <a:srgbClr val="000000"/>
              </a:solidFill>
              <a:latin typeface="Arial"/>
              <a:ea typeface="Arial"/>
              <a:cs typeface="Arial"/>
              <a:sym typeface="Arial"/>
            </a:endParaRPr>
          </a:p>
          <a:p>
            <a:pPr indent="0" lvl="0" marL="0" marR="0" rtl="0" algn="l">
              <a:lnSpc>
                <a:spcPct val="90000"/>
              </a:lnSpc>
              <a:spcBef>
                <a:spcPts val="750"/>
              </a:spcBef>
              <a:spcAft>
                <a:spcPts val="0"/>
              </a:spcAft>
              <a:buClr>
                <a:srgbClr val="000000"/>
              </a:buClr>
              <a:buSzPts val="1800"/>
              <a:buFont typeface="Arial"/>
              <a:buNone/>
            </a:pPr>
            <a:r>
              <a:t/>
            </a:r>
            <a:endParaRPr sz="1800">
              <a:solidFill>
                <a:srgbClr val="000000"/>
              </a:solidFill>
              <a:latin typeface="Arial"/>
              <a:ea typeface="Arial"/>
              <a:cs typeface="Arial"/>
              <a:sym typeface="Arial"/>
            </a:endParaRPr>
          </a:p>
        </p:txBody>
      </p:sp>
      <p:sp>
        <p:nvSpPr>
          <p:cNvPr id="357" name="Google Shape;357;p13"/>
          <p:cNvSpPr/>
          <p:nvPr/>
        </p:nvSpPr>
        <p:spPr>
          <a:xfrm>
            <a:off x="11658600" y="7200900"/>
            <a:ext cx="6324599" cy="193899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0000"/>
                </a:solidFill>
                <a:latin typeface="Avenir"/>
                <a:ea typeface="Avenir"/>
                <a:cs typeface="Avenir"/>
                <a:sym typeface="Avenir"/>
              </a:rPr>
              <a:t>	</a:t>
            </a:r>
            <a:endParaRPr/>
          </a:p>
          <a:p>
            <a:pPr indent="0" lvl="0" marL="0" marR="0" rtl="0" algn="just">
              <a:spcBef>
                <a:spcPts val="0"/>
              </a:spcBef>
              <a:spcAft>
                <a:spcPts val="0"/>
              </a:spcAft>
              <a:buNone/>
            </a:pPr>
            <a:r>
              <a:rPr lang="en-US" sz="2400">
                <a:solidFill>
                  <a:srgbClr val="000000"/>
                </a:solidFill>
                <a:latin typeface="Avenir"/>
                <a:ea typeface="Avenir"/>
                <a:cs typeface="Avenir"/>
                <a:sym typeface="Avenir"/>
              </a:rPr>
              <a:t>	The goal is to demonstrate teams commitment. Mention who’s on your team, why them and their extremely relevant credentials</a:t>
            </a:r>
            <a:endParaRPr sz="2400">
              <a:solidFill>
                <a:schemeClr val="dk1"/>
              </a:solidFill>
              <a:latin typeface="Calibri"/>
              <a:ea typeface="Calibri"/>
              <a:cs typeface="Calibri"/>
              <a:sym typeface="Calibri"/>
            </a:endParaRPr>
          </a:p>
        </p:txBody>
      </p:sp>
      <p:pic>
        <p:nvPicPr>
          <p:cNvPr descr="Target with solid fill" id="358" name="Google Shape;358;p13"/>
          <p:cNvPicPr preferRelativeResize="0"/>
          <p:nvPr/>
        </p:nvPicPr>
        <p:blipFill rotWithShape="1">
          <a:blip r:embed="rId3">
            <a:alphaModFix/>
          </a:blip>
          <a:srcRect b="0" l="0" r="0" t="0"/>
          <a:stretch/>
        </p:blipFill>
        <p:spPr>
          <a:xfrm>
            <a:off x="11822303" y="7362695"/>
            <a:ext cx="651510" cy="637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14"/>
          <p:cNvPicPr preferRelativeResize="0"/>
          <p:nvPr/>
        </p:nvPicPr>
        <p:blipFill rotWithShape="1">
          <a:blip r:embed="rId3">
            <a:alphaModFix/>
          </a:blip>
          <a:srcRect b="0" l="0" r="0" t="0"/>
          <a:stretch/>
        </p:blipFill>
        <p:spPr>
          <a:xfrm>
            <a:off x="0" y="19380"/>
            <a:ext cx="18310194" cy="10287000"/>
          </a:xfrm>
          <a:prstGeom prst="rect">
            <a:avLst/>
          </a:prstGeom>
          <a:noFill/>
          <a:ln>
            <a:noFill/>
          </a:ln>
        </p:spPr>
      </p:pic>
      <p:pic>
        <p:nvPicPr>
          <p:cNvPr id="364" name="Google Shape;364;p14"/>
          <p:cNvPicPr preferRelativeResize="0"/>
          <p:nvPr/>
        </p:nvPicPr>
        <p:blipFill rotWithShape="1">
          <a:blip r:embed="rId4">
            <a:alphaModFix/>
          </a:blip>
          <a:srcRect b="0" l="0" r="0" t="0"/>
          <a:stretch/>
        </p:blipFill>
        <p:spPr>
          <a:xfrm>
            <a:off x="15544800" y="419100"/>
            <a:ext cx="2278599" cy="1131276"/>
          </a:xfrm>
          <a:prstGeom prst="rect">
            <a:avLst/>
          </a:prstGeom>
          <a:noFill/>
          <a:ln>
            <a:noFill/>
          </a:ln>
        </p:spPr>
      </p:pic>
      <p:sp>
        <p:nvSpPr>
          <p:cNvPr id="365" name="Google Shape;365;p14"/>
          <p:cNvSpPr txBox="1"/>
          <p:nvPr/>
        </p:nvSpPr>
        <p:spPr>
          <a:xfrm>
            <a:off x="3581400" y="3898619"/>
            <a:ext cx="9147307" cy="384720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5000">
                <a:solidFill>
                  <a:srgbClr val="FFFFFF"/>
                </a:solidFill>
                <a:latin typeface="Arial"/>
                <a:ea typeface="Arial"/>
                <a:cs typeface="Arial"/>
                <a:sym typeface="Arial"/>
              </a:rPr>
              <a:t>Thank You!</a:t>
            </a:r>
            <a:endParaRPr sz="150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2"/>
          <p:cNvGrpSpPr/>
          <p:nvPr/>
        </p:nvGrpSpPr>
        <p:grpSpPr>
          <a:xfrm>
            <a:off x="704241" y="7442478"/>
            <a:ext cx="1371600" cy="1371600"/>
            <a:chOff x="6821181" y="4608210"/>
            <a:chExt cx="914400" cy="914400"/>
          </a:xfrm>
        </p:grpSpPr>
        <p:sp>
          <p:nvSpPr>
            <p:cNvPr id="124" name="Google Shape;124;p2"/>
            <p:cNvSpPr/>
            <p:nvPr/>
          </p:nvSpPr>
          <p:spPr>
            <a:xfrm>
              <a:off x="6821181" y="4608210"/>
              <a:ext cx="914400" cy="914400"/>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rgbClr val="FFFFFF"/>
                </a:solidFill>
                <a:latin typeface="Calibri"/>
                <a:ea typeface="Calibri"/>
                <a:cs typeface="Calibri"/>
                <a:sym typeface="Calibri"/>
              </a:endParaRPr>
            </a:p>
          </p:txBody>
        </p:sp>
        <p:sp>
          <p:nvSpPr>
            <p:cNvPr id="125" name="Google Shape;125;p2"/>
            <p:cNvSpPr/>
            <p:nvPr/>
          </p:nvSpPr>
          <p:spPr>
            <a:xfrm>
              <a:off x="7038859" y="4857302"/>
              <a:ext cx="479042" cy="391945"/>
            </a:xfrm>
            <a:custGeom>
              <a:rect b="b" l="l" r="r" t="t"/>
              <a:pathLst>
                <a:path extrusionOk="0" h="21600" w="2160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lt1"/>
            </a:solidFill>
            <a:ln>
              <a:noFill/>
            </a:ln>
          </p:spPr>
          <p:txBody>
            <a:bodyPr anchorCtr="0" anchor="ctr" bIns="57125" lIns="57125" spcFirstLastPara="1" rIns="57125" wrap="square" tIns="57125">
              <a:noAutofit/>
            </a:bodyPr>
            <a:lstStyle/>
            <a:p>
              <a:pPr indent="0" lvl="0" marL="0" marR="0" rtl="0" algn="l">
                <a:spcBef>
                  <a:spcPts val="0"/>
                </a:spcBef>
                <a:spcAft>
                  <a:spcPts val="0"/>
                </a:spcAft>
                <a:buNone/>
              </a:pPr>
              <a:r>
                <a:t/>
              </a:r>
              <a:endParaRPr b="0" i="0" sz="4498" u="none" cap="none" strike="noStrike">
                <a:solidFill>
                  <a:srgbClr val="FFFFFF"/>
                </a:solidFill>
                <a:latin typeface="Gill Sans"/>
                <a:ea typeface="Gill Sans"/>
                <a:cs typeface="Gill Sans"/>
                <a:sym typeface="Gill Sans"/>
              </a:endParaRPr>
            </a:p>
          </p:txBody>
        </p:sp>
      </p:grpSp>
      <p:sp>
        <p:nvSpPr>
          <p:cNvPr id="126" name="Google Shape;126;p2"/>
          <p:cNvSpPr txBox="1"/>
          <p:nvPr/>
        </p:nvSpPr>
        <p:spPr>
          <a:xfrm>
            <a:off x="67466" y="62230"/>
            <a:ext cx="91983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dk1"/>
                </a:solidFill>
                <a:latin typeface="Calibri"/>
                <a:ea typeface="Calibri"/>
                <a:cs typeface="Calibri"/>
                <a:sym typeface="Calibri"/>
              </a:rPr>
              <a:t>Who we are</a:t>
            </a:r>
            <a:endParaRPr b="1" i="0" sz="5400" u="none" cap="none" strike="noStrike">
              <a:solidFill>
                <a:srgbClr val="262626"/>
              </a:solidFill>
              <a:latin typeface="Montserrat"/>
              <a:ea typeface="Montserrat"/>
              <a:cs typeface="Montserrat"/>
              <a:sym typeface="Montserrat"/>
            </a:endParaRPr>
          </a:p>
        </p:txBody>
      </p:sp>
      <p:sp>
        <p:nvSpPr>
          <p:cNvPr id="127" name="Google Shape;127;p2"/>
          <p:cNvSpPr/>
          <p:nvPr/>
        </p:nvSpPr>
        <p:spPr>
          <a:xfrm>
            <a:off x="93387" y="1158819"/>
            <a:ext cx="62045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0000"/>
                </a:solidFill>
                <a:latin typeface="Avenir"/>
                <a:ea typeface="Avenir"/>
                <a:cs typeface="Avenir"/>
                <a:sym typeface="Avenir"/>
              </a:rPr>
              <a:t>Name of your Venture:………………………..</a:t>
            </a:r>
            <a:endParaRPr sz="2400">
              <a:solidFill>
                <a:schemeClr val="dk1"/>
              </a:solidFill>
              <a:latin typeface="Calibri"/>
              <a:ea typeface="Calibri"/>
              <a:cs typeface="Calibri"/>
              <a:sym typeface="Calibri"/>
            </a:endParaRPr>
          </a:p>
        </p:txBody>
      </p:sp>
      <p:sp>
        <p:nvSpPr>
          <p:cNvPr id="128" name="Google Shape;128;p2"/>
          <p:cNvSpPr/>
          <p:nvPr/>
        </p:nvSpPr>
        <p:spPr>
          <a:xfrm>
            <a:off x="13751088" y="4105123"/>
            <a:ext cx="4064163" cy="193899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0000"/>
                </a:solidFill>
                <a:latin typeface="Avenir"/>
                <a:ea typeface="Avenir"/>
                <a:cs typeface="Avenir"/>
                <a:sym typeface="Avenir"/>
              </a:rPr>
              <a:t>	</a:t>
            </a:r>
            <a:endParaRPr sz="2400">
              <a:solidFill>
                <a:srgbClr val="000000"/>
              </a:solidFill>
              <a:latin typeface="Avenir"/>
              <a:ea typeface="Avenir"/>
              <a:cs typeface="Avenir"/>
              <a:sym typeface="Avenir"/>
            </a:endParaRPr>
          </a:p>
          <a:p>
            <a:pPr indent="0" lvl="0" marL="0" marR="0" rtl="0" algn="just">
              <a:spcBef>
                <a:spcPts val="0"/>
              </a:spcBef>
              <a:spcAft>
                <a:spcPts val="0"/>
              </a:spcAft>
              <a:buNone/>
            </a:pPr>
            <a:r>
              <a:rPr lang="en-US" sz="2400">
                <a:solidFill>
                  <a:srgbClr val="000000"/>
                </a:solidFill>
                <a:latin typeface="Avenir"/>
                <a:ea typeface="Avenir"/>
                <a:cs typeface="Avenir"/>
                <a:sym typeface="Avenir"/>
              </a:rPr>
              <a:t>	Your goal when answering this slide should be to create enough interest about your venture.</a:t>
            </a:r>
            <a:endParaRPr sz="2400">
              <a:solidFill>
                <a:schemeClr val="dk1"/>
              </a:solidFill>
              <a:latin typeface="Calibri"/>
              <a:ea typeface="Calibri"/>
              <a:cs typeface="Calibri"/>
              <a:sym typeface="Calibri"/>
            </a:endParaRPr>
          </a:p>
        </p:txBody>
      </p:sp>
      <p:sp>
        <p:nvSpPr>
          <p:cNvPr id="129" name="Google Shape;129;p2"/>
          <p:cNvSpPr/>
          <p:nvPr/>
        </p:nvSpPr>
        <p:spPr>
          <a:xfrm>
            <a:off x="16120030" y="815582"/>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30" name="Google Shape;130;p2"/>
          <p:cNvSpPr txBox="1"/>
          <p:nvPr/>
        </p:nvSpPr>
        <p:spPr>
          <a:xfrm>
            <a:off x="16256163" y="1009801"/>
            <a:ext cx="1422954" cy="900246"/>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venture logo here</a:t>
            </a:r>
            <a:endParaRPr b="1" sz="1800">
              <a:solidFill>
                <a:schemeClr val="dk1"/>
              </a:solidFill>
              <a:latin typeface="Calibri"/>
              <a:ea typeface="Calibri"/>
              <a:cs typeface="Calibri"/>
              <a:sym typeface="Calibri"/>
            </a:endParaRPr>
          </a:p>
        </p:txBody>
      </p:sp>
      <p:sp>
        <p:nvSpPr>
          <p:cNvPr id="131" name="Google Shape;131;p2"/>
          <p:cNvSpPr/>
          <p:nvPr/>
        </p:nvSpPr>
        <p:spPr>
          <a:xfrm>
            <a:off x="2770113" y="4717503"/>
            <a:ext cx="48397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venir"/>
                <a:ea typeface="Avenir"/>
                <a:cs typeface="Avenir"/>
                <a:sym typeface="Avenir"/>
              </a:rPr>
              <a:t>Provide a brief on what does your venture do.</a:t>
            </a:r>
            <a:endParaRPr sz="1800">
              <a:solidFill>
                <a:schemeClr val="dk1"/>
              </a:solidFill>
              <a:latin typeface="Calibri"/>
              <a:ea typeface="Calibri"/>
              <a:cs typeface="Calibri"/>
              <a:sym typeface="Calibri"/>
            </a:endParaRPr>
          </a:p>
        </p:txBody>
      </p:sp>
      <p:sp>
        <p:nvSpPr>
          <p:cNvPr id="132" name="Google Shape;132;p2"/>
          <p:cNvSpPr/>
          <p:nvPr/>
        </p:nvSpPr>
        <p:spPr>
          <a:xfrm>
            <a:off x="2792811" y="1654984"/>
            <a:ext cx="15279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Avenir"/>
                <a:ea typeface="Avenir"/>
                <a:cs typeface="Avenir"/>
                <a:sym typeface="Avenir"/>
              </a:rPr>
              <a:t>Why ? </a:t>
            </a:r>
            <a:endParaRPr b="1" sz="3200">
              <a:solidFill>
                <a:schemeClr val="dk1"/>
              </a:solidFill>
              <a:latin typeface="Calibri"/>
              <a:ea typeface="Calibri"/>
              <a:cs typeface="Calibri"/>
              <a:sym typeface="Calibri"/>
            </a:endParaRPr>
          </a:p>
        </p:txBody>
      </p:sp>
      <p:sp>
        <p:nvSpPr>
          <p:cNvPr id="133" name="Google Shape;133;p2"/>
          <p:cNvSpPr/>
          <p:nvPr/>
        </p:nvSpPr>
        <p:spPr>
          <a:xfrm>
            <a:off x="2792811" y="2196108"/>
            <a:ext cx="58400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venir"/>
                <a:ea typeface="Avenir"/>
                <a:cs typeface="Avenir"/>
                <a:sym typeface="Avenir"/>
              </a:rPr>
              <a:t>Explain why do you want to pursue this Business Idea. </a:t>
            </a:r>
            <a:endParaRPr sz="1800">
              <a:solidFill>
                <a:schemeClr val="dk1"/>
              </a:solidFill>
              <a:latin typeface="Calibri"/>
              <a:ea typeface="Calibri"/>
              <a:cs typeface="Calibri"/>
              <a:sym typeface="Calibri"/>
            </a:endParaRPr>
          </a:p>
        </p:txBody>
      </p:sp>
      <p:sp>
        <p:nvSpPr>
          <p:cNvPr id="134" name="Google Shape;134;p2"/>
          <p:cNvSpPr/>
          <p:nvPr/>
        </p:nvSpPr>
        <p:spPr>
          <a:xfrm>
            <a:off x="2792811" y="4267518"/>
            <a:ext cx="177805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Avenir"/>
                <a:ea typeface="Avenir"/>
                <a:cs typeface="Avenir"/>
                <a:sym typeface="Avenir"/>
              </a:rPr>
              <a:t>What  ? </a:t>
            </a:r>
            <a:endParaRPr b="1" sz="3200">
              <a:solidFill>
                <a:schemeClr val="dk1"/>
              </a:solidFill>
              <a:latin typeface="Calibri"/>
              <a:ea typeface="Calibri"/>
              <a:cs typeface="Calibri"/>
              <a:sym typeface="Calibri"/>
            </a:endParaRPr>
          </a:p>
        </p:txBody>
      </p:sp>
      <p:sp>
        <p:nvSpPr>
          <p:cNvPr id="135" name="Google Shape;135;p2"/>
          <p:cNvSpPr/>
          <p:nvPr/>
        </p:nvSpPr>
        <p:spPr>
          <a:xfrm>
            <a:off x="2735904" y="6857703"/>
            <a:ext cx="164179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Avenir"/>
                <a:ea typeface="Avenir"/>
                <a:cs typeface="Avenir"/>
                <a:sym typeface="Avenir"/>
              </a:rPr>
              <a:t>How  ? </a:t>
            </a:r>
            <a:endParaRPr b="1" sz="3200">
              <a:solidFill>
                <a:schemeClr val="dk1"/>
              </a:solidFill>
              <a:latin typeface="Calibri"/>
              <a:ea typeface="Calibri"/>
              <a:cs typeface="Calibri"/>
              <a:sym typeface="Calibri"/>
            </a:endParaRPr>
          </a:p>
        </p:txBody>
      </p:sp>
      <p:sp>
        <p:nvSpPr>
          <p:cNvPr id="136" name="Google Shape;136;p2"/>
          <p:cNvSpPr/>
          <p:nvPr/>
        </p:nvSpPr>
        <p:spPr>
          <a:xfrm>
            <a:off x="2792811" y="5074619"/>
            <a:ext cx="8235788" cy="156075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sz="2100">
              <a:solidFill>
                <a:schemeClr val="dk1"/>
              </a:solidFill>
              <a:latin typeface="Calibri"/>
              <a:ea typeface="Calibri"/>
              <a:cs typeface="Calibri"/>
              <a:sym typeface="Calibri"/>
            </a:endParaRPr>
          </a:p>
        </p:txBody>
      </p:sp>
      <p:sp>
        <p:nvSpPr>
          <p:cNvPr id="137" name="Google Shape;137;p2"/>
          <p:cNvSpPr/>
          <p:nvPr/>
        </p:nvSpPr>
        <p:spPr>
          <a:xfrm>
            <a:off x="2852045" y="2591626"/>
            <a:ext cx="8235788" cy="156075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sz="2100">
              <a:solidFill>
                <a:schemeClr val="dk1"/>
              </a:solidFill>
              <a:latin typeface="Calibri"/>
              <a:ea typeface="Calibri"/>
              <a:cs typeface="Calibri"/>
              <a:sym typeface="Calibri"/>
            </a:endParaRPr>
          </a:p>
        </p:txBody>
      </p:sp>
      <p:sp>
        <p:nvSpPr>
          <p:cNvPr id="138" name="Google Shape;138;p2"/>
          <p:cNvSpPr/>
          <p:nvPr/>
        </p:nvSpPr>
        <p:spPr>
          <a:xfrm>
            <a:off x="2735904" y="7451858"/>
            <a:ext cx="72891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Avenir"/>
                <a:ea typeface="Avenir"/>
                <a:cs typeface="Avenir"/>
                <a:sym typeface="Avenir"/>
              </a:rPr>
              <a:t>Explain how your venture solves the problem and make its revenue. </a:t>
            </a:r>
            <a:endParaRPr sz="1800">
              <a:solidFill>
                <a:schemeClr val="dk1"/>
              </a:solidFill>
              <a:latin typeface="Calibri"/>
              <a:ea typeface="Calibri"/>
              <a:cs typeface="Calibri"/>
              <a:sym typeface="Calibri"/>
            </a:endParaRPr>
          </a:p>
        </p:txBody>
      </p:sp>
      <p:sp>
        <p:nvSpPr>
          <p:cNvPr id="139" name="Google Shape;139;p2"/>
          <p:cNvSpPr/>
          <p:nvPr/>
        </p:nvSpPr>
        <p:spPr>
          <a:xfrm>
            <a:off x="2805781" y="7857292"/>
            <a:ext cx="8235788" cy="156075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sz="2100">
              <a:solidFill>
                <a:schemeClr val="dk1"/>
              </a:solidFill>
              <a:latin typeface="Calibri"/>
              <a:ea typeface="Calibri"/>
              <a:cs typeface="Calibri"/>
              <a:sym typeface="Calibri"/>
            </a:endParaRPr>
          </a:p>
        </p:txBody>
      </p:sp>
      <p:pic>
        <p:nvPicPr>
          <p:cNvPr descr="Target with solid fill" id="140" name="Google Shape;140;p2"/>
          <p:cNvPicPr preferRelativeResize="0"/>
          <p:nvPr/>
        </p:nvPicPr>
        <p:blipFill rotWithShape="1">
          <a:blip r:embed="rId3">
            <a:alphaModFix/>
          </a:blip>
          <a:srcRect b="0" l="0" r="0" t="0"/>
          <a:stretch/>
        </p:blipFill>
        <p:spPr>
          <a:xfrm>
            <a:off x="13868400" y="4215292"/>
            <a:ext cx="655576" cy="637001"/>
          </a:xfrm>
          <a:prstGeom prst="rect">
            <a:avLst/>
          </a:prstGeom>
          <a:noFill/>
          <a:ln>
            <a:noFill/>
          </a:ln>
        </p:spPr>
      </p:pic>
      <p:pic>
        <p:nvPicPr>
          <p:cNvPr descr="Lightbulb and gear with solid fill" id="141" name="Google Shape;141;p2"/>
          <p:cNvPicPr preferRelativeResize="0"/>
          <p:nvPr/>
        </p:nvPicPr>
        <p:blipFill rotWithShape="1">
          <a:blip r:embed="rId4">
            <a:alphaModFix/>
          </a:blip>
          <a:srcRect b="0" l="0" r="0" t="0"/>
          <a:stretch/>
        </p:blipFill>
        <p:spPr>
          <a:xfrm>
            <a:off x="796141" y="5074619"/>
            <a:ext cx="1290307" cy="1414469"/>
          </a:xfrm>
          <a:prstGeom prst="rect">
            <a:avLst/>
          </a:prstGeom>
          <a:solidFill>
            <a:srgbClr val="E5B8B7"/>
          </a:solidFill>
          <a:ln>
            <a:noFill/>
          </a:ln>
        </p:spPr>
      </p:pic>
      <p:pic>
        <p:nvPicPr>
          <p:cNvPr descr="Dance steps with solid fill" id="142" name="Google Shape;142;p2"/>
          <p:cNvPicPr preferRelativeResize="0"/>
          <p:nvPr/>
        </p:nvPicPr>
        <p:blipFill rotWithShape="1">
          <a:blip r:embed="rId5">
            <a:alphaModFix/>
          </a:blip>
          <a:srcRect b="0" l="0" r="0" t="0"/>
          <a:stretch/>
        </p:blipFill>
        <p:spPr>
          <a:xfrm>
            <a:off x="834920" y="2737856"/>
            <a:ext cx="1251527" cy="1186444"/>
          </a:xfrm>
          <a:prstGeom prst="rect">
            <a:avLst/>
          </a:prstGeom>
          <a:solidFill>
            <a:srgbClr val="FABF8E"/>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3"/>
          <p:cNvGraphicFramePr/>
          <p:nvPr/>
        </p:nvGraphicFramePr>
        <p:xfrm>
          <a:off x="609598" y="1784082"/>
          <a:ext cx="3000000" cy="3000000"/>
        </p:xfrm>
        <a:graphic>
          <a:graphicData uri="http://schemas.openxmlformats.org/drawingml/2006/table">
            <a:tbl>
              <a:tblPr bandRow="1" firstRow="1">
                <a:noFill/>
                <a:tableStyleId>{33C9BBD2-206C-4433-B1A0-C598B59B549E}</a:tableStyleId>
              </a:tblPr>
              <a:tblGrid>
                <a:gridCol w="5175800"/>
                <a:gridCol w="5175800"/>
                <a:gridCol w="5180175"/>
              </a:tblGrid>
              <a:tr h="2849425">
                <a:tc>
                  <a:txBody>
                    <a:bodyPr/>
                    <a:lstStyle/>
                    <a:p>
                      <a:pPr indent="0" lvl="0" marL="85090" marR="0" rtl="0" algn="l">
                        <a:lnSpc>
                          <a:spcPct val="100000"/>
                        </a:lnSpc>
                        <a:spcBef>
                          <a:spcPts val="0"/>
                        </a:spcBef>
                        <a:spcAft>
                          <a:spcPts val="0"/>
                        </a:spcAft>
                        <a:buNone/>
                      </a:pPr>
                      <a:r>
                        <a:rPr b="1" lang="en-US" sz="1400" u="none" cap="none" strike="noStrike">
                          <a:latin typeface="Verdana"/>
                          <a:ea typeface="Verdana"/>
                          <a:cs typeface="Verdana"/>
                          <a:sym typeface="Verdana"/>
                        </a:rPr>
                        <a:t>CONTEXT</a:t>
                      </a:r>
                      <a:endParaRPr sz="1400" u="none" cap="none" strike="noStrike">
                        <a:latin typeface="Verdana"/>
                        <a:ea typeface="Verdana"/>
                        <a:cs typeface="Verdana"/>
                        <a:sym typeface="Verdana"/>
                      </a:endParaRPr>
                    </a:p>
                    <a:p>
                      <a:pPr indent="0" lvl="0" marL="85090" marR="0" rtl="0" algn="l">
                        <a:lnSpc>
                          <a:spcPct val="100000"/>
                        </a:lnSpc>
                        <a:spcBef>
                          <a:spcPts val="0"/>
                        </a:spcBef>
                        <a:spcAft>
                          <a:spcPts val="0"/>
                        </a:spcAft>
                        <a:buNone/>
                      </a:pPr>
                      <a:r>
                        <a:rPr lang="en-US" sz="1400" u="none" cap="none" strike="noStrike">
                          <a:latin typeface="Verdana"/>
                          <a:ea typeface="Verdana"/>
                          <a:cs typeface="Verdana"/>
                          <a:sym typeface="Verdana"/>
                        </a:rPr>
                        <a:t>When does the problem occur?</a:t>
                      </a:r>
                      <a:endParaRPr/>
                    </a:p>
                  </a:txBody>
                  <a:tcPr marT="82675" marB="0" marR="0" marL="0">
                    <a:lnL cap="flat" cmpd="sng" w="9525">
                      <a:solidFill>
                        <a:srgbClr val="FBBD00"/>
                      </a:solidFill>
                      <a:prstDash val="solid"/>
                      <a:round/>
                      <a:headEnd len="sm" w="sm" type="none"/>
                      <a:tailEnd len="sm" w="sm" type="none"/>
                    </a:lnL>
                    <a:lnR cap="flat" cmpd="sng" w="12700">
                      <a:solidFill>
                        <a:srgbClr val="FBBD00"/>
                      </a:solidFill>
                      <a:prstDash val="solid"/>
                      <a:round/>
                      <a:headEnd len="sm" w="sm" type="none"/>
                      <a:tailEnd len="sm" w="sm" type="none"/>
                    </a:lnR>
                    <a:lnT cap="flat" cmpd="sng" w="9525">
                      <a:solidFill>
                        <a:srgbClr val="FBBD00"/>
                      </a:solidFill>
                      <a:prstDash val="solid"/>
                      <a:round/>
                      <a:headEnd len="sm" w="sm" type="none"/>
                      <a:tailEnd len="sm" w="sm" type="none"/>
                    </a:lnT>
                    <a:lnB cap="flat" cmpd="sng" w="9525">
                      <a:solidFill>
                        <a:srgbClr val="FBBD00"/>
                      </a:solidFill>
                      <a:prstDash val="solid"/>
                      <a:round/>
                      <a:headEnd len="sm" w="sm" type="none"/>
                      <a:tailEnd len="sm" w="sm" type="none"/>
                    </a:lnB>
                  </a:tcPr>
                </a:tc>
                <a:tc>
                  <a:txBody>
                    <a:bodyPr/>
                    <a:lstStyle/>
                    <a:p>
                      <a:pPr indent="0" lvl="0" marL="84455" marR="0" rtl="0" algn="l">
                        <a:lnSpc>
                          <a:spcPct val="100000"/>
                        </a:lnSpc>
                        <a:spcBef>
                          <a:spcPts val="0"/>
                        </a:spcBef>
                        <a:spcAft>
                          <a:spcPts val="0"/>
                        </a:spcAft>
                        <a:buNone/>
                      </a:pPr>
                      <a:r>
                        <a:rPr b="1" lang="en-US" sz="1400" u="none" cap="none" strike="noStrike">
                          <a:latin typeface="Verdana"/>
                          <a:ea typeface="Verdana"/>
                          <a:cs typeface="Verdana"/>
                          <a:sym typeface="Verdana"/>
                        </a:rPr>
                        <a:t>PROBLEM</a:t>
                      </a:r>
                      <a:endParaRPr sz="1400" u="none" cap="none" strike="noStrike">
                        <a:latin typeface="Verdana"/>
                        <a:ea typeface="Verdana"/>
                        <a:cs typeface="Verdana"/>
                        <a:sym typeface="Verdana"/>
                      </a:endParaRPr>
                    </a:p>
                    <a:p>
                      <a:pPr indent="0" lvl="0" marL="84455" marR="0" rtl="0" algn="l">
                        <a:lnSpc>
                          <a:spcPct val="100000"/>
                        </a:lnSpc>
                        <a:spcBef>
                          <a:spcPts val="0"/>
                        </a:spcBef>
                        <a:spcAft>
                          <a:spcPts val="0"/>
                        </a:spcAft>
                        <a:buNone/>
                      </a:pPr>
                      <a:r>
                        <a:rPr lang="en-US" sz="1400" u="none" cap="none" strike="noStrike">
                          <a:latin typeface="Verdana"/>
                          <a:ea typeface="Verdana"/>
                          <a:cs typeface="Verdana"/>
                          <a:sym typeface="Verdana"/>
                        </a:rPr>
                        <a:t>What is the root cause of the problem?</a:t>
                      </a:r>
                      <a:endParaRPr sz="1400" u="none" cap="none" strike="noStrike">
                        <a:latin typeface="Verdana"/>
                        <a:ea typeface="Verdana"/>
                        <a:cs typeface="Verdana"/>
                        <a:sym typeface="Verdana"/>
                      </a:endParaRPr>
                    </a:p>
                  </a:txBody>
                  <a:tcPr marT="82675" marB="0" marR="0" marL="0">
                    <a:lnL cap="flat" cmpd="sng" w="12700">
                      <a:solidFill>
                        <a:srgbClr val="FBBD00"/>
                      </a:solidFill>
                      <a:prstDash val="solid"/>
                      <a:round/>
                      <a:headEnd len="sm" w="sm" type="none"/>
                      <a:tailEnd len="sm" w="sm" type="none"/>
                    </a:lnL>
                    <a:lnR cap="flat" cmpd="sng" w="9525">
                      <a:solidFill>
                        <a:srgbClr val="FBBD00"/>
                      </a:solidFill>
                      <a:prstDash val="solid"/>
                      <a:round/>
                      <a:headEnd len="sm" w="sm" type="none"/>
                      <a:tailEnd len="sm" w="sm" type="none"/>
                    </a:lnR>
                    <a:lnT cap="flat" cmpd="sng" w="9525">
                      <a:solidFill>
                        <a:srgbClr val="FBBD00"/>
                      </a:solidFill>
                      <a:prstDash val="solid"/>
                      <a:round/>
                      <a:headEnd len="sm" w="sm" type="none"/>
                      <a:tailEnd len="sm" w="sm" type="none"/>
                    </a:lnT>
                    <a:lnB cap="flat" cmpd="sng" w="9525">
                      <a:solidFill>
                        <a:srgbClr val="FBBD00"/>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lang="en-US" sz="1400" u="none" cap="none" strike="noStrike">
                          <a:latin typeface="Verdana"/>
                          <a:ea typeface="Verdana"/>
                          <a:cs typeface="Verdana"/>
                          <a:sym typeface="Verdana"/>
                        </a:rPr>
                        <a:t>ALTERNATIVES</a:t>
                      </a:r>
                      <a:endParaRPr sz="1400" u="none" cap="none" strike="noStrike">
                        <a:latin typeface="Verdana"/>
                        <a:ea typeface="Verdana"/>
                        <a:cs typeface="Verdana"/>
                        <a:sym typeface="Verdana"/>
                      </a:endParaRPr>
                    </a:p>
                    <a:p>
                      <a:pPr indent="0" lvl="0" marL="85725" marR="0" rtl="0" algn="l">
                        <a:lnSpc>
                          <a:spcPct val="100000"/>
                        </a:lnSpc>
                        <a:spcBef>
                          <a:spcPts val="0"/>
                        </a:spcBef>
                        <a:spcAft>
                          <a:spcPts val="0"/>
                        </a:spcAft>
                        <a:buNone/>
                      </a:pPr>
                      <a:r>
                        <a:rPr lang="en-US" sz="1400" u="none" cap="none" strike="noStrike">
                          <a:latin typeface="Verdana"/>
                          <a:ea typeface="Verdana"/>
                          <a:cs typeface="Verdana"/>
                          <a:sym typeface="Verdana"/>
                        </a:rPr>
                        <a:t>What do customers do now to ﬁx the problem?</a:t>
                      </a:r>
                      <a:endParaRPr sz="1400" u="none" cap="none" strike="noStrike">
                        <a:latin typeface="Verdana"/>
                        <a:ea typeface="Verdana"/>
                        <a:cs typeface="Verdana"/>
                        <a:sym typeface="Verdana"/>
                      </a:endParaRPr>
                    </a:p>
                  </a:txBody>
                  <a:tcPr marT="82675" marB="0" marR="0" marL="0">
                    <a:lnL cap="flat" cmpd="sng" w="9525">
                      <a:solidFill>
                        <a:srgbClr val="FBBD00"/>
                      </a:solidFill>
                      <a:prstDash val="solid"/>
                      <a:round/>
                      <a:headEnd len="sm" w="sm" type="none"/>
                      <a:tailEnd len="sm" w="sm" type="none"/>
                    </a:lnL>
                    <a:lnR cap="flat" cmpd="sng" w="9525">
                      <a:solidFill>
                        <a:srgbClr val="FBBD00"/>
                      </a:solidFill>
                      <a:prstDash val="solid"/>
                      <a:round/>
                      <a:headEnd len="sm" w="sm" type="none"/>
                      <a:tailEnd len="sm" w="sm" type="none"/>
                    </a:lnR>
                    <a:lnT cap="flat" cmpd="sng" w="9525">
                      <a:solidFill>
                        <a:srgbClr val="FBBD00"/>
                      </a:solidFill>
                      <a:prstDash val="solid"/>
                      <a:round/>
                      <a:headEnd len="sm" w="sm" type="none"/>
                      <a:tailEnd len="sm" w="sm" type="none"/>
                    </a:lnT>
                    <a:lnB cap="flat" cmpd="sng" w="9525">
                      <a:solidFill>
                        <a:srgbClr val="FBBD00"/>
                      </a:solidFill>
                      <a:prstDash val="solid"/>
                      <a:round/>
                      <a:headEnd len="sm" w="sm" type="none"/>
                      <a:tailEnd len="sm" w="sm" type="none"/>
                    </a:lnB>
                  </a:tcPr>
                </a:tc>
              </a:tr>
              <a:tr h="889925">
                <a:tc rowSpan="2">
                  <a:txBody>
                    <a:bodyPr/>
                    <a:lstStyle/>
                    <a:p>
                      <a:pPr indent="0" lvl="0" marL="85090" marR="0" rtl="0" algn="l">
                        <a:lnSpc>
                          <a:spcPct val="100000"/>
                        </a:lnSpc>
                        <a:spcBef>
                          <a:spcPts val="0"/>
                        </a:spcBef>
                        <a:spcAft>
                          <a:spcPts val="0"/>
                        </a:spcAft>
                        <a:buNone/>
                      </a:pPr>
                      <a:r>
                        <a:rPr b="1" lang="en-US" sz="1400" u="none" cap="none" strike="noStrike">
                          <a:solidFill>
                            <a:schemeClr val="dk1"/>
                          </a:solidFill>
                          <a:latin typeface="Verdana"/>
                          <a:ea typeface="Verdana"/>
                          <a:cs typeface="Verdana"/>
                          <a:sym typeface="Verdana"/>
                        </a:rPr>
                        <a:t>CUSTOMERS</a:t>
                      </a:r>
                      <a:endParaRPr/>
                    </a:p>
                    <a:p>
                      <a:pPr indent="0" lvl="0" marL="85090" marR="702310" rtl="0" algn="l">
                        <a:lnSpc>
                          <a:spcPct val="100000"/>
                        </a:lnSpc>
                        <a:spcBef>
                          <a:spcPts val="0"/>
                        </a:spcBef>
                        <a:spcAft>
                          <a:spcPts val="0"/>
                        </a:spcAft>
                        <a:buNone/>
                      </a:pPr>
                      <a:r>
                        <a:rPr lang="en-US" sz="1400" u="none" cap="none" strike="noStrike">
                          <a:latin typeface="Verdana"/>
                          <a:ea typeface="Verdana"/>
                          <a:cs typeface="Verdana"/>
                          <a:sym typeface="Verdana"/>
                        </a:rPr>
                        <a:t>Who has the problem most often?</a:t>
                      </a:r>
                      <a:endParaRPr sz="1400" u="none" cap="none" strike="noStrike">
                        <a:latin typeface="Verdana"/>
                        <a:ea typeface="Verdana"/>
                        <a:cs typeface="Verdana"/>
                        <a:sym typeface="Verdana"/>
                      </a:endParaRPr>
                    </a:p>
                  </a:txBody>
                  <a:tcPr marT="83325" marB="0" marR="0" marL="0">
                    <a:lnL cap="flat" cmpd="sng" w="9525">
                      <a:solidFill>
                        <a:srgbClr val="FBBD00"/>
                      </a:solidFill>
                      <a:prstDash val="solid"/>
                      <a:round/>
                      <a:headEnd len="sm" w="sm" type="none"/>
                      <a:tailEnd len="sm" w="sm" type="none"/>
                    </a:lnL>
                    <a:lnR cap="flat" cmpd="sng" w="12700">
                      <a:solidFill>
                        <a:srgbClr val="FBBD00"/>
                      </a:solidFill>
                      <a:prstDash val="solid"/>
                      <a:round/>
                      <a:headEnd len="sm" w="sm" type="none"/>
                      <a:tailEnd len="sm" w="sm" type="none"/>
                    </a:lnR>
                    <a:lnT cap="flat" cmpd="sng" w="9525">
                      <a:solidFill>
                        <a:srgbClr val="FBBD00"/>
                      </a:solidFill>
                      <a:prstDash val="solid"/>
                      <a:round/>
                      <a:headEnd len="sm" w="sm" type="none"/>
                      <a:tailEnd len="sm" w="sm" type="none"/>
                    </a:lnT>
                    <a:lnB cap="flat" cmpd="sng" w="9525">
                      <a:solidFill>
                        <a:srgbClr val="FBBD00"/>
                      </a:solidFill>
                      <a:prstDash val="solid"/>
                      <a:round/>
                      <a:headEnd len="sm" w="sm" type="none"/>
                      <a:tailEnd len="sm" w="sm" type="none"/>
                    </a:lnB>
                  </a:tcPr>
                </a:tc>
                <a:tc>
                  <a:txBody>
                    <a:bodyPr/>
                    <a:lstStyle/>
                    <a:p>
                      <a:pPr indent="0" lvl="0" marL="84455" marR="0" rtl="0" algn="l">
                        <a:lnSpc>
                          <a:spcPct val="100000"/>
                        </a:lnSpc>
                        <a:spcBef>
                          <a:spcPts val="0"/>
                        </a:spcBef>
                        <a:spcAft>
                          <a:spcPts val="0"/>
                        </a:spcAft>
                        <a:buNone/>
                      </a:pPr>
                      <a:r>
                        <a:rPr b="1" lang="en-US" sz="1400" u="none" cap="none" strike="noStrike">
                          <a:solidFill>
                            <a:schemeClr val="dk1"/>
                          </a:solidFill>
                          <a:latin typeface="Verdana"/>
                          <a:ea typeface="Verdana"/>
                          <a:cs typeface="Verdana"/>
                          <a:sym typeface="Verdana"/>
                        </a:rPr>
                        <a:t>EMOTIONAL</a:t>
                      </a:r>
                      <a:r>
                        <a:rPr b="1" lang="en-US" sz="1400" u="none" cap="none" strike="noStrike">
                          <a:latin typeface="Verdana"/>
                          <a:ea typeface="Verdana"/>
                          <a:cs typeface="Verdana"/>
                          <a:sym typeface="Verdana"/>
                        </a:rPr>
                        <a:t> IMPACT</a:t>
                      </a:r>
                      <a:endParaRPr sz="1400" u="none" cap="none" strike="noStrike">
                        <a:latin typeface="Verdana"/>
                        <a:ea typeface="Verdana"/>
                        <a:cs typeface="Verdana"/>
                        <a:sym typeface="Verdana"/>
                      </a:endParaRPr>
                    </a:p>
                    <a:p>
                      <a:pPr indent="0" lvl="0" marL="84455" marR="0" rtl="0" algn="l">
                        <a:lnSpc>
                          <a:spcPct val="100000"/>
                        </a:lnSpc>
                        <a:spcBef>
                          <a:spcPts val="0"/>
                        </a:spcBef>
                        <a:spcAft>
                          <a:spcPts val="0"/>
                        </a:spcAft>
                        <a:buNone/>
                      </a:pPr>
                      <a:r>
                        <a:rPr lang="en-US" sz="1400" u="none" cap="none" strike="noStrike">
                          <a:latin typeface="Verdana"/>
                          <a:ea typeface="Verdana"/>
                          <a:cs typeface="Verdana"/>
                          <a:sym typeface="Verdana"/>
                        </a:rPr>
                        <a:t>How does  the customer  feel?</a:t>
                      </a:r>
                      <a:endParaRPr sz="1400" u="none" cap="none" strike="noStrike">
                        <a:latin typeface="Verdana"/>
                        <a:ea typeface="Verdana"/>
                        <a:cs typeface="Verdana"/>
                        <a:sym typeface="Verdana"/>
                      </a:endParaRPr>
                    </a:p>
                  </a:txBody>
                  <a:tcPr marT="83325" marB="0" marR="0" marL="0">
                    <a:lnL cap="flat" cmpd="sng" w="12700">
                      <a:solidFill>
                        <a:srgbClr val="FBBD00"/>
                      </a:solidFill>
                      <a:prstDash val="solid"/>
                      <a:round/>
                      <a:headEnd len="sm" w="sm" type="none"/>
                      <a:tailEnd len="sm" w="sm" type="none"/>
                    </a:lnL>
                    <a:lnR cap="flat" cmpd="sng" w="9525">
                      <a:solidFill>
                        <a:srgbClr val="FBBD00"/>
                      </a:solidFill>
                      <a:prstDash val="solid"/>
                      <a:round/>
                      <a:headEnd len="sm" w="sm" type="none"/>
                      <a:tailEnd len="sm" w="sm" type="none"/>
                    </a:lnR>
                    <a:lnT cap="flat" cmpd="sng" w="9525">
                      <a:solidFill>
                        <a:srgbClr val="FBBD00"/>
                      </a:solidFill>
                      <a:prstDash val="solid"/>
                      <a:round/>
                      <a:headEnd len="sm" w="sm" type="none"/>
                      <a:tailEnd len="sm" w="sm" type="none"/>
                    </a:lnT>
                  </a:tcPr>
                </a:tc>
                <a:tc rowSpan="2">
                  <a:txBody>
                    <a:bodyPr/>
                    <a:lstStyle/>
                    <a:p>
                      <a:pPr indent="0" lvl="0" marL="85725" marR="0" rtl="0" algn="l">
                        <a:lnSpc>
                          <a:spcPct val="100000"/>
                        </a:lnSpc>
                        <a:spcBef>
                          <a:spcPts val="0"/>
                        </a:spcBef>
                        <a:spcAft>
                          <a:spcPts val="0"/>
                        </a:spcAft>
                        <a:buNone/>
                      </a:pPr>
                      <a:r>
                        <a:rPr b="1" lang="en-US" sz="1400" u="none" cap="none" strike="noStrike">
                          <a:solidFill>
                            <a:schemeClr val="dk1"/>
                          </a:solidFill>
                          <a:latin typeface="Verdana"/>
                          <a:ea typeface="Verdana"/>
                          <a:cs typeface="Verdana"/>
                          <a:sym typeface="Verdana"/>
                        </a:rPr>
                        <a:t>ALTERNATIVE</a:t>
                      </a:r>
                      <a:r>
                        <a:rPr b="1" lang="en-US" sz="1400" u="none" cap="none" strike="noStrike">
                          <a:latin typeface="Verdana"/>
                          <a:ea typeface="Verdana"/>
                          <a:cs typeface="Verdana"/>
                          <a:sym typeface="Verdana"/>
                        </a:rPr>
                        <a:t> </a:t>
                      </a:r>
                      <a:r>
                        <a:rPr b="1" lang="en-US" sz="1400" u="none" cap="none" strike="noStrike">
                          <a:solidFill>
                            <a:schemeClr val="dk1"/>
                          </a:solidFill>
                          <a:latin typeface="Verdana"/>
                          <a:ea typeface="Verdana"/>
                          <a:cs typeface="Verdana"/>
                          <a:sym typeface="Verdana"/>
                        </a:rPr>
                        <a:t>SHORTCOMINGS</a:t>
                      </a:r>
                      <a:endParaRPr/>
                    </a:p>
                    <a:p>
                      <a:pPr indent="0" lvl="0" marL="85725" marR="247015" rtl="0" algn="l">
                        <a:lnSpc>
                          <a:spcPct val="100000"/>
                        </a:lnSpc>
                        <a:spcBef>
                          <a:spcPts val="0"/>
                        </a:spcBef>
                        <a:spcAft>
                          <a:spcPts val="0"/>
                        </a:spcAft>
                        <a:buNone/>
                      </a:pPr>
                      <a:r>
                        <a:rPr lang="en-US" sz="1400" u="none" cap="none" strike="noStrike">
                          <a:latin typeface="Verdana"/>
                          <a:ea typeface="Verdana"/>
                          <a:cs typeface="Verdana"/>
                          <a:sym typeface="Verdana"/>
                        </a:rPr>
                        <a:t>What are the disadvantages of the  alternatives?</a:t>
                      </a:r>
                      <a:endParaRPr sz="1400" u="none" cap="none" strike="noStrike">
                        <a:latin typeface="Verdana"/>
                        <a:ea typeface="Verdana"/>
                        <a:cs typeface="Verdana"/>
                        <a:sym typeface="Verdana"/>
                      </a:endParaRPr>
                    </a:p>
                  </a:txBody>
                  <a:tcPr marT="83325" marB="0" marR="0" marL="0">
                    <a:lnL cap="flat" cmpd="sng" w="9525">
                      <a:solidFill>
                        <a:srgbClr val="FBBD00"/>
                      </a:solidFill>
                      <a:prstDash val="solid"/>
                      <a:round/>
                      <a:headEnd len="sm" w="sm" type="none"/>
                      <a:tailEnd len="sm" w="sm" type="none"/>
                    </a:lnL>
                    <a:lnR cap="flat" cmpd="sng" w="9525">
                      <a:solidFill>
                        <a:srgbClr val="FBBD00"/>
                      </a:solidFill>
                      <a:prstDash val="solid"/>
                      <a:round/>
                      <a:headEnd len="sm" w="sm" type="none"/>
                      <a:tailEnd len="sm" w="sm" type="none"/>
                    </a:lnR>
                    <a:lnT cap="flat" cmpd="sng" w="9525">
                      <a:solidFill>
                        <a:srgbClr val="FBBD00"/>
                      </a:solidFill>
                      <a:prstDash val="solid"/>
                      <a:round/>
                      <a:headEnd len="sm" w="sm" type="none"/>
                      <a:tailEnd len="sm" w="sm" type="none"/>
                    </a:lnT>
                    <a:lnB cap="flat" cmpd="sng" w="9525">
                      <a:solidFill>
                        <a:srgbClr val="FBBD00"/>
                      </a:solidFill>
                      <a:prstDash val="solid"/>
                      <a:round/>
                      <a:headEnd len="sm" w="sm" type="none"/>
                      <a:tailEnd len="sm" w="sm" type="none"/>
                    </a:lnB>
                  </a:tcPr>
                </a:tc>
              </a:tr>
              <a:tr h="2134650">
                <a:tc vMerge="1"/>
                <a:tc>
                  <a:txBody>
                    <a:bodyPr/>
                    <a:lstStyle/>
                    <a:p>
                      <a:pPr indent="0" lvl="0" marL="0" marR="0" rtl="0" algn="l">
                        <a:lnSpc>
                          <a:spcPct val="100000"/>
                        </a:lnSpc>
                        <a:spcBef>
                          <a:spcPts val="0"/>
                        </a:spcBef>
                        <a:spcAft>
                          <a:spcPts val="0"/>
                        </a:spcAft>
                        <a:buNone/>
                      </a:pPr>
                      <a:r>
                        <a:t/>
                      </a:r>
                      <a:endParaRPr sz="2100" u="none" cap="none" strike="noStrike">
                        <a:latin typeface="Verdana"/>
                        <a:ea typeface="Verdana"/>
                        <a:cs typeface="Verdana"/>
                        <a:sym typeface="Verdana"/>
                      </a:endParaRPr>
                    </a:p>
                    <a:p>
                      <a:pPr indent="0" lvl="0" marL="84455" marR="0" rtl="0" algn="l">
                        <a:lnSpc>
                          <a:spcPct val="100000"/>
                        </a:lnSpc>
                        <a:spcBef>
                          <a:spcPts val="795"/>
                        </a:spcBef>
                        <a:spcAft>
                          <a:spcPts val="0"/>
                        </a:spcAft>
                        <a:buNone/>
                      </a:pPr>
                      <a:r>
                        <a:rPr b="1" lang="en-US" sz="1400" u="none" cap="none" strike="noStrike">
                          <a:solidFill>
                            <a:schemeClr val="dk1"/>
                          </a:solidFill>
                          <a:latin typeface="Verdana"/>
                          <a:ea typeface="Verdana"/>
                          <a:cs typeface="Verdana"/>
                          <a:sym typeface="Verdana"/>
                        </a:rPr>
                        <a:t>QUANTIFIABLE</a:t>
                      </a:r>
                      <a:r>
                        <a:rPr b="1" lang="en-US" sz="1400" u="none" cap="none" strike="noStrike">
                          <a:latin typeface="Verdana"/>
                          <a:ea typeface="Verdana"/>
                          <a:cs typeface="Verdana"/>
                          <a:sym typeface="Verdana"/>
                        </a:rPr>
                        <a:t> IMPACT</a:t>
                      </a:r>
                      <a:endParaRPr sz="1400" u="none" cap="none" strike="noStrike">
                        <a:latin typeface="Verdana"/>
                        <a:ea typeface="Verdana"/>
                        <a:cs typeface="Verdana"/>
                        <a:sym typeface="Verdana"/>
                      </a:endParaRPr>
                    </a:p>
                    <a:p>
                      <a:pPr indent="0" lvl="0" marL="84455" marR="474344" rtl="0" algn="l">
                        <a:lnSpc>
                          <a:spcPct val="100000"/>
                        </a:lnSpc>
                        <a:spcBef>
                          <a:spcPts val="0"/>
                        </a:spcBef>
                        <a:spcAft>
                          <a:spcPts val="0"/>
                        </a:spcAft>
                        <a:buNone/>
                      </a:pPr>
                      <a:r>
                        <a:rPr lang="en-US" sz="1400" u="none" cap="none" strike="noStrike">
                          <a:latin typeface="Verdana"/>
                          <a:ea typeface="Verdana"/>
                          <a:cs typeface="Verdana"/>
                          <a:sym typeface="Verdana"/>
                        </a:rPr>
                        <a:t>What is the measurable impact  (include units)?</a:t>
                      </a:r>
                      <a:endParaRPr sz="1400" u="none" cap="none" strike="noStrike">
                        <a:latin typeface="Verdana"/>
                        <a:ea typeface="Verdana"/>
                        <a:cs typeface="Verdana"/>
                        <a:sym typeface="Verdana"/>
                      </a:endParaRPr>
                    </a:p>
                  </a:txBody>
                  <a:tcPr marT="0" marB="0" marR="0" marL="0">
                    <a:lnL cap="flat" cmpd="sng" w="12700">
                      <a:solidFill>
                        <a:srgbClr val="FBBD00"/>
                      </a:solidFill>
                      <a:prstDash val="solid"/>
                      <a:round/>
                      <a:headEnd len="sm" w="sm" type="none"/>
                      <a:tailEnd len="sm" w="sm" type="none"/>
                    </a:lnL>
                    <a:lnR cap="flat" cmpd="sng" w="9525">
                      <a:solidFill>
                        <a:srgbClr val="FBBD00"/>
                      </a:solidFill>
                      <a:prstDash val="solid"/>
                      <a:round/>
                      <a:headEnd len="sm" w="sm" type="none"/>
                      <a:tailEnd len="sm" w="sm" type="none"/>
                    </a:lnR>
                    <a:lnB cap="flat" cmpd="sng" w="9525">
                      <a:solidFill>
                        <a:srgbClr val="FBBD00"/>
                      </a:solidFill>
                      <a:prstDash val="solid"/>
                      <a:round/>
                      <a:headEnd len="sm" w="sm" type="none"/>
                      <a:tailEnd len="sm" w="sm" type="none"/>
                    </a:lnB>
                  </a:tcPr>
                </a:tc>
                <a:tc vMerge="1"/>
              </a:tr>
            </a:tbl>
          </a:graphicData>
        </a:graphic>
      </p:graphicFrame>
      <p:sp>
        <p:nvSpPr>
          <p:cNvPr id="148" name="Google Shape;148;p3"/>
          <p:cNvSpPr txBox="1"/>
          <p:nvPr>
            <p:ph idx="12" type="sldNum"/>
          </p:nvPr>
        </p:nvSpPr>
        <p:spPr>
          <a:xfrm>
            <a:off x="6718838" y="6602494"/>
            <a:ext cx="2187529" cy="203796"/>
          </a:xfrm>
          <a:prstGeom prst="rect">
            <a:avLst/>
          </a:prstGeom>
          <a:noFill/>
          <a:ln>
            <a:noFill/>
          </a:ln>
        </p:spPr>
        <p:txBody>
          <a:bodyPr anchorCtr="0" anchor="ctr" bIns="0" lIns="0" spcFirstLastPara="1" rIns="0" wrap="square" tIns="14300">
            <a:spAutoFit/>
          </a:bodyPr>
          <a:lstStyle/>
          <a:p>
            <a:pPr indent="0" lvl="0" marL="39064" rtl="0" algn="r">
              <a:spcBef>
                <a:spcPts val="0"/>
              </a:spcBef>
              <a:spcAft>
                <a:spcPts val="0"/>
              </a:spcAft>
              <a:buNone/>
            </a:pPr>
            <a:fld id="{00000000-1234-1234-1234-123412341234}" type="slidenum">
              <a:rPr lang="en-US">
                <a:latin typeface="Verdana"/>
                <a:ea typeface="Verdana"/>
                <a:cs typeface="Verdana"/>
                <a:sym typeface="Verdana"/>
              </a:rPr>
              <a:t>‹#›</a:t>
            </a:fld>
            <a:endParaRPr>
              <a:latin typeface="Verdana"/>
              <a:ea typeface="Verdana"/>
              <a:cs typeface="Verdana"/>
              <a:sym typeface="Verdana"/>
            </a:endParaRPr>
          </a:p>
        </p:txBody>
      </p:sp>
      <p:sp>
        <p:nvSpPr>
          <p:cNvPr id="149" name="Google Shape;149;p3"/>
          <p:cNvSpPr txBox="1"/>
          <p:nvPr>
            <p:ph type="title"/>
          </p:nvPr>
        </p:nvSpPr>
        <p:spPr>
          <a:xfrm>
            <a:off x="304800" y="256304"/>
            <a:ext cx="15304106" cy="1040529"/>
          </a:xfrm>
          <a:prstGeom prst="rect">
            <a:avLst/>
          </a:prstGeom>
          <a:noFill/>
          <a:ln>
            <a:noFill/>
          </a:ln>
        </p:spPr>
        <p:txBody>
          <a:bodyPr anchorCtr="0" anchor="ctr" bIns="0" lIns="0" spcFirstLastPara="1" rIns="0" wrap="square" tIns="12350">
            <a:spAutoFit/>
          </a:bodyPr>
          <a:lstStyle/>
          <a:p>
            <a:pPr indent="0" lvl="0" marL="0" rtl="0" algn="l">
              <a:lnSpc>
                <a:spcPct val="161981"/>
              </a:lnSpc>
              <a:spcBef>
                <a:spcPts val="0"/>
              </a:spcBef>
              <a:spcAft>
                <a:spcPts val="0"/>
              </a:spcAft>
              <a:buClr>
                <a:schemeClr val="dk1"/>
              </a:buClr>
              <a:buSzPts val="5400"/>
              <a:buFont typeface="Calibri"/>
              <a:buNone/>
            </a:pPr>
            <a:r>
              <a:rPr b="1" lang="en-US" sz="5400">
                <a:solidFill>
                  <a:schemeClr val="dk1"/>
                </a:solidFill>
                <a:latin typeface="Calibri"/>
                <a:ea typeface="Calibri"/>
                <a:cs typeface="Calibri"/>
                <a:sym typeface="Calibri"/>
              </a:rPr>
              <a:t>Problem/Opportunity</a:t>
            </a:r>
            <a:endParaRPr b="1" sz="5400">
              <a:solidFill>
                <a:schemeClr val="dk1"/>
              </a:solidFill>
              <a:latin typeface="Calibri"/>
              <a:ea typeface="Calibri"/>
              <a:cs typeface="Calibri"/>
              <a:sym typeface="Calibri"/>
            </a:endParaRPr>
          </a:p>
        </p:txBody>
      </p:sp>
      <p:sp>
        <p:nvSpPr>
          <p:cNvPr id="150" name="Google Shape;150;p3"/>
          <p:cNvSpPr txBox="1"/>
          <p:nvPr/>
        </p:nvSpPr>
        <p:spPr>
          <a:xfrm>
            <a:off x="16141386" y="593446"/>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151" name="Google Shape;151;p3"/>
          <p:cNvSpPr/>
          <p:nvPr/>
        </p:nvSpPr>
        <p:spPr>
          <a:xfrm>
            <a:off x="15945620" y="192626"/>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52" name="Google Shape;152;p3"/>
          <p:cNvSpPr/>
          <p:nvPr/>
        </p:nvSpPr>
        <p:spPr>
          <a:xfrm>
            <a:off x="914400" y="6815207"/>
            <a:ext cx="9144000" cy="11105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93102" marR="0" rtl="0" algn="l">
              <a:spcBef>
                <a:spcPts val="195"/>
              </a:spcBef>
              <a:spcAft>
                <a:spcPts val="0"/>
              </a:spcAft>
              <a:buNone/>
            </a:pPr>
            <a:r>
              <a:t/>
            </a:r>
            <a:endParaRPr sz="1050">
              <a:solidFill>
                <a:schemeClr val="dk1"/>
              </a:solidFill>
              <a:latin typeface="Verdana"/>
              <a:ea typeface="Verdana"/>
              <a:cs typeface="Verdana"/>
              <a:sym typeface="Verdana"/>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3"/>
          <p:cNvSpPr/>
          <p:nvPr/>
        </p:nvSpPr>
        <p:spPr>
          <a:xfrm>
            <a:off x="10363200" y="8156199"/>
            <a:ext cx="7892374" cy="83099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This table helps you define the problem and existing  market gaps.</a:t>
            </a:r>
            <a:endParaRPr/>
          </a:p>
        </p:txBody>
      </p:sp>
      <p:pic>
        <p:nvPicPr>
          <p:cNvPr descr="Target with solid fill" id="154" name="Google Shape;154;p3"/>
          <p:cNvPicPr preferRelativeResize="0"/>
          <p:nvPr/>
        </p:nvPicPr>
        <p:blipFill rotWithShape="1">
          <a:blip r:embed="rId3">
            <a:alphaModFix/>
          </a:blip>
          <a:srcRect b="0" l="0" r="0" t="0"/>
          <a:stretch/>
        </p:blipFill>
        <p:spPr>
          <a:xfrm>
            <a:off x="10591800" y="8085054"/>
            <a:ext cx="651510" cy="637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nvSpPr>
        <p:spPr>
          <a:xfrm>
            <a:off x="457200" y="217695"/>
            <a:ext cx="12338484" cy="1039900"/>
          </a:xfrm>
          <a:prstGeom prst="rect">
            <a:avLst/>
          </a:prstGeom>
          <a:noFill/>
          <a:ln>
            <a:noFill/>
          </a:ln>
        </p:spPr>
        <p:txBody>
          <a:bodyPr anchorCtr="0" anchor="t" bIns="0" lIns="0" spcFirstLastPara="1" rIns="0" wrap="square" tIns="0">
            <a:spAutoFit/>
          </a:bodyPr>
          <a:lstStyle/>
          <a:p>
            <a:pPr indent="0" lvl="0" marL="0" marR="0" rtl="0" algn="l">
              <a:lnSpc>
                <a:spcPct val="161981"/>
              </a:lnSpc>
              <a:spcBef>
                <a:spcPts val="0"/>
              </a:spcBef>
              <a:spcAft>
                <a:spcPts val="0"/>
              </a:spcAft>
              <a:buNone/>
            </a:pPr>
            <a:r>
              <a:rPr b="1" lang="en-US" sz="5400">
                <a:solidFill>
                  <a:schemeClr val="dk1"/>
                </a:solidFill>
                <a:latin typeface="Calibri"/>
                <a:ea typeface="Calibri"/>
                <a:cs typeface="Calibri"/>
                <a:sym typeface="Calibri"/>
              </a:rPr>
              <a:t>Problem Interviews And Surveys Results  </a:t>
            </a:r>
            <a:endParaRPr b="1" sz="5400">
              <a:solidFill>
                <a:schemeClr val="dk1"/>
              </a:solidFill>
              <a:latin typeface="Calibri"/>
              <a:ea typeface="Calibri"/>
              <a:cs typeface="Calibri"/>
              <a:sym typeface="Calibri"/>
            </a:endParaRPr>
          </a:p>
        </p:txBody>
      </p:sp>
      <p:sp>
        <p:nvSpPr>
          <p:cNvPr id="160" name="Google Shape;160;p4"/>
          <p:cNvSpPr txBox="1"/>
          <p:nvPr/>
        </p:nvSpPr>
        <p:spPr>
          <a:xfrm>
            <a:off x="16070778" y="1079316"/>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161" name="Google Shape;161;p4"/>
          <p:cNvSpPr/>
          <p:nvPr/>
        </p:nvSpPr>
        <p:spPr>
          <a:xfrm>
            <a:off x="15875012" y="678496"/>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62" name="Google Shape;162;p4"/>
          <p:cNvSpPr/>
          <p:nvPr/>
        </p:nvSpPr>
        <p:spPr>
          <a:xfrm>
            <a:off x="10668000" y="6294296"/>
            <a:ext cx="7358659" cy="2308324"/>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Avenir"/>
                <a:ea typeface="Avenir"/>
                <a:cs typeface="Avenir"/>
                <a:sym typeface="Avenir"/>
              </a:rPr>
              <a:t>	</a:t>
            </a:r>
            <a:endParaRPr/>
          </a:p>
          <a:p>
            <a:pPr indent="0" lvl="0" marL="0" marR="0" rtl="0" algn="just">
              <a:spcBef>
                <a:spcPts val="0"/>
              </a:spcBef>
              <a:spcAft>
                <a:spcPts val="0"/>
              </a:spcAft>
              <a:buNone/>
            </a:pPr>
            <a:r>
              <a:rPr lang="en-US" sz="2400">
                <a:solidFill>
                  <a:srgbClr val="000000"/>
                </a:solidFill>
                <a:latin typeface="Avenir"/>
                <a:ea typeface="Avenir"/>
                <a:cs typeface="Avenir"/>
                <a:sym typeface="Avenir"/>
              </a:rPr>
              <a:t>	The aim of this slide is to capture the customer responses to substantiate and  validate the problem your venture is solving. Present result analysis of the problem interviews conducted with your potential customers in graphical representation.</a:t>
            </a:r>
            <a:endParaRPr sz="2400">
              <a:solidFill>
                <a:schemeClr val="dk1"/>
              </a:solidFill>
              <a:latin typeface="Calibri"/>
              <a:ea typeface="Calibri"/>
              <a:cs typeface="Calibri"/>
              <a:sym typeface="Calibri"/>
            </a:endParaRPr>
          </a:p>
        </p:txBody>
      </p:sp>
      <p:sp>
        <p:nvSpPr>
          <p:cNvPr id="163" name="Google Shape;163;p4"/>
          <p:cNvSpPr/>
          <p:nvPr/>
        </p:nvSpPr>
        <p:spPr>
          <a:xfrm>
            <a:off x="838200" y="1967181"/>
            <a:ext cx="11201400" cy="60016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How many customers did you interview? </a:t>
            </a:r>
            <a:endParaRPr sz="3200">
              <a:solidFill>
                <a:schemeClr val="dk1"/>
              </a:solidFill>
              <a:latin typeface="Calibri"/>
              <a:ea typeface="Calibri"/>
              <a:cs typeface="Calibri"/>
              <a:sym typeface="Calibri"/>
            </a:endParaRPr>
          </a:p>
          <a:p>
            <a:pPr indent="-254000" lvl="0" marL="4572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What was the interview mode?</a:t>
            </a:r>
            <a:endParaRPr/>
          </a:p>
          <a:p>
            <a:pPr indent="0" lvl="0" marL="0" marR="0" rtl="0" algn="l">
              <a:spcBef>
                <a:spcPts val="0"/>
              </a:spcBef>
              <a:spcAft>
                <a:spcPts val="0"/>
              </a:spcAft>
              <a:buNone/>
            </a:pPr>
            <a:r>
              <a:t/>
            </a:r>
            <a:endParaRPr i="1"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How many of them agree this is a problem and wants a solution?</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How many of them said they don't need a new solution?</a:t>
            </a:r>
            <a:endParaRPr sz="3200">
              <a:solidFill>
                <a:schemeClr val="dk1"/>
              </a:solidFill>
              <a:latin typeface="Calibri"/>
              <a:ea typeface="Calibri"/>
              <a:cs typeface="Calibri"/>
              <a:sym typeface="Calibri"/>
            </a:endParaRPr>
          </a:p>
          <a:p>
            <a:pPr indent="-254000" lvl="0" marL="457200" marR="0" rtl="0" algn="l">
              <a:spcBef>
                <a:spcPts val="0"/>
              </a:spcBef>
              <a:spcAft>
                <a:spcPts val="0"/>
              </a:spcAft>
              <a:buClr>
                <a:schemeClr val="dk1"/>
              </a:buClr>
              <a:buSzPts val="3200"/>
              <a:buFont typeface="Arial"/>
              <a:buNone/>
            </a:pPr>
            <a:r>
              <a:t/>
            </a:r>
            <a:endParaRPr i="1" sz="3200">
              <a:solidFill>
                <a:schemeClr val="dk1"/>
              </a:solidFill>
              <a:latin typeface="Calibri"/>
              <a:ea typeface="Calibri"/>
              <a:cs typeface="Calibri"/>
              <a:sym typeface="Calibri"/>
            </a:endParaRPr>
          </a:p>
          <a:p>
            <a:pPr indent="-254000" lvl="0" marL="457200" marR="0" rtl="0" algn="l">
              <a:spcBef>
                <a:spcPts val="0"/>
              </a:spcBef>
              <a:spcAft>
                <a:spcPts val="0"/>
              </a:spcAft>
              <a:buClr>
                <a:schemeClr val="dk1"/>
              </a:buClr>
              <a:buSzPts val="3200"/>
              <a:buFont typeface="Arial"/>
              <a:buNone/>
            </a:pPr>
            <a:r>
              <a:t/>
            </a:r>
            <a:endParaRPr i="1" sz="3200">
              <a:solidFill>
                <a:schemeClr val="dk1"/>
              </a:solidFill>
              <a:latin typeface="Calibri"/>
              <a:ea typeface="Calibri"/>
              <a:cs typeface="Calibri"/>
              <a:sym typeface="Calibri"/>
            </a:endParaRPr>
          </a:p>
          <a:p>
            <a:pPr indent="-254000" lvl="0" marL="4572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254000" lvl="0" marL="457200" marR="0" rtl="0" algn="l">
              <a:spcBef>
                <a:spcPts val="0"/>
              </a:spcBef>
              <a:spcAft>
                <a:spcPts val="0"/>
              </a:spcAft>
              <a:buClr>
                <a:schemeClr val="dk1"/>
              </a:buClr>
              <a:buSzPts val="3200"/>
              <a:buFont typeface="Arial"/>
              <a:buNone/>
            </a:pPr>
            <a:r>
              <a:t/>
            </a:r>
            <a:endParaRPr i="1" sz="3200">
              <a:solidFill>
                <a:schemeClr val="dk1"/>
              </a:solidFill>
              <a:latin typeface="Calibri"/>
              <a:ea typeface="Calibri"/>
              <a:cs typeface="Calibri"/>
              <a:sym typeface="Calibri"/>
            </a:endParaRPr>
          </a:p>
        </p:txBody>
      </p:sp>
      <p:sp>
        <p:nvSpPr>
          <p:cNvPr id="164" name="Google Shape;164;p4"/>
          <p:cNvSpPr/>
          <p:nvPr/>
        </p:nvSpPr>
        <p:spPr>
          <a:xfrm>
            <a:off x="838200" y="3536969"/>
            <a:ext cx="473206"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Target with solid fill" id="165" name="Google Shape;165;p4"/>
          <p:cNvPicPr preferRelativeResize="0"/>
          <p:nvPr/>
        </p:nvPicPr>
        <p:blipFill rotWithShape="1">
          <a:blip r:embed="rId3">
            <a:alphaModFix/>
          </a:blip>
          <a:srcRect b="0" l="0" r="0" t="0"/>
          <a:stretch/>
        </p:blipFill>
        <p:spPr>
          <a:xfrm>
            <a:off x="10972800" y="6515100"/>
            <a:ext cx="655576" cy="637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nvSpPr>
        <p:spPr>
          <a:xfrm>
            <a:off x="16118497" y="728885"/>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171" name="Google Shape;171;p5"/>
          <p:cNvSpPr/>
          <p:nvPr/>
        </p:nvSpPr>
        <p:spPr>
          <a:xfrm>
            <a:off x="15922731" y="328065"/>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grpSp>
        <p:nvGrpSpPr>
          <p:cNvPr id="172" name="Google Shape;172;p5"/>
          <p:cNvGrpSpPr/>
          <p:nvPr/>
        </p:nvGrpSpPr>
        <p:grpSpPr>
          <a:xfrm>
            <a:off x="337043" y="1893546"/>
            <a:ext cx="5481650" cy="5481650"/>
            <a:chOff x="1069175" y="0"/>
            <a:chExt cx="5481650" cy="5481650"/>
          </a:xfrm>
        </p:grpSpPr>
        <p:sp>
          <p:nvSpPr>
            <p:cNvPr id="173" name="Google Shape;173;p5"/>
            <p:cNvSpPr/>
            <p:nvPr/>
          </p:nvSpPr>
          <p:spPr>
            <a:xfrm>
              <a:off x="1069175" y="0"/>
              <a:ext cx="5481650" cy="5481650"/>
            </a:xfrm>
            <a:prstGeom prst="ellipse">
              <a:avLst/>
            </a:prstGeom>
            <a:solidFill>
              <a:schemeClr val="lt1"/>
            </a:solidFill>
            <a:ln cap="flat" cmpd="sng" w="25400">
              <a:solidFill>
                <a:srgbClr val="DF87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txBox="1"/>
            <p:nvPr/>
          </p:nvSpPr>
          <p:spPr>
            <a:xfrm>
              <a:off x="2852081" y="274082"/>
              <a:ext cx="1915836" cy="822247"/>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700">
                  <a:solidFill>
                    <a:schemeClr val="lt1"/>
                  </a:solidFill>
                  <a:latin typeface="Calibri"/>
                  <a:ea typeface="Calibri"/>
                  <a:cs typeface="Calibri"/>
                  <a:sym typeface="Calibri"/>
                </a:rPr>
                <a:t>TAM</a:t>
              </a:r>
              <a:endParaRPr sz="2700">
                <a:solidFill>
                  <a:schemeClr val="lt1"/>
                </a:solidFill>
                <a:latin typeface="Calibri"/>
                <a:ea typeface="Calibri"/>
                <a:cs typeface="Calibri"/>
                <a:sym typeface="Calibri"/>
              </a:endParaRPr>
            </a:p>
          </p:txBody>
        </p:sp>
        <p:sp>
          <p:nvSpPr>
            <p:cNvPr id="175" name="Google Shape;175;p5"/>
            <p:cNvSpPr/>
            <p:nvPr/>
          </p:nvSpPr>
          <p:spPr>
            <a:xfrm>
              <a:off x="1754381" y="1370412"/>
              <a:ext cx="4111237" cy="4111237"/>
            </a:xfrm>
            <a:prstGeom prst="ellipse">
              <a:avLst/>
            </a:prstGeom>
            <a:solidFill>
              <a:schemeClr val="lt1"/>
            </a:solidFill>
            <a:ln cap="flat" cmpd="sng" w="25400">
              <a:solidFill>
                <a:srgbClr val="DF87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txBox="1"/>
            <p:nvPr/>
          </p:nvSpPr>
          <p:spPr>
            <a:xfrm>
              <a:off x="2852081" y="1627364"/>
              <a:ext cx="1915836" cy="770857"/>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700">
                  <a:solidFill>
                    <a:schemeClr val="lt1"/>
                  </a:solidFill>
                  <a:latin typeface="Calibri"/>
                  <a:ea typeface="Calibri"/>
                  <a:cs typeface="Calibri"/>
                  <a:sym typeface="Calibri"/>
                </a:rPr>
                <a:t>SAM</a:t>
              </a:r>
              <a:endParaRPr sz="2700">
                <a:solidFill>
                  <a:schemeClr val="lt1"/>
                </a:solidFill>
                <a:latin typeface="Calibri"/>
                <a:ea typeface="Calibri"/>
                <a:cs typeface="Calibri"/>
                <a:sym typeface="Calibri"/>
              </a:endParaRPr>
            </a:p>
          </p:txBody>
        </p:sp>
        <p:sp>
          <p:nvSpPr>
            <p:cNvPr id="177" name="Google Shape;177;p5"/>
            <p:cNvSpPr/>
            <p:nvPr/>
          </p:nvSpPr>
          <p:spPr>
            <a:xfrm>
              <a:off x="2439587" y="2740825"/>
              <a:ext cx="2740825" cy="2740825"/>
            </a:xfrm>
            <a:prstGeom prst="ellipse">
              <a:avLst/>
            </a:prstGeom>
            <a:solidFill>
              <a:schemeClr val="lt1"/>
            </a:solidFill>
            <a:ln cap="flat" cmpd="sng" w="25400">
              <a:solidFill>
                <a:srgbClr val="DF87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txBox="1"/>
            <p:nvPr/>
          </p:nvSpPr>
          <p:spPr>
            <a:xfrm>
              <a:off x="2840972" y="3426031"/>
              <a:ext cx="1938055" cy="1370412"/>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None/>
              </a:pPr>
              <a:r>
                <a:rPr lang="en-US" sz="2700">
                  <a:solidFill>
                    <a:schemeClr val="lt1"/>
                  </a:solidFill>
                  <a:latin typeface="Calibri"/>
                  <a:ea typeface="Calibri"/>
                  <a:cs typeface="Calibri"/>
                  <a:sym typeface="Calibri"/>
                </a:rPr>
                <a:t>SOM</a:t>
              </a:r>
              <a:endParaRPr sz="2700">
                <a:solidFill>
                  <a:schemeClr val="lt1"/>
                </a:solidFill>
                <a:latin typeface="Calibri"/>
                <a:ea typeface="Calibri"/>
                <a:cs typeface="Calibri"/>
                <a:sym typeface="Calibri"/>
              </a:endParaRPr>
            </a:p>
          </p:txBody>
        </p:sp>
      </p:grpSp>
      <p:sp>
        <p:nvSpPr>
          <p:cNvPr id="179" name="Google Shape;179;p5"/>
          <p:cNvSpPr/>
          <p:nvPr/>
        </p:nvSpPr>
        <p:spPr>
          <a:xfrm>
            <a:off x="7543800" y="1872448"/>
            <a:ext cx="9448800" cy="6399784"/>
          </a:xfrm>
          <a:prstGeom prst="roundRect">
            <a:avLst>
              <a:gd fmla="val 16667" name="adj"/>
            </a:avLst>
          </a:prstGeom>
          <a:no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i="0" lang="en-US" sz="2400" u="none" cap="none" strike="noStrike">
                <a:solidFill>
                  <a:schemeClr val="dk1"/>
                </a:solidFill>
                <a:latin typeface="Calibri"/>
                <a:ea typeface="Calibri"/>
                <a:cs typeface="Calibri"/>
                <a:sym typeface="Calibri"/>
              </a:rPr>
              <a:t>How to calculate market size?</a:t>
            </a:r>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1. Start with Total</a:t>
            </a:r>
            <a:r>
              <a:rPr b="0" i="0" lang="en-US" sz="1800" u="none" cap="none" strike="noStrike">
                <a:solidFill>
                  <a:schemeClr val="dk1"/>
                </a:solidFill>
                <a:latin typeface="Calibri"/>
                <a:ea typeface="Calibri"/>
                <a:cs typeface="Calibri"/>
                <a:sym typeface="Calibri"/>
              </a:rPr>
              <a:t> Addressable market-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TAM refers to the total market demand for a product or service.</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2. Take your target market (SAM), within that TAM, which varies depending on geography and other logistical factors. Determine the penetration potential of your target market. This is the portion of the market you can reasonably compete with……………………………..</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3.By conducting research with existing competitors, distributors etc., understand the likely penetration rate………………….</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4. Multiply target market by penetration rate to find your market size…………………….</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2700"/>
              <a:buFont typeface="Calibri"/>
              <a:buNone/>
            </a:pPr>
            <a:r>
              <a:rPr b="0" i="0" lang="en-US" sz="2700" u="none" cap="none" strike="noStrike">
                <a:solidFill>
                  <a:srgbClr val="FFFFFF"/>
                </a:solidFill>
                <a:latin typeface="Calibri"/>
                <a:ea typeface="Calibri"/>
                <a:cs typeface="Calibri"/>
                <a:sym typeface="Calibri"/>
              </a:rPr>
              <a:t> </a:t>
            </a:r>
            <a:endParaRPr b="0" i="0" sz="2700" u="none" cap="none" strike="noStrike">
              <a:solidFill>
                <a:srgbClr val="FFFFFF"/>
              </a:solidFill>
              <a:latin typeface="Calibri"/>
              <a:ea typeface="Calibri"/>
              <a:cs typeface="Calibri"/>
              <a:sym typeface="Calibri"/>
            </a:endParaRPr>
          </a:p>
        </p:txBody>
      </p:sp>
      <p:sp>
        <p:nvSpPr>
          <p:cNvPr id="180" name="Google Shape;180;p5"/>
          <p:cNvSpPr/>
          <p:nvPr/>
        </p:nvSpPr>
        <p:spPr>
          <a:xfrm>
            <a:off x="9906000" y="8416937"/>
            <a:ext cx="7713573" cy="1846659"/>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This slide is to provide details on Market Size and demonstrate How big is the market opportunity your venture is pursuing. Add source/reference to the data presented.</a:t>
            </a:r>
            <a:endParaRPr sz="2400">
              <a:solidFill>
                <a:schemeClr val="dk1"/>
              </a:solidFill>
              <a:latin typeface="Calibri"/>
              <a:ea typeface="Calibri"/>
              <a:cs typeface="Calibri"/>
              <a:sym typeface="Calibri"/>
            </a:endParaRPr>
          </a:p>
        </p:txBody>
      </p:sp>
      <p:sp>
        <p:nvSpPr>
          <p:cNvPr id="181" name="Google Shape;181;p5"/>
          <p:cNvSpPr txBox="1"/>
          <p:nvPr/>
        </p:nvSpPr>
        <p:spPr>
          <a:xfrm>
            <a:off x="239949" y="328065"/>
            <a:ext cx="56758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262626"/>
                </a:solidFill>
                <a:latin typeface="Montserrat"/>
                <a:ea typeface="Montserrat"/>
                <a:cs typeface="Montserrat"/>
                <a:sym typeface="Montserrat"/>
              </a:rPr>
              <a:t>Market Size Estimation </a:t>
            </a:r>
            <a:endParaRPr/>
          </a:p>
        </p:txBody>
      </p:sp>
      <p:sp>
        <p:nvSpPr>
          <p:cNvPr id="182" name="Google Shape;182;p5"/>
          <p:cNvSpPr/>
          <p:nvPr/>
        </p:nvSpPr>
        <p:spPr>
          <a:xfrm>
            <a:off x="6140613" y="4958834"/>
            <a:ext cx="2487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E475D"/>
                </a:solidFill>
                <a:latin typeface="Lexend Deca"/>
                <a:ea typeface="Lexend Deca"/>
                <a:cs typeface="Lexend Deca"/>
                <a:sym typeface="Lexend Deca"/>
              </a:rPr>
              <a:t>.</a:t>
            </a:r>
            <a:endParaRPr sz="1800">
              <a:solidFill>
                <a:schemeClr val="dk1"/>
              </a:solidFill>
              <a:latin typeface="Calibri"/>
              <a:ea typeface="Calibri"/>
              <a:cs typeface="Calibri"/>
              <a:sym typeface="Calibri"/>
            </a:endParaRPr>
          </a:p>
        </p:txBody>
      </p:sp>
      <p:pic>
        <p:nvPicPr>
          <p:cNvPr descr="Target with solid fill" id="183" name="Google Shape;183;p5"/>
          <p:cNvPicPr preferRelativeResize="0"/>
          <p:nvPr/>
        </p:nvPicPr>
        <p:blipFill rotWithShape="1">
          <a:blip r:embed="rId3">
            <a:alphaModFix/>
          </a:blip>
          <a:srcRect b="0" l="0" r="0" t="0"/>
          <a:stretch/>
        </p:blipFill>
        <p:spPr>
          <a:xfrm>
            <a:off x="9914467" y="8527930"/>
            <a:ext cx="655576" cy="637001"/>
          </a:xfrm>
          <a:prstGeom prst="rect">
            <a:avLst/>
          </a:prstGeom>
          <a:noFill/>
          <a:ln>
            <a:noFill/>
          </a:ln>
        </p:spPr>
      </p:pic>
      <p:sp>
        <p:nvSpPr>
          <p:cNvPr id="184" name="Google Shape;184;p5"/>
          <p:cNvSpPr txBox="1"/>
          <p:nvPr/>
        </p:nvSpPr>
        <p:spPr>
          <a:xfrm>
            <a:off x="320617" y="9363531"/>
            <a:ext cx="567583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62626"/>
                </a:solidFill>
                <a:latin typeface="Montserrat"/>
                <a:ea typeface="Montserrat"/>
                <a:cs typeface="Montserrat"/>
                <a:sym typeface="Montserrat"/>
              </a:rPr>
              <a:t>Sources: ……</a:t>
            </a:r>
            <a:endParaRPr b="1" sz="2400">
              <a:solidFill>
                <a:srgbClr val="262626"/>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p:nvPr/>
        </p:nvSpPr>
        <p:spPr>
          <a:xfrm>
            <a:off x="4769111" y="1955330"/>
            <a:ext cx="8991379" cy="1869669"/>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700">
                <a:solidFill>
                  <a:schemeClr val="lt1"/>
                </a:solidFill>
                <a:latin typeface="Calibri"/>
                <a:ea typeface="Calibri"/>
                <a:cs typeface="Calibri"/>
                <a:sym typeface="Calibri"/>
              </a:rPr>
              <a:t>Goals</a:t>
            </a:r>
            <a:endParaRPr/>
          </a:p>
          <a:p>
            <a:pPr indent="0" lvl="0" marL="0" marR="0" rtl="0" algn="l">
              <a:spcBef>
                <a:spcPts val="0"/>
              </a:spcBef>
              <a:spcAft>
                <a:spcPts val="0"/>
              </a:spcAft>
              <a:buNone/>
            </a:pPr>
            <a:r>
              <a:t/>
            </a:r>
            <a:endParaRPr b="1" sz="27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7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05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05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050">
              <a:solidFill>
                <a:schemeClr val="lt1"/>
              </a:solidFill>
              <a:latin typeface="Calibri"/>
              <a:ea typeface="Calibri"/>
              <a:cs typeface="Calibri"/>
              <a:sym typeface="Calibri"/>
            </a:endParaRPr>
          </a:p>
        </p:txBody>
      </p:sp>
      <p:sp>
        <p:nvSpPr>
          <p:cNvPr id="191" name="Google Shape;191;p6"/>
          <p:cNvSpPr/>
          <p:nvPr/>
        </p:nvSpPr>
        <p:spPr>
          <a:xfrm>
            <a:off x="4769110" y="4093457"/>
            <a:ext cx="9144165" cy="1823576"/>
          </a:xfrm>
          <a:prstGeom prst="rect">
            <a:avLst/>
          </a:prstGeom>
          <a:solidFill>
            <a:schemeClr val="accent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700">
                <a:solidFill>
                  <a:schemeClr val="lt1"/>
                </a:solidFill>
                <a:latin typeface="Calibri"/>
                <a:ea typeface="Calibri"/>
                <a:cs typeface="Calibri"/>
                <a:sym typeface="Calibri"/>
              </a:rPr>
              <a:t>Frustrations</a:t>
            </a:r>
            <a:endParaRPr/>
          </a:p>
          <a:p>
            <a:pPr indent="0" lvl="0" marL="0" marR="0" rtl="0" algn="l">
              <a:spcBef>
                <a:spcPts val="0"/>
              </a:spcBef>
              <a:spcAft>
                <a:spcPts val="0"/>
              </a:spcAft>
              <a:buNone/>
            </a:pPr>
            <a:r>
              <a:t/>
            </a:r>
            <a:endParaRPr b="1" sz="27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700">
                <a:solidFill>
                  <a:schemeClr val="lt1"/>
                </a:solidFill>
                <a:latin typeface="Calibri"/>
                <a:ea typeface="Calibri"/>
                <a:cs typeface="Calibri"/>
                <a:sym typeface="Calibri"/>
              </a:rPr>
              <a:t> </a:t>
            </a:r>
            <a:endParaRPr b="1" sz="27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05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lt1"/>
              </a:solidFill>
              <a:latin typeface="Calibri"/>
              <a:ea typeface="Calibri"/>
              <a:cs typeface="Calibri"/>
              <a:sym typeface="Calibri"/>
            </a:endParaRPr>
          </a:p>
        </p:txBody>
      </p:sp>
      <p:sp>
        <p:nvSpPr>
          <p:cNvPr id="192" name="Google Shape;192;p6"/>
          <p:cNvSpPr/>
          <p:nvPr/>
        </p:nvSpPr>
        <p:spPr>
          <a:xfrm>
            <a:off x="4724400" y="6155703"/>
            <a:ext cx="9188875" cy="408283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700">
                <a:solidFill>
                  <a:srgbClr val="FD9F4D"/>
                </a:solidFill>
                <a:latin typeface="Calibri"/>
                <a:ea typeface="Calibri"/>
                <a:cs typeface="Calibri"/>
                <a:sym typeface="Calibri"/>
              </a:rPr>
              <a:t>Bio</a:t>
            </a:r>
            <a:endParaRPr/>
          </a:p>
          <a:p>
            <a:pPr indent="0" lvl="0" marL="0" marR="0" rtl="0" algn="l">
              <a:spcBef>
                <a:spcPts val="0"/>
              </a:spcBef>
              <a:spcAft>
                <a:spcPts val="0"/>
              </a:spcAft>
              <a:buNone/>
            </a:pPr>
            <a:r>
              <a:t/>
            </a:r>
            <a:endParaRPr b="1" sz="2700">
              <a:solidFill>
                <a:srgbClr val="FD9F4D"/>
              </a:solidFill>
              <a:latin typeface="Calibri"/>
              <a:ea typeface="Calibri"/>
              <a:cs typeface="Calibri"/>
              <a:sym typeface="Calibri"/>
            </a:endParaRPr>
          </a:p>
          <a:p>
            <a:pPr indent="0" lvl="0" marL="0" marR="0" rtl="0" algn="l">
              <a:spcBef>
                <a:spcPts val="0"/>
              </a:spcBef>
              <a:spcAft>
                <a:spcPts val="0"/>
              </a:spcAft>
              <a:buNone/>
            </a:pPr>
            <a:r>
              <a:t/>
            </a:r>
            <a:endParaRPr b="1" sz="2700">
              <a:solidFill>
                <a:srgbClr val="FD9F4D"/>
              </a:solidFill>
              <a:latin typeface="Calibri"/>
              <a:ea typeface="Calibri"/>
              <a:cs typeface="Calibri"/>
              <a:sym typeface="Calibri"/>
            </a:endParaRPr>
          </a:p>
          <a:p>
            <a:pPr indent="0" lvl="0" marL="0" marR="0" rtl="0" algn="l">
              <a:spcBef>
                <a:spcPts val="0"/>
              </a:spcBef>
              <a:spcAft>
                <a:spcPts val="0"/>
              </a:spcAft>
              <a:buNone/>
            </a:pPr>
            <a:r>
              <a:t/>
            </a:r>
            <a:endParaRPr b="1" sz="2700">
              <a:solidFill>
                <a:srgbClr val="FD9F4D"/>
              </a:solidFill>
              <a:latin typeface="Calibri"/>
              <a:ea typeface="Calibri"/>
              <a:cs typeface="Calibri"/>
              <a:sym typeface="Calibri"/>
            </a:endParaRPr>
          </a:p>
          <a:p>
            <a:pPr indent="0" lvl="0" marL="0" marR="0" rtl="0" algn="l">
              <a:spcBef>
                <a:spcPts val="0"/>
              </a:spcBef>
              <a:spcAft>
                <a:spcPts val="0"/>
              </a:spcAft>
              <a:buNone/>
            </a:pPr>
            <a:r>
              <a:t/>
            </a:r>
            <a:endParaRPr b="1" sz="2700">
              <a:solidFill>
                <a:srgbClr val="FD9F4D"/>
              </a:solidFill>
              <a:latin typeface="Calibri"/>
              <a:ea typeface="Calibri"/>
              <a:cs typeface="Calibri"/>
              <a:sym typeface="Calibri"/>
            </a:endParaRPr>
          </a:p>
          <a:p>
            <a:pPr indent="0" lvl="0" marL="0" marR="0" rtl="0" algn="l">
              <a:spcBef>
                <a:spcPts val="0"/>
              </a:spcBef>
              <a:spcAft>
                <a:spcPts val="0"/>
              </a:spcAft>
              <a:buNone/>
            </a:pPr>
            <a:r>
              <a:t/>
            </a:r>
            <a:endParaRPr b="1" sz="2700">
              <a:solidFill>
                <a:srgbClr val="FD9F4D"/>
              </a:solidFill>
              <a:latin typeface="Calibri"/>
              <a:ea typeface="Calibri"/>
              <a:cs typeface="Calibri"/>
              <a:sym typeface="Calibri"/>
            </a:endParaRPr>
          </a:p>
          <a:p>
            <a:pPr indent="0" lvl="0" marL="0" marR="0" rtl="0" algn="l">
              <a:spcBef>
                <a:spcPts val="0"/>
              </a:spcBef>
              <a:spcAft>
                <a:spcPts val="0"/>
              </a:spcAft>
              <a:buNone/>
            </a:pPr>
            <a:r>
              <a:t/>
            </a:r>
            <a:endParaRPr b="1" sz="1577">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100">
              <a:solidFill>
                <a:srgbClr val="052B3E"/>
              </a:solidFill>
              <a:latin typeface="Calibri"/>
              <a:ea typeface="Calibri"/>
              <a:cs typeface="Calibri"/>
              <a:sym typeface="Calibri"/>
            </a:endParaRPr>
          </a:p>
          <a:p>
            <a:pPr indent="0" lvl="0" marL="0" marR="0" rtl="0" algn="l">
              <a:spcBef>
                <a:spcPts val="0"/>
              </a:spcBef>
              <a:spcAft>
                <a:spcPts val="0"/>
              </a:spcAft>
              <a:buNone/>
            </a:pPr>
            <a:r>
              <a:t/>
            </a:r>
            <a:endParaRPr sz="1800">
              <a:solidFill>
                <a:srgbClr val="052B3E"/>
              </a:solidFill>
              <a:latin typeface="Calibri"/>
              <a:ea typeface="Calibri"/>
              <a:cs typeface="Calibri"/>
              <a:sym typeface="Calibri"/>
            </a:endParaRPr>
          </a:p>
          <a:p>
            <a:pPr indent="0" lvl="0" marL="0" marR="0" rtl="0" algn="l">
              <a:spcBef>
                <a:spcPts val="0"/>
              </a:spcBef>
              <a:spcAft>
                <a:spcPts val="0"/>
              </a:spcAft>
              <a:buNone/>
            </a:pPr>
            <a:r>
              <a:t/>
            </a:r>
            <a:endParaRPr sz="3600">
              <a:solidFill>
                <a:srgbClr val="052B3E"/>
              </a:solidFill>
              <a:latin typeface="Calibri"/>
              <a:ea typeface="Calibri"/>
              <a:cs typeface="Calibri"/>
              <a:sym typeface="Calibri"/>
            </a:endParaRPr>
          </a:p>
        </p:txBody>
      </p:sp>
      <p:sp>
        <p:nvSpPr>
          <p:cNvPr id="193" name="Google Shape;193;p6"/>
          <p:cNvSpPr/>
          <p:nvPr/>
        </p:nvSpPr>
        <p:spPr>
          <a:xfrm>
            <a:off x="609487" y="7130568"/>
            <a:ext cx="1918120" cy="5206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700">
                <a:solidFill>
                  <a:srgbClr val="FD9F4D"/>
                </a:solidFill>
                <a:latin typeface="Calibri"/>
                <a:ea typeface="Calibri"/>
                <a:cs typeface="Calibri"/>
                <a:sym typeface="Calibri"/>
              </a:rPr>
              <a:t>Personality </a:t>
            </a:r>
            <a:endParaRPr/>
          </a:p>
        </p:txBody>
      </p:sp>
      <p:sp>
        <p:nvSpPr>
          <p:cNvPr id="194" name="Google Shape;194;p6"/>
          <p:cNvSpPr/>
          <p:nvPr/>
        </p:nvSpPr>
        <p:spPr>
          <a:xfrm>
            <a:off x="14158195" y="1437388"/>
            <a:ext cx="2049536" cy="5206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700">
                <a:solidFill>
                  <a:srgbClr val="FD9F4D"/>
                </a:solidFill>
                <a:latin typeface="Calibri"/>
                <a:ea typeface="Calibri"/>
                <a:cs typeface="Calibri"/>
                <a:sym typeface="Calibri"/>
              </a:rPr>
              <a:t>Motivations </a:t>
            </a:r>
            <a:endParaRPr/>
          </a:p>
        </p:txBody>
      </p:sp>
      <p:sp>
        <p:nvSpPr>
          <p:cNvPr id="195" name="Google Shape;195;p6"/>
          <p:cNvSpPr txBox="1"/>
          <p:nvPr/>
        </p:nvSpPr>
        <p:spPr>
          <a:xfrm>
            <a:off x="495965" y="5722648"/>
            <a:ext cx="4497266" cy="10886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052B3E"/>
                </a:solidFill>
                <a:latin typeface="Calibri"/>
                <a:ea typeface="Calibri"/>
                <a:cs typeface="Calibri"/>
                <a:sym typeface="Calibri"/>
              </a:rPr>
              <a:t>Age: </a:t>
            </a:r>
            <a:endParaRPr/>
          </a:p>
          <a:p>
            <a:pPr indent="0" lvl="0" marL="0" marR="0" rtl="0" algn="l">
              <a:spcBef>
                <a:spcPts val="0"/>
              </a:spcBef>
              <a:spcAft>
                <a:spcPts val="0"/>
              </a:spcAft>
              <a:buNone/>
            </a:pPr>
            <a:r>
              <a:rPr lang="en-US" sz="2100">
                <a:solidFill>
                  <a:srgbClr val="052B3E"/>
                </a:solidFill>
                <a:latin typeface="Calibri"/>
                <a:ea typeface="Calibri"/>
                <a:cs typeface="Calibri"/>
                <a:sym typeface="Calibri"/>
              </a:rPr>
              <a:t>Occupation: 	</a:t>
            </a:r>
            <a:endParaRPr/>
          </a:p>
          <a:p>
            <a:pPr indent="0" lvl="0" marL="0" marR="0" rtl="0" algn="l">
              <a:spcBef>
                <a:spcPts val="0"/>
              </a:spcBef>
              <a:spcAft>
                <a:spcPts val="0"/>
              </a:spcAft>
              <a:buNone/>
            </a:pPr>
            <a:r>
              <a:rPr lang="en-US" sz="2100">
                <a:solidFill>
                  <a:srgbClr val="052B3E"/>
                </a:solidFill>
                <a:latin typeface="Calibri"/>
                <a:ea typeface="Calibri"/>
                <a:cs typeface="Calibri"/>
                <a:sym typeface="Calibri"/>
              </a:rPr>
              <a:t>Location:</a:t>
            </a:r>
            <a:endParaRPr/>
          </a:p>
        </p:txBody>
      </p:sp>
      <p:sp>
        <p:nvSpPr>
          <p:cNvPr id="196" name="Google Shape;196;p6"/>
          <p:cNvSpPr/>
          <p:nvPr/>
        </p:nvSpPr>
        <p:spPr>
          <a:xfrm>
            <a:off x="6270301" y="1285996"/>
            <a:ext cx="2354642" cy="567162"/>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Calibri"/>
                <a:ea typeface="Calibri"/>
                <a:cs typeface="Calibri"/>
                <a:sym typeface="Calibri"/>
              </a:rPr>
              <a:t>Personality trait</a:t>
            </a:r>
            <a:endParaRPr/>
          </a:p>
        </p:txBody>
      </p:sp>
      <p:pic>
        <p:nvPicPr>
          <p:cNvPr id="197" name="Google Shape;197;p6"/>
          <p:cNvPicPr preferRelativeResize="0"/>
          <p:nvPr/>
        </p:nvPicPr>
        <p:blipFill rotWithShape="1">
          <a:blip r:embed="rId3">
            <a:alphaModFix/>
          </a:blip>
          <a:srcRect b="0" l="0" r="0" t="0"/>
          <a:stretch/>
        </p:blipFill>
        <p:spPr>
          <a:xfrm>
            <a:off x="609487" y="7527688"/>
            <a:ext cx="3553359" cy="2187914"/>
          </a:xfrm>
          <a:prstGeom prst="rect">
            <a:avLst/>
          </a:prstGeom>
          <a:noFill/>
          <a:ln>
            <a:noFill/>
          </a:ln>
        </p:spPr>
      </p:pic>
      <p:pic>
        <p:nvPicPr>
          <p:cNvPr id="198" name="Google Shape;198;p6"/>
          <p:cNvPicPr preferRelativeResize="0"/>
          <p:nvPr/>
        </p:nvPicPr>
        <p:blipFill rotWithShape="1">
          <a:blip r:embed="rId4">
            <a:alphaModFix/>
          </a:blip>
          <a:srcRect b="0" l="0" r="0" t="0"/>
          <a:stretch/>
        </p:blipFill>
        <p:spPr>
          <a:xfrm>
            <a:off x="14310982" y="1853155"/>
            <a:ext cx="3254332" cy="2498557"/>
          </a:xfrm>
          <a:prstGeom prst="rect">
            <a:avLst/>
          </a:prstGeom>
          <a:noFill/>
          <a:ln>
            <a:noFill/>
          </a:ln>
        </p:spPr>
      </p:pic>
      <p:sp>
        <p:nvSpPr>
          <p:cNvPr id="199" name="Google Shape;199;p6"/>
          <p:cNvSpPr/>
          <p:nvPr/>
        </p:nvSpPr>
        <p:spPr>
          <a:xfrm>
            <a:off x="522484" y="4477024"/>
            <a:ext cx="4093839" cy="1062428"/>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100">
                <a:solidFill>
                  <a:srgbClr val="FFFFFF"/>
                </a:solidFill>
                <a:latin typeface="Calibri"/>
                <a:ea typeface="Calibri"/>
                <a:cs typeface="Calibri"/>
                <a:sym typeface="Calibri"/>
              </a:rPr>
              <a:t>Ethos </a:t>
            </a:r>
            <a:endParaRPr/>
          </a:p>
        </p:txBody>
      </p:sp>
      <p:sp>
        <p:nvSpPr>
          <p:cNvPr id="200" name="Google Shape;200;p6"/>
          <p:cNvSpPr txBox="1"/>
          <p:nvPr/>
        </p:nvSpPr>
        <p:spPr>
          <a:xfrm>
            <a:off x="486195" y="339098"/>
            <a:ext cx="11351228" cy="8402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5400">
                <a:solidFill>
                  <a:schemeClr val="dk1"/>
                </a:solidFill>
                <a:latin typeface="Calibri"/>
                <a:ea typeface="Calibri"/>
                <a:cs typeface="Calibri"/>
                <a:sym typeface="Calibri"/>
              </a:rPr>
              <a:t>Customer Persona</a:t>
            </a:r>
            <a:endParaRPr b="1" sz="5400">
              <a:solidFill>
                <a:schemeClr val="dk1"/>
              </a:solidFill>
              <a:latin typeface="Calibri"/>
              <a:ea typeface="Calibri"/>
              <a:cs typeface="Calibri"/>
              <a:sym typeface="Calibri"/>
            </a:endParaRPr>
          </a:p>
        </p:txBody>
      </p:sp>
      <p:sp>
        <p:nvSpPr>
          <p:cNvPr id="201" name="Google Shape;201;p6"/>
          <p:cNvSpPr/>
          <p:nvPr/>
        </p:nvSpPr>
        <p:spPr>
          <a:xfrm>
            <a:off x="495965" y="1838287"/>
            <a:ext cx="4120358" cy="249855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Photo </a:t>
            </a:r>
            <a:endParaRPr/>
          </a:p>
        </p:txBody>
      </p:sp>
      <p:sp>
        <p:nvSpPr>
          <p:cNvPr id="202" name="Google Shape;202;p6"/>
          <p:cNvSpPr/>
          <p:nvPr/>
        </p:nvSpPr>
        <p:spPr>
          <a:xfrm>
            <a:off x="8777729" y="1285995"/>
            <a:ext cx="2354642" cy="567162"/>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Calibri"/>
                <a:ea typeface="Calibri"/>
                <a:cs typeface="Calibri"/>
                <a:sym typeface="Calibri"/>
              </a:rPr>
              <a:t>Personality trait</a:t>
            </a:r>
            <a:endParaRPr/>
          </a:p>
        </p:txBody>
      </p:sp>
      <p:sp>
        <p:nvSpPr>
          <p:cNvPr id="203" name="Google Shape;203;p6"/>
          <p:cNvSpPr/>
          <p:nvPr/>
        </p:nvSpPr>
        <p:spPr>
          <a:xfrm>
            <a:off x="11285158" y="1285993"/>
            <a:ext cx="2354642" cy="567162"/>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Calibri"/>
                <a:ea typeface="Calibri"/>
                <a:cs typeface="Calibri"/>
                <a:sym typeface="Calibri"/>
              </a:rPr>
              <a:t>Personality trait</a:t>
            </a:r>
            <a:endParaRPr/>
          </a:p>
        </p:txBody>
      </p:sp>
      <p:sp>
        <p:nvSpPr>
          <p:cNvPr id="204" name="Google Shape;204;p6"/>
          <p:cNvSpPr/>
          <p:nvPr/>
        </p:nvSpPr>
        <p:spPr>
          <a:xfrm>
            <a:off x="14158195" y="6811316"/>
            <a:ext cx="3889846" cy="3046988"/>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	The aim is to collect the information about your ideal customer persona who are likely to buy your product or service . It will help you tailor the user experience through targeted design</a:t>
            </a:r>
            <a:r>
              <a:rPr lang="en-US" sz="1800">
                <a:solidFill>
                  <a:schemeClr val="dk1"/>
                </a:solidFill>
                <a:latin typeface="Calibri"/>
                <a:ea typeface="Calibri"/>
                <a:cs typeface="Calibri"/>
                <a:sym typeface="Calibri"/>
              </a:rPr>
              <a:t>. </a:t>
            </a:r>
            <a:endParaRPr/>
          </a:p>
        </p:txBody>
      </p:sp>
      <p:pic>
        <p:nvPicPr>
          <p:cNvPr descr="Target with solid fill" id="205" name="Google Shape;205;p6"/>
          <p:cNvPicPr preferRelativeResize="0"/>
          <p:nvPr/>
        </p:nvPicPr>
        <p:blipFill rotWithShape="1">
          <a:blip r:embed="rId5">
            <a:alphaModFix/>
          </a:blip>
          <a:srcRect b="0" l="0" r="0" t="0"/>
          <a:stretch/>
        </p:blipFill>
        <p:spPr>
          <a:xfrm>
            <a:off x="14355672" y="6995589"/>
            <a:ext cx="655576" cy="637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nvSpPr>
        <p:spPr>
          <a:xfrm>
            <a:off x="738845" y="546240"/>
            <a:ext cx="12338484" cy="1019574"/>
          </a:xfrm>
          <a:prstGeom prst="rect">
            <a:avLst/>
          </a:prstGeom>
          <a:noFill/>
          <a:ln>
            <a:noFill/>
          </a:ln>
        </p:spPr>
        <p:txBody>
          <a:bodyPr anchorCtr="0" anchor="t" bIns="0" lIns="0" spcFirstLastPara="1" rIns="0" wrap="square" tIns="0">
            <a:spAutoFit/>
          </a:bodyPr>
          <a:lstStyle/>
          <a:p>
            <a:pPr indent="0" lvl="0" marL="0" marR="0" rtl="0" algn="l">
              <a:lnSpc>
                <a:spcPct val="161981"/>
              </a:lnSpc>
              <a:spcBef>
                <a:spcPts val="0"/>
              </a:spcBef>
              <a:spcAft>
                <a:spcPts val="0"/>
              </a:spcAft>
              <a:buNone/>
            </a:pPr>
            <a:r>
              <a:rPr b="1" lang="en-US" sz="5400">
                <a:solidFill>
                  <a:schemeClr val="dk1"/>
                </a:solidFill>
                <a:latin typeface="Calibri"/>
                <a:ea typeface="Calibri"/>
                <a:cs typeface="Calibri"/>
                <a:sym typeface="Calibri"/>
              </a:rPr>
              <a:t>Value Proposition Canvas </a:t>
            </a:r>
            <a:endParaRPr b="1" sz="5400">
              <a:solidFill>
                <a:schemeClr val="dk1"/>
              </a:solidFill>
              <a:latin typeface="Calibri"/>
              <a:ea typeface="Calibri"/>
              <a:cs typeface="Calibri"/>
              <a:sym typeface="Calibri"/>
            </a:endParaRPr>
          </a:p>
        </p:txBody>
      </p:sp>
      <p:sp>
        <p:nvSpPr>
          <p:cNvPr id="211" name="Google Shape;211;p7"/>
          <p:cNvSpPr txBox="1"/>
          <p:nvPr/>
        </p:nvSpPr>
        <p:spPr>
          <a:xfrm>
            <a:off x="16315796" y="685762"/>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212" name="Google Shape;212;p7"/>
          <p:cNvSpPr/>
          <p:nvPr/>
        </p:nvSpPr>
        <p:spPr>
          <a:xfrm>
            <a:off x="16120030" y="284942"/>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grpSp>
        <p:nvGrpSpPr>
          <p:cNvPr id="213" name="Google Shape;213;p7"/>
          <p:cNvGrpSpPr/>
          <p:nvPr/>
        </p:nvGrpSpPr>
        <p:grpSpPr>
          <a:xfrm>
            <a:off x="1257989" y="2168971"/>
            <a:ext cx="14862812" cy="5653300"/>
            <a:chOff x="993509" y="1275171"/>
            <a:chExt cx="6765358" cy="3292455"/>
          </a:xfrm>
        </p:grpSpPr>
        <p:grpSp>
          <p:nvGrpSpPr>
            <p:cNvPr id="214" name="Google Shape;214;p7"/>
            <p:cNvGrpSpPr/>
            <p:nvPr/>
          </p:nvGrpSpPr>
          <p:grpSpPr>
            <a:xfrm>
              <a:off x="2991814" y="2419864"/>
              <a:ext cx="2911566" cy="1229119"/>
              <a:chOff x="587719" y="1125823"/>
              <a:chExt cx="4350054" cy="1835393"/>
            </a:xfrm>
          </p:grpSpPr>
          <p:grpSp>
            <p:nvGrpSpPr>
              <p:cNvPr id="215" name="Google Shape;215;p7"/>
              <p:cNvGrpSpPr/>
              <p:nvPr/>
            </p:nvGrpSpPr>
            <p:grpSpPr>
              <a:xfrm>
                <a:off x="2884450" y="1125830"/>
                <a:ext cx="2053323" cy="1828800"/>
                <a:chOff x="2884450" y="1125830"/>
                <a:chExt cx="2053323" cy="1828800"/>
              </a:xfrm>
            </p:grpSpPr>
            <p:sp>
              <p:nvSpPr>
                <p:cNvPr id="216" name="Google Shape;216;p7"/>
                <p:cNvSpPr/>
                <p:nvPr/>
              </p:nvSpPr>
              <p:spPr>
                <a:xfrm>
                  <a:off x="2884450" y="1125830"/>
                  <a:ext cx="1828800" cy="1828800"/>
                </a:xfrm>
                <a:prstGeom prst="flowChartConnector">
                  <a:avLst/>
                </a:prstGeom>
                <a:solidFill>
                  <a:srgbClr val="FFD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217" name="Google Shape;217;p7"/>
                <p:cNvSpPr/>
                <p:nvPr/>
              </p:nvSpPr>
              <p:spPr>
                <a:xfrm>
                  <a:off x="3646450" y="1887830"/>
                  <a:ext cx="304800" cy="304800"/>
                </a:xfrm>
                <a:prstGeom prst="flowChartConnector">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rgbClr val="FFFFFF"/>
                    </a:solidFill>
                    <a:latin typeface="Calibri"/>
                    <a:ea typeface="Calibri"/>
                    <a:cs typeface="Calibri"/>
                    <a:sym typeface="Calibri"/>
                  </a:endParaRPr>
                </a:p>
              </p:txBody>
            </p:sp>
            <p:cxnSp>
              <p:nvCxnSpPr>
                <p:cNvPr id="218" name="Google Shape;218;p7"/>
                <p:cNvCxnSpPr>
                  <a:endCxn id="216" idx="2"/>
                </p:cNvCxnSpPr>
                <p:nvPr/>
              </p:nvCxnSpPr>
              <p:spPr>
                <a:xfrm rot="10800000">
                  <a:off x="2884450" y="2040230"/>
                  <a:ext cx="762000" cy="0"/>
                </a:xfrm>
                <a:prstGeom prst="straightConnector1">
                  <a:avLst/>
                </a:prstGeom>
                <a:noFill/>
                <a:ln cap="flat" cmpd="sng" w="38100">
                  <a:solidFill>
                    <a:srgbClr val="A5A5A5"/>
                  </a:solidFill>
                  <a:prstDash val="solid"/>
                  <a:miter lim="800000"/>
                  <a:headEnd len="sm" w="sm" type="none"/>
                  <a:tailEnd len="med" w="med" type="triangle"/>
                </a:ln>
              </p:spPr>
            </p:cxnSp>
            <p:cxnSp>
              <p:nvCxnSpPr>
                <p:cNvPr id="219" name="Google Shape;219;p7"/>
                <p:cNvCxnSpPr>
                  <a:stCxn id="216" idx="7"/>
                  <a:endCxn id="217" idx="0"/>
                </p:cNvCxnSpPr>
                <p:nvPr/>
              </p:nvCxnSpPr>
              <p:spPr>
                <a:xfrm flipH="1">
                  <a:off x="3798928" y="1393652"/>
                  <a:ext cx="646500" cy="494100"/>
                </a:xfrm>
                <a:prstGeom prst="straightConnector1">
                  <a:avLst/>
                </a:prstGeom>
                <a:noFill/>
                <a:ln cap="flat" cmpd="sng" w="28575">
                  <a:solidFill>
                    <a:srgbClr val="A5A5A5"/>
                  </a:solidFill>
                  <a:prstDash val="solid"/>
                  <a:miter lim="800000"/>
                  <a:headEnd len="sm" w="sm" type="none"/>
                  <a:tailEnd len="sm" w="sm" type="none"/>
                </a:ln>
              </p:spPr>
            </p:cxnSp>
            <p:cxnSp>
              <p:nvCxnSpPr>
                <p:cNvPr id="220" name="Google Shape;220;p7"/>
                <p:cNvCxnSpPr>
                  <a:stCxn id="216" idx="5"/>
                  <a:endCxn id="217" idx="4"/>
                </p:cNvCxnSpPr>
                <p:nvPr/>
              </p:nvCxnSpPr>
              <p:spPr>
                <a:xfrm rot="10800000">
                  <a:off x="3798928" y="2192708"/>
                  <a:ext cx="646500" cy="494100"/>
                </a:xfrm>
                <a:prstGeom prst="straightConnector1">
                  <a:avLst/>
                </a:prstGeom>
                <a:noFill/>
                <a:ln cap="flat" cmpd="sng" w="28575">
                  <a:solidFill>
                    <a:srgbClr val="A5A5A5"/>
                  </a:solidFill>
                  <a:prstDash val="solid"/>
                  <a:miter lim="800000"/>
                  <a:headEnd len="sm" w="sm" type="none"/>
                  <a:tailEnd len="sm" w="sm" type="none"/>
                </a:ln>
              </p:spPr>
            </p:cxnSp>
            <p:sp>
              <p:nvSpPr>
                <p:cNvPr id="221" name="Google Shape;221;p7"/>
                <p:cNvSpPr txBox="1"/>
                <p:nvPr/>
              </p:nvSpPr>
              <p:spPr>
                <a:xfrm>
                  <a:off x="4063533" y="1920026"/>
                  <a:ext cx="874240" cy="321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33C0B"/>
                    </a:buClr>
                    <a:buSzPts val="1800"/>
                    <a:buFont typeface="Arial"/>
                    <a:buNone/>
                  </a:pPr>
                  <a:r>
                    <a:rPr b="1" i="0" lang="en-US" sz="1800" u="none" cap="none" strike="noStrike">
                      <a:solidFill>
                        <a:srgbClr val="833C0B"/>
                      </a:solidFill>
                      <a:latin typeface="Calibri"/>
                      <a:ea typeface="Calibri"/>
                      <a:cs typeface="Calibri"/>
                      <a:sym typeface="Calibri"/>
                    </a:rPr>
                    <a:t>JOBS</a:t>
                  </a:r>
                  <a:endParaRPr/>
                </a:p>
              </p:txBody>
            </p:sp>
            <p:sp>
              <p:nvSpPr>
                <p:cNvPr id="222" name="Google Shape;222;p7"/>
                <p:cNvSpPr txBox="1"/>
                <p:nvPr/>
              </p:nvSpPr>
              <p:spPr>
                <a:xfrm>
                  <a:off x="3355370" y="2351186"/>
                  <a:ext cx="874240" cy="321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33C0B"/>
                    </a:buClr>
                    <a:buSzPts val="1800"/>
                    <a:buFont typeface="Arial"/>
                    <a:buNone/>
                  </a:pPr>
                  <a:r>
                    <a:rPr b="1" i="0" lang="en-US" sz="1800" u="none" cap="none" strike="noStrike">
                      <a:solidFill>
                        <a:srgbClr val="833C0B"/>
                      </a:solidFill>
                      <a:latin typeface="Calibri"/>
                      <a:ea typeface="Calibri"/>
                      <a:cs typeface="Calibri"/>
                      <a:sym typeface="Calibri"/>
                    </a:rPr>
                    <a:t>PAINS</a:t>
                  </a:r>
                  <a:endParaRPr/>
                </a:p>
              </p:txBody>
            </p:sp>
            <p:sp>
              <p:nvSpPr>
                <p:cNvPr id="223" name="Google Shape;223;p7"/>
                <p:cNvSpPr txBox="1"/>
                <p:nvPr/>
              </p:nvSpPr>
              <p:spPr>
                <a:xfrm>
                  <a:off x="3315382" y="1377593"/>
                  <a:ext cx="874240" cy="321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33C0B"/>
                    </a:buClr>
                    <a:buSzPts val="1800"/>
                    <a:buFont typeface="Arial"/>
                    <a:buNone/>
                  </a:pPr>
                  <a:r>
                    <a:rPr b="1" i="0" lang="en-US" sz="1800" u="none" cap="none" strike="noStrike">
                      <a:solidFill>
                        <a:srgbClr val="833C0B"/>
                      </a:solidFill>
                      <a:latin typeface="Calibri"/>
                      <a:ea typeface="Calibri"/>
                      <a:cs typeface="Calibri"/>
                      <a:sym typeface="Calibri"/>
                    </a:rPr>
                    <a:t>GAINS</a:t>
                  </a:r>
                  <a:endParaRPr/>
                </a:p>
              </p:txBody>
            </p:sp>
          </p:grpSp>
          <p:grpSp>
            <p:nvGrpSpPr>
              <p:cNvPr id="224" name="Google Shape;224;p7"/>
              <p:cNvGrpSpPr/>
              <p:nvPr/>
            </p:nvGrpSpPr>
            <p:grpSpPr>
              <a:xfrm>
                <a:off x="587719" y="1125823"/>
                <a:ext cx="2080915" cy="1835393"/>
                <a:chOff x="587719" y="1125823"/>
                <a:chExt cx="2080915" cy="1835393"/>
              </a:xfrm>
            </p:grpSpPr>
            <p:sp>
              <p:nvSpPr>
                <p:cNvPr id="225" name="Google Shape;225;p7"/>
                <p:cNvSpPr/>
                <p:nvPr/>
              </p:nvSpPr>
              <p:spPr>
                <a:xfrm>
                  <a:off x="653143" y="1125830"/>
                  <a:ext cx="1828800" cy="18288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rgbClr val="FFFFFF"/>
                    </a:solidFill>
                    <a:latin typeface="Calibri"/>
                    <a:ea typeface="Calibri"/>
                    <a:cs typeface="Calibri"/>
                    <a:sym typeface="Calibri"/>
                  </a:endParaRPr>
                </a:p>
              </p:txBody>
            </p:sp>
            <p:sp>
              <p:nvSpPr>
                <p:cNvPr id="226" name="Google Shape;226;p7"/>
                <p:cNvSpPr/>
                <p:nvPr/>
              </p:nvSpPr>
              <p:spPr>
                <a:xfrm>
                  <a:off x="1415143" y="1891123"/>
                  <a:ext cx="304800" cy="304800"/>
                </a:xfrm>
                <a:prstGeom prst="flowChartConnector">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t/>
                  </a:r>
                  <a:endParaRPr b="0" i="0" sz="3200" u="none" cap="none" strike="noStrike">
                    <a:solidFill>
                      <a:srgbClr val="FFFFFF"/>
                    </a:solidFill>
                    <a:latin typeface="Calibri"/>
                    <a:ea typeface="Calibri"/>
                    <a:cs typeface="Calibri"/>
                    <a:sym typeface="Calibri"/>
                  </a:endParaRPr>
                </a:p>
              </p:txBody>
            </p:sp>
            <p:cxnSp>
              <p:nvCxnSpPr>
                <p:cNvPr id="227" name="Google Shape;227;p7"/>
                <p:cNvCxnSpPr>
                  <a:endCxn id="225" idx="3"/>
                </p:cNvCxnSpPr>
                <p:nvPr/>
              </p:nvCxnSpPr>
              <p:spPr>
                <a:xfrm>
                  <a:off x="1738243" y="2040230"/>
                  <a:ext cx="743700" cy="0"/>
                </a:xfrm>
                <a:prstGeom prst="straightConnector1">
                  <a:avLst/>
                </a:prstGeom>
                <a:noFill/>
                <a:ln cap="flat" cmpd="sng" w="38100">
                  <a:solidFill>
                    <a:srgbClr val="A5A5A5"/>
                  </a:solidFill>
                  <a:prstDash val="solid"/>
                  <a:miter lim="800000"/>
                  <a:headEnd len="sm" w="sm" type="none"/>
                  <a:tailEnd len="med" w="med" type="triangle"/>
                </a:ln>
              </p:spPr>
            </p:cxnSp>
            <p:cxnSp>
              <p:nvCxnSpPr>
                <p:cNvPr id="228" name="Google Shape;228;p7"/>
                <p:cNvCxnSpPr>
                  <a:stCxn id="226" idx="0"/>
                </p:cNvCxnSpPr>
                <p:nvPr/>
              </p:nvCxnSpPr>
              <p:spPr>
                <a:xfrm rot="10800000">
                  <a:off x="653143" y="1125823"/>
                  <a:ext cx="914400" cy="765300"/>
                </a:xfrm>
                <a:prstGeom prst="straightConnector1">
                  <a:avLst/>
                </a:prstGeom>
                <a:noFill/>
                <a:ln cap="flat" cmpd="sng" w="38100">
                  <a:solidFill>
                    <a:srgbClr val="A5A5A5"/>
                  </a:solidFill>
                  <a:prstDash val="solid"/>
                  <a:miter lim="800000"/>
                  <a:headEnd len="sm" w="sm" type="none"/>
                  <a:tailEnd len="sm" w="sm" type="none"/>
                </a:ln>
              </p:spPr>
            </p:cxnSp>
            <p:cxnSp>
              <p:nvCxnSpPr>
                <p:cNvPr id="229" name="Google Shape;229;p7"/>
                <p:cNvCxnSpPr/>
                <p:nvPr/>
              </p:nvCxnSpPr>
              <p:spPr>
                <a:xfrm flipH="1">
                  <a:off x="653143" y="2202509"/>
                  <a:ext cx="925766" cy="758707"/>
                </a:xfrm>
                <a:prstGeom prst="straightConnector1">
                  <a:avLst/>
                </a:prstGeom>
                <a:noFill/>
                <a:ln cap="flat" cmpd="sng" w="38100">
                  <a:solidFill>
                    <a:srgbClr val="A5A5A5"/>
                  </a:solidFill>
                  <a:prstDash val="solid"/>
                  <a:miter lim="800000"/>
                  <a:headEnd len="sm" w="sm" type="none"/>
                  <a:tailEnd len="sm" w="sm" type="none"/>
                </a:ln>
              </p:spPr>
            </p:cxnSp>
            <p:sp>
              <p:nvSpPr>
                <p:cNvPr id="230" name="Google Shape;230;p7"/>
                <p:cNvSpPr txBox="1"/>
                <p:nvPr/>
              </p:nvSpPr>
              <p:spPr>
                <a:xfrm>
                  <a:off x="1298136" y="1377594"/>
                  <a:ext cx="1277154" cy="321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85623"/>
                    </a:buClr>
                    <a:buSzPts val="1800"/>
                    <a:buFont typeface="Arial"/>
                    <a:buNone/>
                  </a:pPr>
                  <a:r>
                    <a:rPr b="1" i="0" lang="en-US" sz="1800" u="none" cap="none" strike="noStrike">
                      <a:solidFill>
                        <a:srgbClr val="385623"/>
                      </a:solidFill>
                      <a:latin typeface="Calibri"/>
                      <a:ea typeface="Calibri"/>
                      <a:cs typeface="Calibri"/>
                      <a:sym typeface="Calibri"/>
                    </a:rPr>
                    <a:t>GAIN CREATORS </a:t>
                  </a:r>
                  <a:endParaRPr/>
                </a:p>
              </p:txBody>
            </p:sp>
            <p:sp>
              <p:nvSpPr>
                <p:cNvPr id="231" name="Google Shape;231;p7"/>
                <p:cNvSpPr txBox="1"/>
                <p:nvPr/>
              </p:nvSpPr>
              <p:spPr>
                <a:xfrm>
                  <a:off x="1391480" y="2351187"/>
                  <a:ext cx="1277154" cy="321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85623"/>
                    </a:buClr>
                    <a:buSzPts val="1800"/>
                    <a:buFont typeface="Arial"/>
                    <a:buNone/>
                  </a:pPr>
                  <a:r>
                    <a:rPr b="1" i="0" lang="en-US" sz="1800" u="none" cap="none" strike="noStrike">
                      <a:solidFill>
                        <a:srgbClr val="385623"/>
                      </a:solidFill>
                      <a:latin typeface="Calibri"/>
                      <a:ea typeface="Calibri"/>
                      <a:cs typeface="Calibri"/>
                      <a:sym typeface="Calibri"/>
                    </a:rPr>
                    <a:t>PAIN KILLERS</a:t>
                  </a:r>
                  <a:endParaRPr/>
                </a:p>
              </p:txBody>
            </p:sp>
            <p:sp>
              <p:nvSpPr>
                <p:cNvPr id="232" name="Google Shape;232;p7"/>
                <p:cNvSpPr txBox="1"/>
                <p:nvPr/>
              </p:nvSpPr>
              <p:spPr>
                <a:xfrm>
                  <a:off x="587719" y="1764605"/>
                  <a:ext cx="1277154" cy="5620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85623"/>
                    </a:buClr>
                    <a:buSzPts val="1800"/>
                    <a:buFont typeface="Arial"/>
                    <a:buNone/>
                  </a:pPr>
                  <a:r>
                    <a:rPr b="1" i="0" lang="en-US" sz="1800" u="none" cap="none" strike="noStrike">
                      <a:solidFill>
                        <a:srgbClr val="385623"/>
                      </a:solidFill>
                      <a:latin typeface="Calibri"/>
                      <a:ea typeface="Calibri"/>
                      <a:cs typeface="Calibri"/>
                      <a:sym typeface="Calibri"/>
                    </a:rPr>
                    <a:t>PRODUCT/ </a:t>
                  </a:r>
                  <a:endParaRPr/>
                </a:p>
                <a:p>
                  <a:pPr indent="0" lvl="0" marL="0" marR="0" rtl="0" algn="l">
                    <a:lnSpc>
                      <a:spcPct val="100000"/>
                    </a:lnSpc>
                    <a:spcBef>
                      <a:spcPts val="0"/>
                    </a:spcBef>
                    <a:spcAft>
                      <a:spcPts val="0"/>
                    </a:spcAft>
                    <a:buClr>
                      <a:srgbClr val="385623"/>
                    </a:buClr>
                    <a:buSzPts val="1800"/>
                    <a:buFont typeface="Arial"/>
                    <a:buNone/>
                  </a:pPr>
                  <a:r>
                    <a:rPr b="1" i="0" lang="en-US" sz="1800" u="none" cap="none" strike="noStrike">
                      <a:solidFill>
                        <a:srgbClr val="385623"/>
                      </a:solidFill>
                      <a:latin typeface="Calibri"/>
                      <a:ea typeface="Calibri"/>
                      <a:cs typeface="Calibri"/>
                      <a:sym typeface="Calibri"/>
                    </a:rPr>
                    <a:t>SERVICE</a:t>
                  </a:r>
                  <a:endParaRPr/>
                </a:p>
              </p:txBody>
            </p:sp>
          </p:grpSp>
        </p:grpSp>
        <p:cxnSp>
          <p:nvCxnSpPr>
            <p:cNvPr id="233" name="Google Shape;233;p7"/>
            <p:cNvCxnSpPr/>
            <p:nvPr/>
          </p:nvCxnSpPr>
          <p:spPr>
            <a:xfrm flipH="1" rot="10800000">
              <a:off x="3639097" y="1771429"/>
              <a:ext cx="7608" cy="648440"/>
            </a:xfrm>
            <a:prstGeom prst="straightConnector1">
              <a:avLst/>
            </a:prstGeom>
            <a:noFill/>
            <a:ln cap="flat" cmpd="sng" w="19050">
              <a:solidFill>
                <a:srgbClr val="70AD47"/>
              </a:solidFill>
              <a:prstDash val="solid"/>
              <a:miter lim="800000"/>
              <a:headEnd len="sm" w="sm" type="none"/>
              <a:tailEnd len="sm" w="sm" type="none"/>
            </a:ln>
          </p:spPr>
        </p:cxnSp>
        <p:cxnSp>
          <p:nvCxnSpPr>
            <p:cNvPr id="234" name="Google Shape;234;p7"/>
            <p:cNvCxnSpPr/>
            <p:nvPr/>
          </p:nvCxnSpPr>
          <p:spPr>
            <a:xfrm rot="10800000">
              <a:off x="2949027" y="1775840"/>
              <a:ext cx="706208" cy="6152"/>
            </a:xfrm>
            <a:prstGeom prst="straightConnector1">
              <a:avLst/>
            </a:prstGeom>
            <a:noFill/>
            <a:ln cap="flat" cmpd="sng" w="19050">
              <a:solidFill>
                <a:srgbClr val="70AD47"/>
              </a:solidFill>
              <a:prstDash val="solid"/>
              <a:miter lim="800000"/>
              <a:headEnd len="sm" w="sm" type="none"/>
              <a:tailEnd len="sm" w="sm" type="none"/>
            </a:ln>
          </p:spPr>
        </p:cxnSp>
        <p:sp>
          <p:nvSpPr>
            <p:cNvPr id="235" name="Google Shape;235;p7"/>
            <p:cNvSpPr txBox="1"/>
            <p:nvPr/>
          </p:nvSpPr>
          <p:spPr>
            <a:xfrm>
              <a:off x="993509" y="1343410"/>
              <a:ext cx="1949094" cy="806614"/>
            </a:xfrm>
            <a:prstGeom prst="rect">
              <a:avLst/>
            </a:prstGeom>
            <a:no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400"/>
                <a:buFont typeface="Arial"/>
                <a:buNone/>
              </a:pPr>
              <a:r>
                <a:rPr b="0" i="0" lang="en-US" sz="1400" u="none" cap="none" strike="noStrike">
                  <a:solidFill>
                    <a:srgbClr val="7F7F7F"/>
                  </a:solidFill>
                  <a:latin typeface="Calibri"/>
                  <a:ea typeface="Calibri"/>
                  <a:cs typeface="Calibri"/>
                  <a:sym typeface="Calibri"/>
                </a:rPr>
                <a:t> </a:t>
              </a:r>
              <a:endParaRPr/>
            </a:p>
            <a:p>
              <a:pPr indent="-128585" lvl="0" marL="128585" marR="0" rtl="0" algn="l">
                <a:lnSpc>
                  <a:spcPct val="100000"/>
                </a:lnSpc>
                <a:spcBef>
                  <a:spcPts val="0"/>
                </a:spcBef>
                <a:spcAft>
                  <a:spcPts val="0"/>
                </a:spcAft>
                <a:buClr>
                  <a:srgbClr val="000000"/>
                </a:buClr>
                <a:buSzPts val="1400"/>
                <a:buFont typeface="Noto Sans Symbols"/>
                <a:buChar char="🡪"/>
              </a:pPr>
              <a:r>
                <a:rPr b="0" i="1" lang="en-US" sz="1400" u="none" cap="none" strike="noStrike">
                  <a:solidFill>
                    <a:srgbClr val="000000"/>
                  </a:solidFill>
                  <a:latin typeface="Calibri"/>
                  <a:ea typeface="Calibri"/>
                  <a:cs typeface="Calibri"/>
                  <a:sym typeface="Calibri"/>
                </a:rPr>
                <a:t>What do you offer that makes the customers happy?</a:t>
              </a:r>
              <a:endParaRPr/>
            </a:p>
            <a:p>
              <a:pPr indent="-39685" lvl="0" marL="128585"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p:txBody>
        </p:sp>
        <p:cxnSp>
          <p:nvCxnSpPr>
            <p:cNvPr id="236" name="Google Shape;236;p7"/>
            <p:cNvCxnSpPr/>
            <p:nvPr/>
          </p:nvCxnSpPr>
          <p:spPr>
            <a:xfrm rot="10800000">
              <a:off x="3639097" y="3644573"/>
              <a:ext cx="0" cy="385285"/>
            </a:xfrm>
            <a:prstGeom prst="straightConnector1">
              <a:avLst/>
            </a:prstGeom>
            <a:noFill/>
            <a:ln cap="flat" cmpd="sng" w="19050">
              <a:solidFill>
                <a:srgbClr val="70AD47"/>
              </a:solidFill>
              <a:prstDash val="solid"/>
              <a:miter lim="800000"/>
              <a:headEnd len="sm" w="sm" type="none"/>
              <a:tailEnd len="sm" w="sm" type="none"/>
            </a:ln>
          </p:spPr>
        </p:cxnSp>
        <p:cxnSp>
          <p:nvCxnSpPr>
            <p:cNvPr id="237" name="Google Shape;237;p7"/>
            <p:cNvCxnSpPr/>
            <p:nvPr/>
          </p:nvCxnSpPr>
          <p:spPr>
            <a:xfrm rot="10800000">
              <a:off x="2814378" y="4029857"/>
              <a:ext cx="840857" cy="1839"/>
            </a:xfrm>
            <a:prstGeom prst="straightConnector1">
              <a:avLst/>
            </a:prstGeom>
            <a:noFill/>
            <a:ln cap="flat" cmpd="sng" w="19050">
              <a:solidFill>
                <a:srgbClr val="70AD47"/>
              </a:solidFill>
              <a:prstDash val="solid"/>
              <a:miter lim="800000"/>
              <a:headEnd len="sm" w="sm" type="none"/>
              <a:tailEnd len="sm" w="sm" type="none"/>
            </a:ln>
          </p:spPr>
        </p:cxnSp>
        <p:sp>
          <p:nvSpPr>
            <p:cNvPr id="238" name="Google Shape;238;p7"/>
            <p:cNvSpPr txBox="1"/>
            <p:nvPr/>
          </p:nvSpPr>
          <p:spPr>
            <a:xfrm>
              <a:off x="1010229" y="3648983"/>
              <a:ext cx="1804149" cy="806614"/>
            </a:xfrm>
            <a:prstGeom prst="rect">
              <a:avLst/>
            </a:prstGeom>
            <a:no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128585" lvl="0" marL="128585" marR="0" rtl="0" algn="l">
                <a:lnSpc>
                  <a:spcPct val="100000"/>
                </a:lnSpc>
                <a:spcBef>
                  <a:spcPts val="0"/>
                </a:spcBef>
                <a:spcAft>
                  <a:spcPts val="0"/>
                </a:spcAft>
                <a:buClr>
                  <a:srgbClr val="000000"/>
                </a:buClr>
                <a:buSzPts val="1400"/>
                <a:buFont typeface="Noto Sans Symbols"/>
                <a:buChar char="🡪"/>
              </a:pPr>
              <a:r>
                <a:rPr b="0" i="1" lang="en-US" sz="1400" u="none" cap="none" strike="noStrike">
                  <a:solidFill>
                    <a:srgbClr val="000000"/>
                  </a:solidFill>
                  <a:latin typeface="Calibri"/>
                  <a:ea typeface="Calibri"/>
                  <a:cs typeface="Calibri"/>
                  <a:sym typeface="Calibri"/>
                </a:rPr>
                <a:t>Which features of your offering relieve the customer's pains?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p:txBody>
        </p:sp>
        <p:cxnSp>
          <p:nvCxnSpPr>
            <p:cNvPr id="239" name="Google Shape;239;p7"/>
            <p:cNvCxnSpPr/>
            <p:nvPr/>
          </p:nvCxnSpPr>
          <p:spPr>
            <a:xfrm rot="10800000">
              <a:off x="3515381" y="2838188"/>
              <a:ext cx="36888" cy="0"/>
            </a:xfrm>
            <a:prstGeom prst="straightConnector1">
              <a:avLst/>
            </a:prstGeom>
            <a:noFill/>
            <a:ln cap="flat" cmpd="sng" w="19050">
              <a:solidFill>
                <a:srgbClr val="70AD47"/>
              </a:solidFill>
              <a:prstDash val="solid"/>
              <a:miter lim="800000"/>
              <a:headEnd len="sm" w="sm" type="none"/>
              <a:tailEnd len="sm" w="sm" type="none"/>
            </a:ln>
          </p:spPr>
        </p:cxnSp>
        <p:cxnSp>
          <p:nvCxnSpPr>
            <p:cNvPr id="240" name="Google Shape;240;p7"/>
            <p:cNvCxnSpPr/>
            <p:nvPr/>
          </p:nvCxnSpPr>
          <p:spPr>
            <a:xfrm rot="10800000">
              <a:off x="2899064" y="2419868"/>
              <a:ext cx="0" cy="1182920"/>
            </a:xfrm>
            <a:prstGeom prst="straightConnector1">
              <a:avLst/>
            </a:prstGeom>
            <a:noFill/>
            <a:ln cap="flat" cmpd="sng" w="19050">
              <a:solidFill>
                <a:srgbClr val="70AD47"/>
              </a:solidFill>
              <a:prstDash val="solid"/>
              <a:miter lim="800000"/>
              <a:headEnd len="sm" w="sm" type="none"/>
              <a:tailEnd len="sm" w="sm" type="none"/>
            </a:ln>
          </p:spPr>
        </p:cxnSp>
        <p:cxnSp>
          <p:nvCxnSpPr>
            <p:cNvPr id="241" name="Google Shape;241;p7"/>
            <p:cNvCxnSpPr/>
            <p:nvPr/>
          </p:nvCxnSpPr>
          <p:spPr>
            <a:xfrm rot="10800000">
              <a:off x="5141079" y="1771429"/>
              <a:ext cx="0" cy="648440"/>
            </a:xfrm>
            <a:prstGeom prst="straightConnector1">
              <a:avLst/>
            </a:prstGeom>
            <a:noFill/>
            <a:ln cap="flat" cmpd="sng" w="19050">
              <a:solidFill>
                <a:srgbClr val="FFC000"/>
              </a:solidFill>
              <a:prstDash val="solid"/>
              <a:miter lim="800000"/>
              <a:headEnd len="sm" w="sm" type="none"/>
              <a:tailEnd len="sm" w="sm" type="none"/>
            </a:ln>
          </p:spPr>
        </p:cxnSp>
        <p:cxnSp>
          <p:nvCxnSpPr>
            <p:cNvPr id="242" name="Google Shape;242;p7"/>
            <p:cNvCxnSpPr/>
            <p:nvPr/>
          </p:nvCxnSpPr>
          <p:spPr>
            <a:xfrm flipH="1">
              <a:off x="5136823" y="1781993"/>
              <a:ext cx="668957" cy="1167"/>
            </a:xfrm>
            <a:prstGeom prst="straightConnector1">
              <a:avLst/>
            </a:prstGeom>
            <a:noFill/>
            <a:ln cap="flat" cmpd="sng" w="19050">
              <a:solidFill>
                <a:srgbClr val="FFC000"/>
              </a:solidFill>
              <a:prstDash val="solid"/>
              <a:miter lim="800000"/>
              <a:headEnd len="sm" w="sm" type="none"/>
              <a:tailEnd len="sm" w="sm" type="none"/>
            </a:ln>
          </p:spPr>
        </p:cxnSp>
        <p:sp>
          <p:nvSpPr>
            <p:cNvPr id="243" name="Google Shape;243;p7"/>
            <p:cNvSpPr txBox="1"/>
            <p:nvPr/>
          </p:nvSpPr>
          <p:spPr>
            <a:xfrm>
              <a:off x="5822840" y="1275171"/>
              <a:ext cx="1936027" cy="918644"/>
            </a:xfrm>
            <a:prstGeom prst="rect">
              <a:avLst/>
            </a:prstGeom>
            <a:noFill/>
            <a:ln cap="flat" cmpd="sng" w="9525">
              <a:solidFill>
                <a:srgbClr val="757070"/>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7F7F7F"/>
                </a:buClr>
                <a:buSzPts val="1400"/>
                <a:buFont typeface="Arial"/>
                <a:buNone/>
              </a:pPr>
              <a:r>
                <a:rPr b="0" i="0" lang="en-US" sz="1400" u="none" cap="none" strike="noStrike">
                  <a:solidFill>
                    <a:srgbClr val="7F7F7F"/>
                  </a:solidFill>
                  <a:latin typeface="Calibri"/>
                  <a:ea typeface="Calibri"/>
                  <a:cs typeface="Calibri"/>
                  <a:sym typeface="Calibri"/>
                </a:rPr>
                <a:t>I would </a:t>
              </a:r>
              <a:r>
                <a:rPr b="1" i="0" lang="en-US" sz="1400" u="none" cap="none" strike="noStrike">
                  <a:solidFill>
                    <a:srgbClr val="7F7F7F"/>
                  </a:solidFill>
                  <a:latin typeface="Calibri"/>
                  <a:ea typeface="Calibri"/>
                  <a:cs typeface="Calibri"/>
                  <a:sym typeface="Calibri"/>
                </a:rPr>
                <a:t>LOVE</a:t>
              </a:r>
              <a:r>
                <a:rPr b="0" i="0" lang="en-US" sz="1400" u="none" cap="none" strike="noStrike">
                  <a:solidFill>
                    <a:srgbClr val="7F7F7F"/>
                  </a:solidFill>
                  <a:latin typeface="Calibri"/>
                  <a:ea typeface="Calibri"/>
                  <a:cs typeface="Calibri"/>
                  <a:sym typeface="Calibri"/>
                </a:rPr>
                <a:t> it if: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128111" lvl="0" marL="128111" marR="0" rtl="0" algn="l">
                <a:lnSpc>
                  <a:spcPct val="100000"/>
                </a:lnSpc>
                <a:spcBef>
                  <a:spcPts val="0"/>
                </a:spcBef>
                <a:spcAft>
                  <a:spcPts val="0"/>
                </a:spcAft>
                <a:buClr>
                  <a:srgbClr val="7F7F7F"/>
                </a:buClr>
                <a:buSzPts val="1400"/>
                <a:buFont typeface="Noto Sans Symbols"/>
                <a:buChar char="🡪"/>
              </a:pPr>
              <a:r>
                <a:rPr b="0" i="0" lang="en-US" sz="1400" u="none" cap="none" strike="noStrike">
                  <a:solidFill>
                    <a:srgbClr val="7F7F7F"/>
                  </a:solidFill>
                  <a:latin typeface="Calibri"/>
                  <a:ea typeface="Calibri"/>
                  <a:cs typeface="Calibri"/>
                  <a:sym typeface="Calibri"/>
                </a:rPr>
                <a:t>?</a:t>
              </a:r>
              <a:r>
                <a:rPr b="0" i="1" lang="en-US" sz="1400" u="none" cap="none" strike="noStrike">
                  <a:solidFill>
                    <a:srgbClr val="000000"/>
                  </a:solidFill>
                  <a:latin typeface="Calibri"/>
                  <a:ea typeface="Calibri"/>
                  <a:cs typeface="Calibri"/>
                  <a:sym typeface="Calibri"/>
                </a:rPr>
                <a:t> What would make the customer happy? </a:t>
              </a:r>
              <a:endParaRPr b="0" i="1" sz="1400" u="none" cap="none" strike="noStrike">
                <a:solidFill>
                  <a:srgbClr val="000000"/>
                </a:solidFill>
                <a:latin typeface="Calibri"/>
                <a:ea typeface="Calibri"/>
                <a:cs typeface="Calibri"/>
                <a:sym typeface="Calibri"/>
              </a:endParaRPr>
            </a:p>
            <a:p>
              <a:pPr indent="-128111" lvl="0" marL="128111" marR="0" rtl="0" algn="l">
                <a:lnSpc>
                  <a:spcPct val="100000"/>
                </a:lnSpc>
                <a:spcBef>
                  <a:spcPts val="0"/>
                </a:spcBef>
                <a:spcAft>
                  <a:spcPts val="0"/>
                </a:spcAft>
                <a:buClr>
                  <a:srgbClr val="000000"/>
                </a:buClr>
                <a:buSzPts val="1400"/>
                <a:buFont typeface="Noto Sans Symbols"/>
                <a:buChar char="🡪"/>
              </a:pPr>
              <a:r>
                <a:rPr b="0" i="1" lang="en-US" sz="1400" u="none" cap="none" strike="noStrike">
                  <a:solidFill>
                    <a:srgbClr val="000000"/>
                  </a:solidFill>
                  <a:latin typeface="Calibri"/>
                  <a:ea typeface="Calibri"/>
                  <a:cs typeface="Calibri"/>
                  <a:sym typeface="Calibri"/>
                </a:rPr>
                <a:t>? What do the clients want when facing the problem?</a:t>
              </a:r>
              <a:endParaRPr b="0" i="1" sz="1400" u="none" cap="none" strike="noStrike">
                <a:solidFill>
                  <a:srgbClr val="7F7F7F"/>
                </a:solidFill>
                <a:latin typeface="Calibri"/>
                <a:ea typeface="Calibri"/>
                <a:cs typeface="Calibri"/>
                <a:sym typeface="Calibri"/>
              </a:endParaRPr>
            </a:p>
            <a:p>
              <a:pPr indent="-39211" lvl="0" marL="128111" marR="0" rtl="0" algn="l">
                <a:lnSpc>
                  <a:spcPct val="100000"/>
                </a:lnSpc>
                <a:spcBef>
                  <a:spcPts val="0"/>
                </a:spcBef>
                <a:spcAft>
                  <a:spcPts val="0"/>
                </a:spcAft>
                <a:buClr>
                  <a:schemeClr val="dk1"/>
                </a:buClr>
                <a:buSzPts val="1400"/>
                <a:buFont typeface="Noto Sans Symbols"/>
                <a:buNone/>
              </a:pPr>
              <a:r>
                <a:t/>
              </a:r>
              <a:endParaRPr b="0" i="1" sz="1400" u="none" cap="none" strike="noStrike">
                <a:solidFill>
                  <a:srgbClr val="000000"/>
                </a:solidFill>
                <a:highlight>
                  <a:srgbClr val="FFFF00"/>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Calibri"/>
                  <a:ea typeface="Calibri"/>
                  <a:cs typeface="Calibri"/>
                  <a:sym typeface="Calibri"/>
                </a:rPr>
                <a:t>This refers to the feeling/action of customers before he gets in contact with your solution.</a:t>
              </a:r>
              <a:endParaRPr/>
            </a:p>
          </p:txBody>
        </p:sp>
        <p:cxnSp>
          <p:nvCxnSpPr>
            <p:cNvPr id="244" name="Google Shape;244;p7"/>
            <p:cNvCxnSpPr/>
            <p:nvPr/>
          </p:nvCxnSpPr>
          <p:spPr>
            <a:xfrm>
              <a:off x="5824125" y="2947312"/>
              <a:ext cx="151861" cy="2850"/>
            </a:xfrm>
            <a:prstGeom prst="straightConnector1">
              <a:avLst/>
            </a:prstGeom>
            <a:noFill/>
            <a:ln cap="flat" cmpd="sng" w="9525">
              <a:solidFill>
                <a:srgbClr val="ED7D31"/>
              </a:solidFill>
              <a:prstDash val="solid"/>
              <a:miter lim="800000"/>
              <a:headEnd len="sm" w="sm" type="none"/>
              <a:tailEnd len="sm" w="sm" type="none"/>
            </a:ln>
          </p:spPr>
        </p:cxnSp>
        <p:cxnSp>
          <p:nvCxnSpPr>
            <p:cNvPr id="245" name="Google Shape;245;p7"/>
            <p:cNvCxnSpPr/>
            <p:nvPr/>
          </p:nvCxnSpPr>
          <p:spPr>
            <a:xfrm rot="10800000">
              <a:off x="5963697" y="2419869"/>
              <a:ext cx="8108" cy="1082870"/>
            </a:xfrm>
            <a:prstGeom prst="straightConnector1">
              <a:avLst/>
            </a:prstGeom>
            <a:noFill/>
            <a:ln cap="flat" cmpd="sng" w="9525">
              <a:solidFill>
                <a:srgbClr val="ED7D31"/>
              </a:solidFill>
              <a:prstDash val="solid"/>
              <a:miter lim="800000"/>
              <a:headEnd len="sm" w="sm" type="none"/>
              <a:tailEnd len="sm" w="sm" type="none"/>
            </a:ln>
          </p:spPr>
        </p:cxnSp>
        <p:cxnSp>
          <p:nvCxnSpPr>
            <p:cNvPr id="246" name="Google Shape;246;p7"/>
            <p:cNvCxnSpPr/>
            <p:nvPr/>
          </p:nvCxnSpPr>
          <p:spPr>
            <a:xfrm flipH="1" rot="10800000">
              <a:off x="5136822" y="3644573"/>
              <a:ext cx="1" cy="385252"/>
            </a:xfrm>
            <a:prstGeom prst="straightConnector1">
              <a:avLst/>
            </a:prstGeom>
            <a:noFill/>
            <a:ln cap="flat" cmpd="sng" w="19050">
              <a:solidFill>
                <a:srgbClr val="FFC000"/>
              </a:solidFill>
              <a:prstDash val="solid"/>
              <a:miter lim="800000"/>
              <a:headEnd len="sm" w="sm" type="none"/>
              <a:tailEnd len="sm" w="sm" type="none"/>
            </a:ln>
          </p:spPr>
        </p:cxnSp>
        <p:cxnSp>
          <p:nvCxnSpPr>
            <p:cNvPr id="247" name="Google Shape;247;p7"/>
            <p:cNvCxnSpPr/>
            <p:nvPr/>
          </p:nvCxnSpPr>
          <p:spPr>
            <a:xfrm rot="10800000">
              <a:off x="5136823" y="4029825"/>
              <a:ext cx="536268" cy="32"/>
            </a:xfrm>
            <a:prstGeom prst="straightConnector1">
              <a:avLst/>
            </a:prstGeom>
            <a:noFill/>
            <a:ln cap="flat" cmpd="sng" w="19050">
              <a:solidFill>
                <a:srgbClr val="FFC000"/>
              </a:solidFill>
              <a:prstDash val="solid"/>
              <a:miter lim="800000"/>
              <a:headEnd len="sm" w="sm" type="none"/>
              <a:tailEnd len="sm" w="sm" type="none"/>
            </a:ln>
          </p:spPr>
        </p:cxnSp>
        <p:sp>
          <p:nvSpPr>
            <p:cNvPr id="248" name="Google Shape;248;p7"/>
            <p:cNvSpPr txBox="1"/>
            <p:nvPr/>
          </p:nvSpPr>
          <p:spPr>
            <a:xfrm>
              <a:off x="5673091" y="3648982"/>
              <a:ext cx="2068716" cy="918644"/>
            </a:xfrm>
            <a:prstGeom prst="rect">
              <a:avLst/>
            </a:prstGeom>
            <a:noFill/>
            <a:ln cap="flat" cmpd="sng" w="9525">
              <a:solidFill>
                <a:srgbClr val="757070"/>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7F7F7F"/>
                </a:buClr>
                <a:buSzPts val="1400"/>
                <a:buFont typeface="Arial"/>
                <a:buNone/>
              </a:pPr>
              <a:r>
                <a:rPr b="0" i="0" lang="en-US" sz="1400" u="none" cap="none" strike="noStrike">
                  <a:solidFill>
                    <a:srgbClr val="7F7F7F"/>
                  </a:solidFill>
                  <a:latin typeface="Calibri"/>
                  <a:ea typeface="Calibri"/>
                  <a:cs typeface="Calibri"/>
                  <a:sym typeface="Calibri"/>
                </a:rPr>
                <a:t>I would </a:t>
              </a:r>
              <a:r>
                <a:rPr b="1" i="0" lang="en-US" sz="1400" u="none" cap="none" strike="noStrike">
                  <a:solidFill>
                    <a:srgbClr val="7F7F7F"/>
                  </a:solidFill>
                  <a:latin typeface="Calibri"/>
                  <a:ea typeface="Calibri"/>
                  <a:cs typeface="Calibri"/>
                  <a:sym typeface="Calibri"/>
                </a:rPr>
                <a:t>HATE</a:t>
              </a:r>
              <a:r>
                <a:rPr b="0" i="0" lang="en-US" sz="1400" u="none" cap="none" strike="noStrike">
                  <a:solidFill>
                    <a:srgbClr val="7F7F7F"/>
                  </a:solidFill>
                  <a:latin typeface="Calibri"/>
                  <a:ea typeface="Calibri"/>
                  <a:cs typeface="Calibri"/>
                  <a:sym typeface="Calibri"/>
                </a:rPr>
                <a:t> it if: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128111" lvl="0" marL="128111" marR="0" rtl="0" algn="l">
                <a:lnSpc>
                  <a:spcPct val="100000"/>
                </a:lnSpc>
                <a:spcBef>
                  <a:spcPts val="0"/>
                </a:spcBef>
                <a:spcAft>
                  <a:spcPts val="0"/>
                </a:spcAft>
                <a:buClr>
                  <a:srgbClr val="000000"/>
                </a:buClr>
                <a:buSzPts val="1400"/>
                <a:buFont typeface="Noto Sans Symbols"/>
                <a:buChar char="🡪"/>
              </a:pPr>
              <a:r>
                <a:rPr b="0" i="1" lang="en-US" sz="1400" u="none" cap="none" strike="noStrike">
                  <a:solidFill>
                    <a:srgbClr val="000000"/>
                  </a:solidFill>
                  <a:latin typeface="Calibri"/>
                  <a:ea typeface="Calibri"/>
                  <a:cs typeface="Calibri"/>
                  <a:sym typeface="Calibri"/>
                </a:rPr>
                <a:t>What are the pains of the clients when facing the problem?</a:t>
              </a:r>
              <a:endParaRPr b="0" i="1" sz="1400" u="none" cap="none" strike="noStrike">
                <a:solidFill>
                  <a:srgbClr val="000000"/>
                </a:solidFill>
                <a:latin typeface="Calibri"/>
                <a:ea typeface="Calibri"/>
                <a:cs typeface="Calibri"/>
                <a:sym typeface="Calibri"/>
              </a:endParaRPr>
            </a:p>
            <a:p>
              <a:pPr indent="-39211" lvl="0" marL="128111" marR="0" rtl="0" algn="l">
                <a:lnSpc>
                  <a:spcPct val="100000"/>
                </a:lnSpc>
                <a:spcBef>
                  <a:spcPts val="0"/>
                </a:spcBef>
                <a:spcAft>
                  <a:spcPts val="0"/>
                </a:spcAft>
                <a:buClr>
                  <a:schemeClr val="dk1"/>
                </a:buClr>
                <a:buSzPts val="1400"/>
                <a:buFont typeface="Noto Sans Symbols"/>
                <a:buNone/>
              </a:pPr>
              <a:r>
                <a:t/>
              </a:r>
              <a:endParaRPr b="0" i="1"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Calibri"/>
                  <a:ea typeface="Calibri"/>
                  <a:cs typeface="Calibri"/>
                  <a:sym typeface="Calibri"/>
                </a:rPr>
                <a:t>This refers to the feeling/action of customers before he gets in contact with your solution.</a:t>
              </a:r>
              <a:endParaRPr/>
            </a:p>
          </p:txBody>
        </p:sp>
        <p:sp>
          <p:nvSpPr>
            <p:cNvPr id="249" name="Google Shape;249;p7"/>
            <p:cNvSpPr txBox="1"/>
            <p:nvPr/>
          </p:nvSpPr>
          <p:spPr>
            <a:xfrm>
              <a:off x="6022507" y="2422024"/>
              <a:ext cx="1719300" cy="918644"/>
            </a:xfrm>
            <a:prstGeom prst="rect">
              <a:avLst/>
            </a:prstGeom>
            <a:noFill/>
            <a:ln cap="flat" cmpd="sng" w="9525">
              <a:solidFill>
                <a:srgbClr val="757070"/>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7F7F7F"/>
                </a:buClr>
                <a:buSzPts val="1400"/>
                <a:buFont typeface="Arial"/>
                <a:buNone/>
              </a:pPr>
              <a:r>
                <a:rPr b="0" i="0" lang="en-US" sz="1400" u="none" cap="none" strike="noStrike">
                  <a:solidFill>
                    <a:srgbClr val="7F7F7F"/>
                  </a:solidFill>
                  <a:latin typeface="Calibri"/>
                  <a:ea typeface="Calibri"/>
                  <a:cs typeface="Calibri"/>
                  <a:sym typeface="Calibri"/>
                </a:rPr>
                <a:t>I would </a:t>
              </a:r>
              <a:r>
                <a:rPr b="1" i="0" lang="en-US" sz="1400" u="none" cap="none" strike="noStrike">
                  <a:solidFill>
                    <a:srgbClr val="7F7F7F"/>
                  </a:solidFill>
                  <a:latin typeface="Calibri"/>
                  <a:ea typeface="Calibri"/>
                  <a:cs typeface="Calibri"/>
                  <a:sym typeface="Calibri"/>
                </a:rPr>
                <a:t>WANT</a:t>
              </a:r>
              <a:r>
                <a:rPr b="0" i="0" lang="en-US" sz="1400" u="none" cap="none" strike="noStrike">
                  <a:solidFill>
                    <a:srgbClr val="7F7F7F"/>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128111" lvl="0" marL="128111" marR="0" rtl="0" algn="l">
                <a:lnSpc>
                  <a:spcPct val="100000"/>
                </a:lnSpc>
                <a:spcBef>
                  <a:spcPts val="0"/>
                </a:spcBef>
                <a:spcAft>
                  <a:spcPts val="0"/>
                </a:spcAft>
                <a:buClr>
                  <a:srgbClr val="000000"/>
                </a:buClr>
                <a:buSzPts val="1400"/>
                <a:buFont typeface="Noto Sans Symbols"/>
                <a:buChar char="🡪"/>
              </a:pPr>
              <a:r>
                <a:rPr b="0" i="1" lang="en-US" sz="1400" u="none" cap="none" strike="noStrike">
                  <a:solidFill>
                    <a:srgbClr val="000000"/>
                  </a:solidFill>
                  <a:latin typeface="Calibri"/>
                  <a:ea typeface="Calibri"/>
                  <a:cs typeface="Calibri"/>
                  <a:sym typeface="Calibri"/>
                </a:rPr>
                <a:t>What do the clients do (actions) when facing the problem?</a:t>
              </a:r>
              <a:endParaRPr b="0" i="0" sz="1400" u="none" cap="none" strike="noStrike">
                <a:solidFill>
                  <a:srgbClr val="7F7F7F"/>
                </a:solidFill>
                <a:latin typeface="Calibri"/>
                <a:ea typeface="Calibri"/>
                <a:cs typeface="Calibri"/>
                <a:sym typeface="Calibri"/>
              </a:endParaRPr>
            </a:p>
            <a:p>
              <a:pPr indent="-39211" lvl="0" marL="128111"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Calibri"/>
                  <a:ea typeface="Calibri"/>
                  <a:cs typeface="Calibri"/>
                  <a:sym typeface="Calibri"/>
                </a:rPr>
                <a:t>This refers to the feeling/action of customers before he gets in contact with your solution.</a:t>
              </a:r>
              <a:endParaRPr/>
            </a:p>
          </p:txBody>
        </p:sp>
        <p:sp>
          <p:nvSpPr>
            <p:cNvPr id="250" name="Google Shape;250;p7"/>
            <p:cNvSpPr txBox="1"/>
            <p:nvPr/>
          </p:nvSpPr>
          <p:spPr>
            <a:xfrm>
              <a:off x="993510" y="2381024"/>
              <a:ext cx="1819070" cy="932087"/>
            </a:xfrm>
            <a:prstGeom prst="rect">
              <a:avLst/>
            </a:prstGeom>
            <a:no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Calibri"/>
                <a:buNone/>
              </a:pPr>
              <a:r>
                <a:rPr b="1" i="1" lang="en-US" sz="1400" u="none" cap="none" strike="noStrike">
                  <a:solidFill>
                    <a:srgbClr val="FF0000"/>
                  </a:solidFill>
                  <a:latin typeface="Calibri"/>
                  <a:ea typeface="Calibri"/>
                  <a:cs typeface="Calibri"/>
                  <a:sym typeface="Calibri"/>
                </a:rPr>
                <a:t>What is the product or service that you are offering?</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400"/>
                <a:buFont typeface="Arial"/>
                <a:buNone/>
              </a:pPr>
              <a:r>
                <a:t/>
              </a:r>
              <a:endParaRPr b="0" i="0" sz="1400" u="none" cap="none" strike="noStrike">
                <a:solidFill>
                  <a:srgbClr val="7F7F7F"/>
                </a:solidFill>
                <a:latin typeface="Calibri"/>
                <a:ea typeface="Calibri"/>
                <a:cs typeface="Calibri"/>
                <a:sym typeface="Calibri"/>
              </a:endParaRPr>
            </a:p>
          </p:txBody>
        </p:sp>
        <p:cxnSp>
          <p:nvCxnSpPr>
            <p:cNvPr id="251" name="Google Shape;251;p7"/>
            <p:cNvCxnSpPr/>
            <p:nvPr/>
          </p:nvCxnSpPr>
          <p:spPr>
            <a:xfrm rot="10800000">
              <a:off x="2899064" y="3002224"/>
              <a:ext cx="92750" cy="0"/>
            </a:xfrm>
            <a:prstGeom prst="straightConnector1">
              <a:avLst/>
            </a:prstGeom>
            <a:noFill/>
            <a:ln cap="flat" cmpd="sng" w="19050">
              <a:solidFill>
                <a:srgbClr val="70AD47"/>
              </a:solidFill>
              <a:prstDash val="solid"/>
              <a:miter lim="800000"/>
              <a:headEnd len="sm" w="sm" type="none"/>
              <a:tailEnd len="sm" w="sm" type="none"/>
            </a:ln>
          </p:spPr>
        </p:cxnSp>
      </p:grpSp>
      <p:sp>
        <p:nvSpPr>
          <p:cNvPr id="252" name="Google Shape;252;p7"/>
          <p:cNvSpPr/>
          <p:nvPr/>
        </p:nvSpPr>
        <p:spPr>
          <a:xfrm>
            <a:off x="8016362" y="4626289"/>
            <a:ext cx="171434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FIT</a:t>
            </a:r>
            <a:endParaRPr sz="1800">
              <a:solidFill>
                <a:schemeClr val="dk1"/>
              </a:solidFill>
              <a:latin typeface="Calibri"/>
              <a:ea typeface="Calibri"/>
              <a:cs typeface="Calibri"/>
              <a:sym typeface="Calibri"/>
            </a:endParaRPr>
          </a:p>
        </p:txBody>
      </p:sp>
      <p:sp>
        <p:nvSpPr>
          <p:cNvPr id="253" name="Google Shape;253;p7"/>
          <p:cNvSpPr/>
          <p:nvPr/>
        </p:nvSpPr>
        <p:spPr>
          <a:xfrm>
            <a:off x="6286487" y="1477264"/>
            <a:ext cx="2487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92929"/>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254" name="Google Shape;254;p7"/>
          <p:cNvSpPr/>
          <p:nvPr/>
        </p:nvSpPr>
        <p:spPr>
          <a:xfrm>
            <a:off x="12203990" y="7922621"/>
            <a:ext cx="5629701" cy="193899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	Demonstrate </a:t>
            </a:r>
            <a:r>
              <a:rPr lang="en-US" sz="2400">
                <a:solidFill>
                  <a:srgbClr val="292929"/>
                </a:solidFill>
                <a:latin typeface="Calibri"/>
                <a:ea typeface="Calibri"/>
                <a:cs typeface="Calibri"/>
                <a:sym typeface="Calibri"/>
              </a:rPr>
              <a:t>the fit between what you are offering and why people buy it. </a:t>
            </a:r>
            <a:r>
              <a:rPr lang="en-US" sz="2400">
                <a:solidFill>
                  <a:schemeClr val="dk1"/>
                </a:solidFill>
                <a:latin typeface="Calibri"/>
                <a:ea typeface="Calibri"/>
                <a:cs typeface="Calibri"/>
                <a:sym typeface="Calibri"/>
              </a:rPr>
              <a:t>You must build on solution (products &amp; service) that match their needs ( pains &amp; gains).</a:t>
            </a:r>
            <a:endParaRPr sz="2400">
              <a:solidFill>
                <a:schemeClr val="dk1"/>
              </a:solidFill>
              <a:latin typeface="Calibri"/>
              <a:ea typeface="Calibri"/>
              <a:cs typeface="Calibri"/>
              <a:sym typeface="Calibri"/>
            </a:endParaRPr>
          </a:p>
        </p:txBody>
      </p:sp>
      <p:pic>
        <p:nvPicPr>
          <p:cNvPr descr="Target with solid fill" id="255" name="Google Shape;255;p7"/>
          <p:cNvPicPr preferRelativeResize="0"/>
          <p:nvPr/>
        </p:nvPicPr>
        <p:blipFill rotWithShape="1">
          <a:blip r:embed="rId3">
            <a:alphaModFix/>
          </a:blip>
          <a:srcRect b="0" l="0" r="0" t="0"/>
          <a:stretch/>
        </p:blipFill>
        <p:spPr>
          <a:xfrm>
            <a:off x="12442830" y="7922621"/>
            <a:ext cx="655576" cy="8580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8"/>
          <p:cNvSpPr txBox="1"/>
          <p:nvPr/>
        </p:nvSpPr>
        <p:spPr>
          <a:xfrm>
            <a:off x="405009" y="28190"/>
            <a:ext cx="11351678" cy="1178400"/>
          </a:xfrm>
          <a:prstGeom prst="rect">
            <a:avLst/>
          </a:prstGeom>
          <a:noFill/>
          <a:ln>
            <a:noFill/>
          </a:ln>
        </p:spPr>
        <p:txBody>
          <a:bodyPr anchorCtr="0" anchor="t" bIns="68575" lIns="137150" spcFirstLastPara="1" rIns="137150" wrap="square" tIns="68575">
            <a:spAutoFit/>
          </a:bodyPr>
          <a:lstStyle/>
          <a:p>
            <a:pPr indent="0" lvl="0" marL="0" marR="0" rtl="0" algn="l">
              <a:lnSpc>
                <a:spcPct val="161981"/>
              </a:lnSpc>
              <a:spcBef>
                <a:spcPts val="0"/>
              </a:spcBef>
              <a:spcAft>
                <a:spcPts val="0"/>
              </a:spcAft>
              <a:buNone/>
            </a:pPr>
            <a:r>
              <a:rPr b="1" lang="en-US" sz="5400">
                <a:solidFill>
                  <a:schemeClr val="dk1"/>
                </a:solidFill>
                <a:latin typeface="Calibri"/>
                <a:ea typeface="Calibri"/>
                <a:cs typeface="Calibri"/>
                <a:sym typeface="Calibri"/>
              </a:rPr>
              <a:t>Solution</a:t>
            </a:r>
            <a:endParaRPr b="1" sz="5400">
              <a:solidFill>
                <a:schemeClr val="dk1"/>
              </a:solidFill>
              <a:latin typeface="Calibri"/>
              <a:ea typeface="Calibri"/>
              <a:cs typeface="Calibri"/>
              <a:sym typeface="Calibri"/>
            </a:endParaRPr>
          </a:p>
        </p:txBody>
      </p:sp>
      <p:sp>
        <p:nvSpPr>
          <p:cNvPr id="262" name="Google Shape;262;p8"/>
          <p:cNvSpPr txBox="1"/>
          <p:nvPr/>
        </p:nvSpPr>
        <p:spPr>
          <a:xfrm>
            <a:off x="955434" y="2043904"/>
            <a:ext cx="7045566" cy="4471196"/>
          </a:xfrm>
          <a:prstGeom prst="rect">
            <a:avLst/>
          </a:prstGeom>
          <a:noFill/>
          <a:ln cap="flat" cmpd="sng" w="9525">
            <a:solidFill>
              <a:schemeClr val="dk1"/>
            </a:solidFill>
            <a:prstDash val="solid"/>
            <a:round/>
            <a:headEnd len="sm" w="sm" type="none"/>
            <a:tailEnd len="sm" w="sm" type="none"/>
          </a:ln>
        </p:spPr>
        <p:txBody>
          <a:bodyPr anchorCtr="0" anchor="t" bIns="68575" lIns="137150" spcFirstLastPara="1" rIns="137150" wrap="square" tIns="68575">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Describe your Solution:</a:t>
            </a:r>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We offer …………………………………………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details of our offering consist of:</a:t>
            </a:r>
            <a:endParaRPr sz="2400">
              <a:solidFill>
                <a:schemeClr val="dk1"/>
              </a:solidFill>
              <a:latin typeface="Calibri"/>
              <a:ea typeface="Calibri"/>
              <a:cs typeface="Calibri"/>
              <a:sym typeface="Calibri"/>
            </a:endParaRPr>
          </a:p>
          <a:p>
            <a:pPr indent="-514350" lvl="0" marL="51435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a:t>
            </a:r>
            <a:endParaRPr/>
          </a:p>
          <a:p>
            <a:pPr indent="-514350" lvl="0" marL="51435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a:t>
            </a:r>
            <a:endParaRPr/>
          </a:p>
          <a:p>
            <a:pPr indent="-514350" lvl="0" marL="514350" marR="0" rtl="0" algn="l">
              <a:lnSpc>
                <a:spcPct val="90000"/>
              </a:lnSpc>
              <a:spcBef>
                <a:spcPts val="10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61950" lvl="0" marL="514350" marR="0" rtl="0" algn="l">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700"/>
              <a:buFont typeface="Arial"/>
              <a:buNone/>
            </a:pPr>
            <a:r>
              <a:t/>
            </a:r>
            <a:endParaRPr sz="27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100"/>
              <a:buFont typeface="Arial"/>
              <a:buNone/>
            </a:pPr>
            <a:r>
              <a:t/>
            </a:r>
            <a:endParaRPr sz="2100">
              <a:solidFill>
                <a:schemeClr val="dk1"/>
              </a:solidFill>
              <a:latin typeface="Calibri"/>
              <a:ea typeface="Calibri"/>
              <a:cs typeface="Calibri"/>
              <a:sym typeface="Calibri"/>
            </a:endParaRPr>
          </a:p>
        </p:txBody>
      </p:sp>
      <p:sp>
        <p:nvSpPr>
          <p:cNvPr id="263" name="Google Shape;263;p8"/>
          <p:cNvSpPr txBox="1"/>
          <p:nvPr/>
        </p:nvSpPr>
        <p:spPr>
          <a:xfrm>
            <a:off x="16121867" y="905672"/>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264" name="Google Shape;264;p8"/>
          <p:cNvSpPr/>
          <p:nvPr/>
        </p:nvSpPr>
        <p:spPr>
          <a:xfrm>
            <a:off x="15849600" y="572954"/>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265" name="Google Shape;265;p8"/>
          <p:cNvSpPr/>
          <p:nvPr/>
        </p:nvSpPr>
        <p:spPr>
          <a:xfrm>
            <a:off x="8839200" y="2043904"/>
            <a:ext cx="5867400" cy="44627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List the Benefits of Your solutions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2.</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3.</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nvSpPr>
        <p:spPr>
          <a:xfrm>
            <a:off x="381000" y="0"/>
            <a:ext cx="12338484" cy="1019574"/>
          </a:xfrm>
          <a:prstGeom prst="rect">
            <a:avLst/>
          </a:prstGeom>
          <a:noFill/>
          <a:ln>
            <a:noFill/>
          </a:ln>
        </p:spPr>
        <p:txBody>
          <a:bodyPr anchorCtr="0" anchor="t" bIns="0" lIns="0" spcFirstLastPara="1" rIns="0" wrap="square" tIns="0">
            <a:spAutoFit/>
          </a:bodyPr>
          <a:lstStyle/>
          <a:p>
            <a:pPr indent="0" lvl="0" marL="0" marR="0" rtl="0" algn="l">
              <a:lnSpc>
                <a:spcPct val="161981"/>
              </a:lnSpc>
              <a:spcBef>
                <a:spcPts val="0"/>
              </a:spcBef>
              <a:spcAft>
                <a:spcPts val="0"/>
              </a:spcAft>
              <a:buNone/>
            </a:pPr>
            <a:r>
              <a:rPr b="1" lang="en-US" sz="5400">
                <a:solidFill>
                  <a:schemeClr val="dk1"/>
                </a:solidFill>
                <a:latin typeface="Calibri"/>
                <a:ea typeface="Calibri"/>
                <a:cs typeface="Calibri"/>
                <a:sym typeface="Calibri"/>
              </a:rPr>
              <a:t>Competition Analysis</a:t>
            </a:r>
            <a:endParaRPr b="1" sz="5400">
              <a:solidFill>
                <a:schemeClr val="dk1"/>
              </a:solidFill>
              <a:latin typeface="Calibri"/>
              <a:ea typeface="Calibri"/>
              <a:cs typeface="Calibri"/>
              <a:sym typeface="Calibri"/>
            </a:endParaRPr>
          </a:p>
        </p:txBody>
      </p:sp>
      <p:sp>
        <p:nvSpPr>
          <p:cNvPr id="271" name="Google Shape;271;p9"/>
          <p:cNvSpPr txBox="1"/>
          <p:nvPr/>
        </p:nvSpPr>
        <p:spPr>
          <a:xfrm>
            <a:off x="16121566" y="794080"/>
            <a:ext cx="1422954" cy="6232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Place your logo here</a:t>
            </a:r>
            <a:endParaRPr b="1" sz="1800">
              <a:solidFill>
                <a:schemeClr val="dk1"/>
              </a:solidFill>
              <a:latin typeface="Calibri"/>
              <a:ea typeface="Calibri"/>
              <a:cs typeface="Calibri"/>
              <a:sym typeface="Calibri"/>
            </a:endParaRPr>
          </a:p>
        </p:txBody>
      </p:sp>
      <p:sp>
        <p:nvSpPr>
          <p:cNvPr id="272" name="Google Shape;272;p9"/>
          <p:cNvSpPr/>
          <p:nvPr/>
        </p:nvSpPr>
        <p:spPr>
          <a:xfrm>
            <a:off x="15925800" y="315439"/>
            <a:ext cx="1695221" cy="1288685"/>
          </a:xfrm>
          <a:prstGeom prst="rect">
            <a:avLst/>
          </a:prstGeom>
          <a:noFill/>
          <a:ln cap="flat" cmpd="sng" w="25400">
            <a:solidFill>
              <a:schemeClr val="accent6"/>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graphicFrame>
        <p:nvGraphicFramePr>
          <p:cNvPr id="273" name="Google Shape;273;p9"/>
          <p:cNvGraphicFramePr/>
          <p:nvPr/>
        </p:nvGraphicFramePr>
        <p:xfrm>
          <a:off x="1143000" y="1866900"/>
          <a:ext cx="3000000" cy="3000000"/>
        </p:xfrm>
        <a:graphic>
          <a:graphicData uri="http://schemas.openxmlformats.org/drawingml/2006/table">
            <a:tbl>
              <a:tblPr bandRow="1" firstRow="1">
                <a:noFill/>
                <a:tableStyleId>{164ADCF6-02F8-466F-81F1-71370344DCF2}</a:tableStyleId>
              </a:tblPr>
              <a:tblGrid>
                <a:gridCol w="2351925"/>
                <a:gridCol w="2351925"/>
                <a:gridCol w="2351925"/>
                <a:gridCol w="2351925"/>
                <a:gridCol w="2351925"/>
                <a:gridCol w="2351925"/>
              </a:tblGrid>
              <a:tr h="609600">
                <a:tc>
                  <a:txBody>
                    <a:bodyPr/>
                    <a:lstStyle/>
                    <a:p>
                      <a:pPr indent="0" lvl="0" marL="0" marR="0" rtl="0" algn="ctr">
                        <a:spcBef>
                          <a:spcPts val="0"/>
                        </a:spcBef>
                        <a:spcAft>
                          <a:spcPts val="0"/>
                        </a:spcAft>
                        <a:buNone/>
                      </a:pPr>
                      <a:r>
                        <a:rPr b="1" lang="en-US" sz="2400" u="none" cap="none" strike="noStrike">
                          <a:solidFill>
                            <a:schemeClr val="dk1"/>
                          </a:solidFill>
                        </a:rPr>
                        <a:t>Benefits </a:t>
                      </a:r>
                      <a:endParaRPr b="1" sz="24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Competitor 1</a:t>
                      </a:r>
                      <a:endParaRPr b="1" sz="24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Competitor 2</a:t>
                      </a:r>
                      <a:endParaRPr b="1" sz="24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Competitor 3</a:t>
                      </a:r>
                      <a:endParaRPr b="1" sz="24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Competitor 4</a:t>
                      </a:r>
                      <a:endParaRPr b="1" sz="2400" u="none" cap="none" strike="noStrike">
                        <a:solidFill>
                          <a:schemeClr val="dk1"/>
                        </a:solidFill>
                      </a:endParaRPr>
                    </a:p>
                  </a:txBody>
                  <a:tcPr marT="45725" marB="45725" marR="91450" marL="91450"/>
                </a:tc>
                <a:tc>
                  <a:txBody>
                    <a:bodyPr/>
                    <a:lstStyle/>
                    <a:p>
                      <a:pPr indent="0" lvl="0" marL="0" marR="0" rtl="0" algn="ctr">
                        <a:spcBef>
                          <a:spcPts val="0"/>
                        </a:spcBef>
                        <a:spcAft>
                          <a:spcPts val="0"/>
                        </a:spcAft>
                        <a:buNone/>
                      </a:pPr>
                      <a:r>
                        <a:rPr b="1" lang="en-US" sz="2400" u="none" cap="none" strike="noStrike">
                          <a:solidFill>
                            <a:schemeClr val="dk1"/>
                          </a:solidFill>
                        </a:rPr>
                        <a:t>Your Venture </a:t>
                      </a:r>
                      <a:endParaRPr b="1" sz="2400" u="none" cap="none" strike="noStrike">
                        <a:solidFill>
                          <a:schemeClr val="dk1"/>
                        </a:solidFill>
                      </a:endParaRPr>
                    </a:p>
                  </a:txBody>
                  <a:tcPr marT="45725" marB="45725" marR="91450" marL="91450"/>
                </a:tc>
              </a:tr>
              <a:tr h="609600">
                <a:tc>
                  <a:txBody>
                    <a:bodyPr/>
                    <a:lstStyle/>
                    <a:p>
                      <a:pPr indent="0" lvl="0" marL="0" marR="0" rtl="0" algn="l">
                        <a:spcBef>
                          <a:spcPts val="0"/>
                        </a:spcBef>
                        <a:spcAft>
                          <a:spcPts val="0"/>
                        </a:spcAft>
                        <a:buNone/>
                      </a:pPr>
                      <a:r>
                        <a:rPr lang="en-US" sz="1800" u="none" cap="none" strike="noStrike"/>
                        <a:t>Product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09600">
                <a:tc>
                  <a:txBody>
                    <a:bodyPr/>
                    <a:lstStyle/>
                    <a:p>
                      <a:pPr indent="0" lvl="0" marL="0" marR="0" rtl="0" algn="l">
                        <a:spcBef>
                          <a:spcPts val="0"/>
                        </a:spcBef>
                        <a:spcAft>
                          <a:spcPts val="0"/>
                        </a:spcAft>
                        <a:buNone/>
                      </a:pPr>
                      <a:r>
                        <a:rPr lang="en-US" sz="1800"/>
                        <a:t>Price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09600">
                <a:tc>
                  <a:txBody>
                    <a:bodyPr/>
                    <a:lstStyle/>
                    <a:p>
                      <a:pPr indent="0" lvl="0" marL="0" marR="0" rtl="0" algn="l">
                        <a:spcBef>
                          <a:spcPts val="0"/>
                        </a:spcBef>
                        <a:spcAft>
                          <a:spcPts val="0"/>
                        </a:spcAft>
                        <a:buNone/>
                      </a:pPr>
                      <a:r>
                        <a:rPr lang="en-US" sz="1800"/>
                        <a:t>Branding channels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09600">
                <a:tc>
                  <a:txBody>
                    <a:bodyPr/>
                    <a:lstStyle/>
                    <a:p>
                      <a:pPr indent="0" lvl="0" marL="0" marR="0" rtl="0" algn="l">
                        <a:spcBef>
                          <a:spcPts val="0"/>
                        </a:spcBef>
                        <a:spcAft>
                          <a:spcPts val="0"/>
                        </a:spcAft>
                        <a:buNone/>
                      </a:pPr>
                      <a:r>
                        <a:rPr lang="en-US" sz="1800"/>
                        <a:t>Packaging</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09600">
                <a:tc>
                  <a:txBody>
                    <a:bodyPr/>
                    <a:lstStyle/>
                    <a:p>
                      <a:pPr indent="0" lvl="0" marL="0" marR="0" rtl="0" algn="l">
                        <a:spcBef>
                          <a:spcPts val="0"/>
                        </a:spcBef>
                        <a:spcAft>
                          <a:spcPts val="0"/>
                        </a:spcAft>
                        <a:buNone/>
                      </a:pPr>
                      <a:r>
                        <a:rPr lang="en-US" sz="1800"/>
                        <a:t>Market reviews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09600">
                <a:tc>
                  <a:txBody>
                    <a:bodyPr/>
                    <a:lstStyle/>
                    <a:p>
                      <a:pPr indent="0" lvl="0" marL="0" marR="0" rtl="0" algn="l">
                        <a:spcBef>
                          <a:spcPts val="0"/>
                        </a:spcBef>
                        <a:spcAft>
                          <a:spcPts val="0"/>
                        </a:spcAft>
                        <a:buNone/>
                      </a:pPr>
                      <a:r>
                        <a:rPr lang="en-US" sz="1800"/>
                        <a:t>UVP</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09600">
                <a:tc>
                  <a:txBody>
                    <a:bodyPr/>
                    <a:lstStyle/>
                    <a:p>
                      <a:pPr indent="0" lvl="0" marL="0" marR="0" rtl="0" algn="l">
                        <a:spcBef>
                          <a:spcPts val="0"/>
                        </a:spcBef>
                        <a:spcAft>
                          <a:spcPts val="0"/>
                        </a:spcAft>
                        <a:buNone/>
                      </a:pPr>
                      <a:r>
                        <a:rPr lang="en-US" sz="1800"/>
                        <a:t>Add more as required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74" name="Google Shape;274;p9"/>
          <p:cNvSpPr/>
          <p:nvPr/>
        </p:nvSpPr>
        <p:spPr>
          <a:xfrm>
            <a:off x="9220200" y="7922621"/>
            <a:ext cx="8601501" cy="193899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	Identify your competitors and examine the list of their offerings/benefits vs your product &amp; service. Based on what the customers say as well as your research, you need to tabulate your findings. Mention your ventures USP from the competition analysis</a:t>
            </a:r>
            <a:endParaRPr b="1" sz="2400">
              <a:solidFill>
                <a:schemeClr val="dk1"/>
              </a:solidFill>
              <a:latin typeface="Calibri"/>
              <a:ea typeface="Calibri"/>
              <a:cs typeface="Calibri"/>
              <a:sym typeface="Calibri"/>
            </a:endParaRPr>
          </a:p>
        </p:txBody>
      </p:sp>
      <p:pic>
        <p:nvPicPr>
          <p:cNvPr descr="Target with solid fill" id="275" name="Google Shape;275;p9"/>
          <p:cNvPicPr preferRelativeResize="0"/>
          <p:nvPr/>
        </p:nvPicPr>
        <p:blipFill rotWithShape="1">
          <a:blip r:embed="rId3">
            <a:alphaModFix/>
          </a:blip>
          <a:srcRect b="0" l="0" r="0" t="0"/>
          <a:stretch/>
        </p:blipFill>
        <p:spPr>
          <a:xfrm>
            <a:off x="9448800" y="7909921"/>
            <a:ext cx="655576" cy="8580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R.Sujatha</dc:creator>
</cp:coreProperties>
</file>