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57" r:id="rId3"/>
    <p:sldId id="358" r:id="rId4"/>
    <p:sldId id="361" r:id="rId5"/>
    <p:sldId id="390" r:id="rId6"/>
    <p:sldId id="393" r:id="rId7"/>
    <p:sldId id="396" r:id="rId8"/>
    <p:sldId id="399" r:id="rId9"/>
    <p:sldId id="397" r:id="rId10"/>
    <p:sldId id="398" r:id="rId11"/>
    <p:sldId id="392" r:id="rId12"/>
  </p:sldIdLst>
  <p:sldSz cx="7556500" cy="5334000"/>
  <p:notesSz cx="7556500" cy="533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70800-6CE4-43AF-815F-67C9B662CDAD}">
          <p14:sldIdLst>
            <p14:sldId id="256"/>
            <p14:sldId id="357"/>
            <p14:sldId id="358"/>
            <p14:sldId id="361"/>
            <p14:sldId id="390"/>
            <p14:sldId id="393"/>
            <p14:sldId id="396"/>
            <p14:sldId id="399"/>
            <p14:sldId id="397"/>
            <p14:sldId id="398"/>
            <p14:sldId id="39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a:srgbClr val="D2FCD2"/>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0221" autoAdjust="0"/>
  </p:normalViewPr>
  <p:slideViewPr>
    <p:cSldViewPr>
      <p:cViewPr varScale="1">
        <p:scale>
          <a:sx n="92" d="100"/>
          <a:sy n="92" d="100"/>
        </p:scale>
        <p:origin x="120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266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266700"/>
          </a:xfrm>
          <a:prstGeom prst="rect">
            <a:avLst/>
          </a:prstGeom>
        </p:spPr>
        <p:txBody>
          <a:bodyPr vert="horz" lIns="91440" tIns="45720" rIns="91440" bIns="45720" rtlCol="0"/>
          <a:lstStyle>
            <a:lvl1pPr algn="r">
              <a:defRPr sz="1200"/>
            </a:lvl1pPr>
          </a:lstStyle>
          <a:p>
            <a:fld id="{18138CAC-4E51-47ED-A7FF-1FC21968A87D}" type="datetimeFigureOut">
              <a:rPr lang="en-US" smtClean="0"/>
              <a:pPr/>
              <a:t>3/9/2018</a:t>
            </a:fld>
            <a:endParaRPr lang="en-US"/>
          </a:p>
        </p:txBody>
      </p:sp>
      <p:sp>
        <p:nvSpPr>
          <p:cNvPr id="4" name="Slide Image Placeholder 3"/>
          <p:cNvSpPr>
            <a:spLocks noGrp="1" noRot="1" noChangeAspect="1"/>
          </p:cNvSpPr>
          <p:nvPr>
            <p:ph type="sldImg" idx="2"/>
          </p:nvPr>
        </p:nvSpPr>
        <p:spPr>
          <a:xfrm>
            <a:off x="2503488" y="666750"/>
            <a:ext cx="2549525" cy="1800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2566988"/>
            <a:ext cx="6045200" cy="21002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067300"/>
            <a:ext cx="3275013" cy="2667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5067300"/>
            <a:ext cx="3275013" cy="266700"/>
          </a:xfrm>
          <a:prstGeom prst="rect">
            <a:avLst/>
          </a:prstGeom>
        </p:spPr>
        <p:txBody>
          <a:bodyPr vert="horz" lIns="91440" tIns="45720" rIns="91440" bIns="45720" rtlCol="0" anchor="b"/>
          <a:lstStyle>
            <a:lvl1pPr algn="r">
              <a:defRPr sz="1200"/>
            </a:lvl1pPr>
          </a:lstStyle>
          <a:p>
            <a:fld id="{FE95C826-8AF9-4BB0-B2A5-2FF050BD1DD4}" type="slidenum">
              <a:rPr lang="en-US" smtClean="0"/>
              <a:pPr/>
              <a:t>‹#›</a:t>
            </a:fld>
            <a:endParaRPr lang="en-US"/>
          </a:p>
        </p:txBody>
      </p:sp>
    </p:spTree>
    <p:extLst>
      <p:ext uri="{BB962C8B-B14F-4D97-AF65-F5344CB8AC3E}">
        <p14:creationId xmlns:p14="http://schemas.microsoft.com/office/powerpoint/2010/main" val="286901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95C826-8AF9-4BB0-B2A5-2FF050BD1DD4}" type="slidenum">
              <a:rPr lang="en-US" smtClean="0"/>
              <a:pPr/>
              <a:t>9</a:t>
            </a:fld>
            <a:endParaRPr lang="en-US"/>
          </a:p>
        </p:txBody>
      </p:sp>
    </p:spTree>
    <p:extLst>
      <p:ext uri="{BB962C8B-B14F-4D97-AF65-F5344CB8AC3E}">
        <p14:creationId xmlns:p14="http://schemas.microsoft.com/office/powerpoint/2010/main" val="378462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6525" y="88007"/>
            <a:ext cx="7229799"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34427" y="2987040"/>
            <a:ext cx="5293995" cy="1333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sz="half" idx="2"/>
          </p:nvPr>
        </p:nvSpPr>
        <p:spPr>
          <a:xfrm>
            <a:off x="378142" y="1226820"/>
            <a:ext cx="3289839" cy="35204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1226820"/>
            <a:ext cx="3289839" cy="35204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3/9/2018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73672"/>
            <a:ext cx="7561580" cy="59690"/>
          </a:xfrm>
          <a:custGeom>
            <a:avLst/>
            <a:gdLst/>
            <a:ahLst/>
            <a:cxnLst/>
            <a:rect l="l" t="t" r="r" b="b"/>
            <a:pathLst>
              <a:path w="7561580" h="59690">
                <a:moveTo>
                  <a:pt x="0" y="59209"/>
                </a:moveTo>
                <a:lnTo>
                  <a:pt x="7561325" y="59209"/>
                </a:lnTo>
                <a:lnTo>
                  <a:pt x="7561325" y="0"/>
                </a:lnTo>
                <a:lnTo>
                  <a:pt x="0" y="0"/>
                </a:lnTo>
                <a:lnTo>
                  <a:pt x="0" y="59209"/>
                </a:lnTo>
                <a:close/>
              </a:path>
            </a:pathLst>
          </a:custGeom>
          <a:solidFill>
            <a:srgbClr val="FFC000"/>
          </a:solidFill>
        </p:spPr>
        <p:txBody>
          <a:bodyPr wrap="square" lIns="0" tIns="0" rIns="0" bIns="0" rtlCol="0"/>
          <a:lstStyle/>
          <a:p>
            <a:endParaRPr/>
          </a:p>
        </p:txBody>
      </p:sp>
      <p:sp>
        <p:nvSpPr>
          <p:cNvPr id="17" name="bk object 17"/>
          <p:cNvSpPr/>
          <p:nvPr/>
        </p:nvSpPr>
        <p:spPr>
          <a:xfrm>
            <a:off x="5607954" y="9"/>
            <a:ext cx="1952609" cy="44932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1059" y="116582"/>
            <a:ext cx="7440731"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a:xfrm>
            <a:off x="201874" y="866009"/>
            <a:ext cx="7068820" cy="2404110"/>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571369" y="4960620"/>
            <a:ext cx="2420112" cy="2667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4960620"/>
            <a:ext cx="1739455" cy="2667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3/9/2018</a:t>
            </a:fld>
            <a:endParaRPr lang="en-US"/>
          </a:p>
        </p:txBody>
      </p:sp>
      <p:sp>
        <p:nvSpPr>
          <p:cNvPr id="6" name="Holder 6"/>
          <p:cNvSpPr>
            <a:spLocks noGrp="1"/>
          </p:cNvSpPr>
          <p:nvPr>
            <p:ph type="sldNum" sz="quarter" idx="7"/>
          </p:nvPr>
        </p:nvSpPr>
        <p:spPr>
          <a:xfrm>
            <a:off x="5445252" y="4960620"/>
            <a:ext cx="1739455" cy="2667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terms/b/bot.asp" TargetMode="External"/><Relationship Id="rId7" Type="http://schemas.openxmlformats.org/officeDocument/2006/relationships/hyperlink" Target="http://www.indiantradeportal.in/vs.jsp?lang=0&amp;id=0,25,44" TargetMode="External"/><Relationship Id="rId2" Type="http://schemas.openxmlformats.org/officeDocument/2006/relationships/hyperlink" Target="https://timesofindia.indiatimes.com/business/india-business/harley-davidson-trump-says-getting-nothing-after-india-reduces-tariffs-on-motorcycles/articleshow/63090599.cms" TargetMode="External"/><Relationship Id="rId1" Type="http://schemas.openxmlformats.org/officeDocument/2006/relationships/slideLayout" Target="../slideLayouts/slideLayout5.xml"/><Relationship Id="rId6" Type="http://schemas.openxmlformats.org/officeDocument/2006/relationships/hyperlink" Target="http://www.international.gc.ca/controls-controles/about-a_propos/impor/canada.aspx?lang=eng" TargetMode="External"/><Relationship Id="rId5" Type="http://schemas.openxmlformats.org/officeDocument/2006/relationships/hyperlink" Target="https://www.entrepreneur.com/article/41846" TargetMode="External"/><Relationship Id="rId4" Type="http://schemas.openxmlformats.org/officeDocument/2006/relationships/hyperlink" Target="https://www.thebalance.com/balance-of-trade-definition-favorable-vs-unfavorable-3306261"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profile/vishualizer#!/"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024" y="1371600"/>
            <a:ext cx="6607305" cy="523220"/>
          </a:xfrm>
          <a:prstGeom prst="rect">
            <a:avLst/>
          </a:prstGeom>
        </p:spPr>
        <p:txBody>
          <a:bodyPr vert="horz" wrap="square" lIns="0" tIns="0" rIns="0" bIns="0" rtlCol="0">
            <a:spAutoFit/>
          </a:bodyPr>
          <a:lstStyle/>
          <a:p>
            <a:pPr marL="919480">
              <a:lnSpc>
                <a:spcPct val="100000"/>
              </a:lnSpc>
            </a:pPr>
            <a:r>
              <a:rPr lang="en-IN" sz="3400" spc="-5" dirty="0">
                <a:latin typeface="Calibri"/>
                <a:cs typeface="Calibri"/>
              </a:rPr>
              <a:t>Term 2 Project – Tableau</a:t>
            </a:r>
            <a:endParaRPr sz="3400" spc="-5" dirty="0">
              <a:latin typeface="Calibri"/>
              <a:cs typeface="Calibri"/>
            </a:endParaRPr>
          </a:p>
        </p:txBody>
      </p:sp>
      <p:sp>
        <p:nvSpPr>
          <p:cNvPr id="3" name="object 3"/>
          <p:cNvSpPr/>
          <p:nvPr/>
        </p:nvSpPr>
        <p:spPr>
          <a:xfrm>
            <a:off x="879220" y="2062908"/>
            <a:ext cx="5796915" cy="1270"/>
          </a:xfrm>
          <a:custGeom>
            <a:avLst/>
            <a:gdLst/>
            <a:ahLst/>
            <a:cxnLst/>
            <a:rect l="l" t="t" r="r" b="b"/>
            <a:pathLst>
              <a:path w="5796915" h="1269">
                <a:moveTo>
                  <a:pt x="0" y="0"/>
                </a:moveTo>
                <a:lnTo>
                  <a:pt x="5796905" y="1142"/>
                </a:lnTo>
              </a:path>
            </a:pathLst>
          </a:custGeom>
          <a:ln w="76199">
            <a:solidFill>
              <a:srgbClr val="FFC000"/>
            </a:solidFill>
          </a:ln>
        </p:spPr>
        <p:txBody>
          <a:bodyPr wrap="square" lIns="0" tIns="0" rIns="0" bIns="0" rtlCol="0"/>
          <a:lstStyle/>
          <a:p>
            <a:endParaRPr/>
          </a:p>
        </p:txBody>
      </p:sp>
      <p:sp>
        <p:nvSpPr>
          <p:cNvPr id="5" name="object 5"/>
          <p:cNvSpPr/>
          <p:nvPr/>
        </p:nvSpPr>
        <p:spPr>
          <a:xfrm>
            <a:off x="5826219" y="134888"/>
            <a:ext cx="1699832" cy="634364"/>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EFF10FF4-1CD7-4C6F-8320-B13C4EF876B9}"/>
              </a:ext>
            </a:extLst>
          </p:cNvPr>
          <p:cNvSpPr txBox="1"/>
          <p:nvPr/>
        </p:nvSpPr>
        <p:spPr>
          <a:xfrm>
            <a:off x="1568450" y="2057400"/>
            <a:ext cx="4800600" cy="615553"/>
          </a:xfrm>
          <a:prstGeom prst="rect">
            <a:avLst/>
          </a:prstGeom>
          <a:noFill/>
        </p:spPr>
        <p:txBody>
          <a:bodyPr wrap="square" rtlCol="0">
            <a:spAutoFit/>
          </a:bodyPr>
          <a:lstStyle/>
          <a:p>
            <a:r>
              <a:rPr lang="en-IN" sz="3400" spc="-5" dirty="0">
                <a:latin typeface="Calibri"/>
                <a:cs typeface="Calibri"/>
              </a:rPr>
              <a:t>Global Trade Analysis</a:t>
            </a:r>
          </a:p>
        </p:txBody>
      </p:sp>
      <p:sp>
        <p:nvSpPr>
          <p:cNvPr id="7" name="TextBox 6">
            <a:extLst>
              <a:ext uri="{FF2B5EF4-FFF2-40B4-BE49-F238E27FC236}">
                <a16:creationId xmlns:a16="http://schemas.microsoft.com/office/drawing/2014/main" id="{AD3EFCE9-2241-4DC7-8630-679F9581DFAC}"/>
              </a:ext>
            </a:extLst>
          </p:cNvPr>
          <p:cNvSpPr txBox="1"/>
          <p:nvPr/>
        </p:nvSpPr>
        <p:spPr>
          <a:xfrm>
            <a:off x="4959350" y="3352800"/>
            <a:ext cx="2819400" cy="923330"/>
          </a:xfrm>
          <a:prstGeom prst="rect">
            <a:avLst/>
          </a:prstGeom>
          <a:noFill/>
        </p:spPr>
        <p:txBody>
          <a:bodyPr wrap="square" rtlCol="0">
            <a:spAutoFit/>
          </a:bodyPr>
          <a:lstStyle/>
          <a:p>
            <a:r>
              <a:rPr lang="en-IN" b="1" dirty="0"/>
              <a:t>By:</a:t>
            </a:r>
          </a:p>
          <a:p>
            <a:r>
              <a:rPr lang="en-IN" b="1" dirty="0"/>
              <a:t>Vishal V</a:t>
            </a:r>
          </a:p>
          <a:p>
            <a:r>
              <a:rPr lang="en-IN" b="1" dirty="0"/>
              <a:t>March 9,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16609" y="24063"/>
            <a:ext cx="5334000" cy="523220"/>
          </a:xfrm>
          <a:prstGeom prst="rect">
            <a:avLst/>
          </a:prstGeom>
          <a:noFill/>
        </p:spPr>
        <p:txBody>
          <a:bodyPr wrap="square" rtlCol="0">
            <a:spAutoFit/>
          </a:bodyPr>
          <a:lstStyle/>
          <a:p>
            <a:r>
              <a:rPr lang="en-IN" sz="2800" b="1" spc="-5" dirty="0">
                <a:latin typeface="Calibri"/>
                <a:cs typeface="Calibri"/>
              </a:rPr>
              <a:t>References</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6463308"/>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“Building an Import/ Export Business” by Kenneth </a:t>
            </a:r>
            <a:r>
              <a:rPr lang="en-IN" sz="1600" b="1" spc="-5" dirty="0" err="1">
                <a:latin typeface="Calibri" panose="020F0502020204030204" pitchFamily="34" charset="0"/>
                <a:cs typeface="Calibri" panose="020F0502020204030204" pitchFamily="34" charset="0"/>
              </a:rPr>
              <a:t>D.Weiss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Harley-Davidson: Trump says 'getting nothing' after India reduces tariffs on motorcycles (</a:t>
            </a:r>
            <a:r>
              <a:rPr lang="en-IN" sz="1400" b="1" spc="-5" dirty="0">
                <a:solidFill>
                  <a:schemeClr val="tx2">
                    <a:lumMod val="60000"/>
                    <a:lumOff val="40000"/>
                  </a:schemeClr>
                </a:solidFill>
                <a:latin typeface="Calibri" panose="020F0502020204030204" pitchFamily="34" charset="0"/>
                <a:cs typeface="Calibri" panose="020F0502020204030204" pitchFamily="34" charset="0"/>
                <a:hlinkClick r:id="rId2"/>
              </a:rPr>
              <a:t>https://timesofindia.indiatimes.com/business/india-business/harley-davidson-trump-says-getting-nothing-after-india-reduces-tariffs-on-motorcycles/articleshow/63090599.cms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 BOT (</a:t>
            </a:r>
            <a:r>
              <a:rPr lang="en-IN" sz="1400" b="1" spc="-5" dirty="0">
                <a:solidFill>
                  <a:schemeClr val="tx2">
                    <a:lumMod val="75000"/>
                  </a:schemeClr>
                </a:solidFill>
                <a:latin typeface="Calibri" panose="020F0502020204030204" pitchFamily="34" charset="0"/>
                <a:cs typeface="Calibri" panose="020F0502020204030204" pitchFamily="34" charset="0"/>
                <a:hlinkClick r:id="rId3"/>
              </a:rPr>
              <a:t>https://www.investopedia.com/terms/b/bot.asp</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How to Calculate, and </a:t>
            </a:r>
            <a:r>
              <a:rPr lang="en-IN" sz="1600" b="1" spc="-5" dirty="0" err="1">
                <a:latin typeface="Calibri" panose="020F0502020204030204" pitchFamily="34" charset="0"/>
                <a:cs typeface="Calibri" panose="020F0502020204030204" pitchFamily="34" charset="0"/>
              </a:rPr>
              <a:t>Favorable</a:t>
            </a:r>
            <a:r>
              <a:rPr lang="en-IN" sz="1600" b="1" spc="-5" dirty="0">
                <a:latin typeface="Calibri" panose="020F0502020204030204" pitchFamily="34" charset="0"/>
                <a:cs typeface="Calibri" panose="020F0502020204030204" pitchFamily="34" charset="0"/>
              </a:rPr>
              <a:t> Versus </a:t>
            </a:r>
            <a:r>
              <a:rPr lang="en-IN" sz="1600" b="1" spc="-5" dirty="0" err="1">
                <a:latin typeface="Calibri" panose="020F0502020204030204" pitchFamily="34" charset="0"/>
                <a:cs typeface="Calibri" panose="020F0502020204030204" pitchFamily="34" charset="0"/>
              </a:rPr>
              <a:t>Unfavorable</a:t>
            </a:r>
            <a:r>
              <a:rPr lang="en-IN" sz="1600" b="1" spc="-5" dirty="0">
                <a:latin typeface="Calibri" panose="020F0502020204030204" pitchFamily="34" charset="0"/>
                <a:cs typeface="Calibri" panose="020F0502020204030204" pitchFamily="34" charset="0"/>
              </a:rPr>
              <a:t> (</a:t>
            </a:r>
            <a:r>
              <a:rPr lang="en-IN" sz="1600" b="1" spc="-5" dirty="0">
                <a:latin typeface="Calibri" panose="020F0502020204030204" pitchFamily="34" charset="0"/>
                <a:cs typeface="Calibri" panose="020F0502020204030204" pitchFamily="34" charset="0"/>
                <a:hlinkClick r:id="rId4"/>
              </a:rPr>
              <a:t>https://www.thebalance.com/balance-of-trade-definition-favorable-vs-unfavorable-3306261</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Start an Import/Export Business (</a:t>
            </a:r>
            <a:r>
              <a:rPr lang="en-IN" sz="1600" b="1" spc="-5" dirty="0">
                <a:latin typeface="Calibri" panose="020F0502020204030204" pitchFamily="34" charset="0"/>
                <a:cs typeface="Calibri" panose="020F0502020204030204" pitchFamily="34" charset="0"/>
                <a:hlinkClick r:id="rId5"/>
              </a:rPr>
              <a:t>https://www.entrepreneur.com/article/41846</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Importing into Canada (</a:t>
            </a:r>
            <a:r>
              <a:rPr lang="en-IN" sz="1600" b="1" spc="-5" dirty="0">
                <a:latin typeface="Calibri" panose="020F0502020204030204" pitchFamily="34" charset="0"/>
                <a:cs typeface="Calibri" panose="020F0502020204030204" pitchFamily="34" charset="0"/>
                <a:hlinkClick r:id="rId6"/>
              </a:rPr>
              <a:t>http://www.international.gc.ca/controls-controles/about-a_propos/impor/canada.aspx?lang=eng</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Export (</a:t>
            </a:r>
            <a:r>
              <a:rPr lang="en-IN" sz="1600" b="1" spc="-5" dirty="0">
                <a:latin typeface="Calibri" panose="020F0502020204030204" pitchFamily="34" charset="0"/>
                <a:cs typeface="Calibri" panose="020F0502020204030204" pitchFamily="34" charset="0"/>
                <a:hlinkClick r:id="rId7"/>
              </a:rPr>
              <a:t>http://www.indiantradeportal.in/vs.jsp?lang=0&amp;id=0,25,44</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86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E8A09-8505-4C16-8C09-49536F88A512}"/>
              </a:ext>
            </a:extLst>
          </p:cNvPr>
          <p:cNvSpPr txBox="1"/>
          <p:nvPr/>
        </p:nvSpPr>
        <p:spPr>
          <a:xfrm>
            <a:off x="1263650" y="1600200"/>
            <a:ext cx="5029200" cy="1754326"/>
          </a:xfrm>
          <a:prstGeom prst="rect">
            <a:avLst/>
          </a:prstGeom>
          <a:noFill/>
        </p:spPr>
        <p:txBody>
          <a:bodyPr wrap="square" rtlCol="0">
            <a:spAutoFit/>
          </a:bodyPr>
          <a:lstStyle/>
          <a:p>
            <a:pPr algn="ctr"/>
            <a:r>
              <a:rPr lang="en-IN" b="1" dirty="0"/>
              <a:t>Thank you!</a:t>
            </a:r>
          </a:p>
          <a:p>
            <a:pPr algn="ctr"/>
            <a:endParaRPr lang="en-IN" b="1" dirty="0"/>
          </a:p>
          <a:p>
            <a:pPr algn="ctr"/>
            <a:endParaRPr lang="en-IN" b="1" dirty="0"/>
          </a:p>
          <a:p>
            <a:pPr algn="ctr"/>
            <a:r>
              <a:rPr lang="en-IN" b="1" dirty="0"/>
              <a:t>Visit my Tableau Public profile to view this project:</a:t>
            </a:r>
          </a:p>
          <a:p>
            <a:pPr algn="ctr"/>
            <a:r>
              <a:rPr lang="en-IN" b="1" dirty="0">
                <a:hlinkClick r:id="rId2"/>
              </a:rPr>
              <a:t>https://public.tableau.com/profile/vishualizer#!/</a:t>
            </a:r>
            <a:endParaRPr lang="en-IN" b="1" dirty="0"/>
          </a:p>
          <a:p>
            <a:pPr algn="ctr"/>
            <a:endParaRPr lang="en-IN" b="1" dirty="0"/>
          </a:p>
        </p:txBody>
      </p:sp>
    </p:spTree>
    <p:extLst>
      <p:ext uri="{BB962C8B-B14F-4D97-AF65-F5344CB8AC3E}">
        <p14:creationId xmlns:p14="http://schemas.microsoft.com/office/powerpoint/2010/main" val="320048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F0D77-400E-4B19-BD0A-4A497CE7DD1E}"/>
              </a:ext>
            </a:extLst>
          </p:cNvPr>
          <p:cNvSpPr txBox="1"/>
          <p:nvPr/>
        </p:nvSpPr>
        <p:spPr>
          <a:xfrm>
            <a:off x="196850" y="-76200"/>
            <a:ext cx="3276600" cy="615553"/>
          </a:xfrm>
          <a:prstGeom prst="rect">
            <a:avLst/>
          </a:prstGeom>
          <a:noFill/>
        </p:spPr>
        <p:txBody>
          <a:bodyPr wrap="square" rtlCol="0">
            <a:spAutoFit/>
          </a:bodyPr>
          <a:lstStyle/>
          <a:p>
            <a:r>
              <a:rPr lang="en-IN" sz="3400" b="1" spc="-5" dirty="0">
                <a:latin typeface="Calibri"/>
                <a:cs typeface="Calibri"/>
              </a:rPr>
              <a:t>Contents</a:t>
            </a:r>
          </a:p>
        </p:txBody>
      </p:sp>
      <p:sp>
        <p:nvSpPr>
          <p:cNvPr id="4" name="TextBox 3">
            <a:extLst>
              <a:ext uri="{FF2B5EF4-FFF2-40B4-BE49-F238E27FC236}">
                <a16:creationId xmlns:a16="http://schemas.microsoft.com/office/drawing/2014/main" id="{C98822D9-8A28-48A2-8A09-09B541141839}"/>
              </a:ext>
            </a:extLst>
          </p:cNvPr>
          <p:cNvSpPr txBox="1"/>
          <p:nvPr/>
        </p:nvSpPr>
        <p:spPr>
          <a:xfrm>
            <a:off x="196850" y="762000"/>
            <a:ext cx="6400800" cy="203132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Preparation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Work in Tableau Public: Challenges and Steps taken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Insights</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References  </a:t>
            </a:r>
            <a:r>
              <a:rPr lang="en-IN" b="1" spc="-5"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4994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452431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objective of the project was to create innovative and interactive Tableau dashboards that focus on potential commodities, countries, year, trade amount and quantity.</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Tableau dashboards were created from the cleaned dataset.</a:t>
            </a:r>
          </a:p>
        </p:txBody>
      </p:sp>
    </p:spTree>
    <p:extLst>
      <p:ext uri="{BB962C8B-B14F-4D97-AF65-F5344CB8AC3E}">
        <p14:creationId xmlns:p14="http://schemas.microsoft.com/office/powerpoint/2010/main" val="21140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cs typeface="Calibri"/>
              </a:rPr>
              <a:t>Data Description</a:t>
            </a:r>
          </a:p>
        </p:txBody>
      </p:sp>
      <p:graphicFrame>
        <p:nvGraphicFramePr>
          <p:cNvPr id="4" name="Table 3">
            <a:extLst>
              <a:ext uri="{FF2B5EF4-FFF2-40B4-BE49-F238E27FC236}">
                <a16:creationId xmlns:a16="http://schemas.microsoft.com/office/drawing/2014/main" id="{715BE31B-D88B-4F48-B871-9F8445E9F2F7}"/>
              </a:ext>
            </a:extLst>
          </p:cNvPr>
          <p:cNvGraphicFramePr>
            <a:graphicFrameLocks noGrp="1"/>
          </p:cNvGraphicFramePr>
          <p:nvPr>
            <p:extLst>
              <p:ext uri="{D42A27DB-BD31-4B8C-83A1-F6EECF244321}">
                <p14:modId xmlns:p14="http://schemas.microsoft.com/office/powerpoint/2010/main" val="2232902809"/>
              </p:ext>
            </p:extLst>
          </p:nvPr>
        </p:nvGraphicFramePr>
        <p:xfrm>
          <a:off x="0" y="539664"/>
          <a:ext cx="7550608" cy="4794338"/>
        </p:xfrm>
        <a:graphic>
          <a:graphicData uri="http://schemas.openxmlformats.org/drawingml/2006/table">
            <a:tbl>
              <a:tblPr firstRow="1" bandRow="1">
                <a:tableStyleId>{5940675A-B579-460E-94D1-54222C63F5DA}</a:tableStyleId>
              </a:tblPr>
              <a:tblGrid>
                <a:gridCol w="1644650">
                  <a:extLst>
                    <a:ext uri="{9D8B030D-6E8A-4147-A177-3AD203B41FA5}">
                      <a16:colId xmlns:a16="http://schemas.microsoft.com/office/drawing/2014/main" val="1166418382"/>
                    </a:ext>
                  </a:extLst>
                </a:gridCol>
                <a:gridCol w="5905958">
                  <a:extLst>
                    <a:ext uri="{9D8B030D-6E8A-4147-A177-3AD203B41FA5}">
                      <a16:colId xmlns:a16="http://schemas.microsoft.com/office/drawing/2014/main" val="1350718987"/>
                    </a:ext>
                  </a:extLst>
                </a:gridCol>
              </a:tblGrid>
              <a:tr h="457113">
                <a:tc>
                  <a:txBody>
                    <a:bodyPr/>
                    <a:lstStyle/>
                    <a:p>
                      <a:r>
                        <a:rPr lang="en-IN" sz="1200" dirty="0">
                          <a:solidFill>
                            <a:schemeClr val="bg1"/>
                          </a:solidFill>
                        </a:rPr>
                        <a:t>Variable</a:t>
                      </a:r>
                    </a:p>
                  </a:txBody>
                  <a:tcPr>
                    <a:solidFill>
                      <a:schemeClr val="tx1"/>
                    </a:solidFill>
                  </a:tcPr>
                </a:tc>
                <a:tc>
                  <a:txBody>
                    <a:bodyPr/>
                    <a:lstStyle/>
                    <a:p>
                      <a:r>
                        <a:rPr lang="en-IN" sz="12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302356">
                <a:tc>
                  <a:txBody>
                    <a:bodyPr/>
                    <a:lstStyle/>
                    <a:p>
                      <a:r>
                        <a:rPr lang="en-IN" sz="1200" b="1" dirty="0"/>
                        <a:t>Country or Area</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a:solidFill>
                      <a:schemeClr val="accent1">
                        <a:lumMod val="20000"/>
                        <a:lumOff val="80000"/>
                      </a:schemeClr>
                    </a:solidFill>
                  </a:tcPr>
                </a:tc>
                <a:extLst>
                  <a:ext uri="{0D108BD9-81ED-4DB2-BD59-A6C34878D82A}">
                    <a16:rowId xmlns:a16="http://schemas.microsoft.com/office/drawing/2014/main" val="3694068168"/>
                  </a:ext>
                </a:extLst>
              </a:tr>
              <a:tr h="306306">
                <a:tc>
                  <a:txBody>
                    <a:bodyPr/>
                    <a:lstStyle/>
                    <a:p>
                      <a:pPr marL="0"/>
                      <a:r>
                        <a:rPr lang="en-IN" sz="1200" b="1" dirty="0">
                          <a:solidFill>
                            <a:schemeClr val="tx1"/>
                          </a:solidFill>
                          <a:latin typeface="+mn-lt"/>
                          <a:ea typeface="+mn-ea"/>
                          <a:cs typeface="+mn-cs"/>
                        </a:rPr>
                        <a:t>Year</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a:solidFill>
                      <a:schemeClr val="accent1">
                        <a:lumMod val="20000"/>
                        <a:lumOff val="80000"/>
                      </a:schemeClr>
                    </a:solidFill>
                  </a:tcPr>
                </a:tc>
                <a:extLst>
                  <a:ext uri="{0D108BD9-81ED-4DB2-BD59-A6C34878D82A}">
                    <a16:rowId xmlns:a16="http://schemas.microsoft.com/office/drawing/2014/main" val="3484970411"/>
                  </a:ext>
                </a:extLst>
              </a:tr>
              <a:tr h="543440">
                <a:tc>
                  <a:txBody>
                    <a:bodyPr/>
                    <a:lstStyle/>
                    <a:p>
                      <a:pPr marL="0"/>
                      <a:r>
                        <a:rPr lang="en-IN" sz="1200" b="1" dirty="0">
                          <a:solidFill>
                            <a:schemeClr val="tx1"/>
                          </a:solidFill>
                          <a:latin typeface="+mn-lt"/>
                          <a:ea typeface="+mn-ea"/>
                          <a:cs typeface="+mn-cs"/>
                        </a:rPr>
                        <a:t>Commodity Code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a:solidFill>
                      <a:schemeClr val="accent1">
                        <a:lumMod val="20000"/>
                        <a:lumOff val="80000"/>
                      </a:schemeClr>
                    </a:solidFill>
                  </a:tcPr>
                </a:tc>
                <a:extLst>
                  <a:ext uri="{0D108BD9-81ED-4DB2-BD59-A6C34878D82A}">
                    <a16:rowId xmlns:a16="http://schemas.microsoft.com/office/drawing/2014/main" val="1826607270"/>
                  </a:ext>
                </a:extLst>
              </a:tr>
              <a:tr h="483137">
                <a:tc>
                  <a:txBody>
                    <a:bodyPr/>
                    <a:lstStyle/>
                    <a:p>
                      <a:pPr marL="0"/>
                      <a:r>
                        <a:rPr lang="en-IN" sz="1200" b="1" dirty="0">
                          <a:solidFill>
                            <a:schemeClr val="tx1"/>
                          </a:solidFill>
                          <a:latin typeface="+mn-lt"/>
                          <a:ea typeface="+mn-ea"/>
                          <a:cs typeface="+mn-cs"/>
                        </a:rPr>
                        <a:t>Commodity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a:solidFill>
                      <a:schemeClr val="accent1">
                        <a:lumMod val="20000"/>
                        <a:lumOff val="80000"/>
                      </a:schemeClr>
                    </a:solidFill>
                  </a:tcPr>
                </a:tc>
                <a:extLst>
                  <a:ext uri="{0D108BD9-81ED-4DB2-BD59-A6C34878D82A}">
                    <a16:rowId xmlns:a16="http://schemas.microsoft.com/office/drawing/2014/main" val="2916173418"/>
                  </a:ext>
                </a:extLst>
              </a:tr>
              <a:tr h="543440">
                <a:tc>
                  <a:txBody>
                    <a:bodyPr/>
                    <a:lstStyle/>
                    <a:p>
                      <a:pPr marL="0"/>
                      <a:r>
                        <a:rPr lang="en-IN" sz="1200" b="1" dirty="0">
                          <a:solidFill>
                            <a:schemeClr val="tx1"/>
                          </a:solidFill>
                          <a:latin typeface="+mn-lt"/>
                          <a:ea typeface="+mn-ea"/>
                          <a:cs typeface="+mn-cs"/>
                        </a:rPr>
                        <a:t>Flow</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a:solidFill>
                      <a:schemeClr val="accent1">
                        <a:lumMod val="20000"/>
                        <a:lumOff val="80000"/>
                      </a:schemeClr>
                    </a:solidFill>
                  </a:tcPr>
                </a:tc>
                <a:extLst>
                  <a:ext uri="{0D108BD9-81ED-4DB2-BD59-A6C34878D82A}">
                    <a16:rowId xmlns:a16="http://schemas.microsoft.com/office/drawing/2014/main" val="2702983485"/>
                  </a:ext>
                </a:extLst>
              </a:tr>
              <a:tr h="330094">
                <a:tc>
                  <a:txBody>
                    <a:bodyPr/>
                    <a:lstStyle/>
                    <a:p>
                      <a:pPr marL="0"/>
                      <a:r>
                        <a:rPr lang="en-IN" sz="1200" b="1" dirty="0">
                          <a:solidFill>
                            <a:schemeClr val="tx1"/>
                          </a:solidFill>
                          <a:latin typeface="+mn-lt"/>
                          <a:ea typeface="+mn-ea"/>
                          <a:cs typeface="+mn-cs"/>
                        </a:rPr>
                        <a:t>Trade USD</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trade value in US Dollars</a:t>
                      </a:r>
                    </a:p>
                  </a:txBody>
                  <a:tcPr>
                    <a:solidFill>
                      <a:schemeClr val="accent1">
                        <a:lumMod val="20000"/>
                        <a:lumOff val="80000"/>
                      </a:schemeClr>
                    </a:solidFill>
                  </a:tcPr>
                </a:tc>
                <a:extLst>
                  <a:ext uri="{0D108BD9-81ED-4DB2-BD59-A6C34878D82A}">
                    <a16:rowId xmlns:a16="http://schemas.microsoft.com/office/drawing/2014/main" val="3975060668"/>
                  </a:ext>
                </a:extLst>
              </a:tr>
              <a:tr h="457113">
                <a:tc>
                  <a:txBody>
                    <a:bodyPr/>
                    <a:lstStyle/>
                    <a:p>
                      <a:pPr marL="0"/>
                      <a:r>
                        <a:rPr lang="en-IN" sz="1200" b="1" dirty="0">
                          <a:solidFill>
                            <a:schemeClr val="tx1"/>
                          </a:solidFill>
                          <a:latin typeface="+mn-lt"/>
                          <a:ea typeface="+mn-ea"/>
                          <a:cs typeface="+mn-cs"/>
                        </a:rPr>
                        <a:t>Weight</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a:solidFill>
                      <a:schemeClr val="accent1">
                        <a:lumMod val="20000"/>
                        <a:lumOff val="80000"/>
                      </a:schemeClr>
                    </a:solidFill>
                  </a:tcPr>
                </a:tc>
                <a:extLst>
                  <a:ext uri="{0D108BD9-81ED-4DB2-BD59-A6C34878D82A}">
                    <a16:rowId xmlns:a16="http://schemas.microsoft.com/office/drawing/2014/main" val="1695673538"/>
                  </a:ext>
                </a:extLst>
              </a:tr>
              <a:tr h="457113">
                <a:tc>
                  <a:txBody>
                    <a:bodyPr/>
                    <a:lstStyle/>
                    <a:p>
                      <a:pPr marL="0"/>
                      <a:r>
                        <a:rPr lang="en-IN" sz="1200" b="1" dirty="0">
                          <a:solidFill>
                            <a:schemeClr val="tx1"/>
                          </a:solidFill>
                          <a:latin typeface="+mn-lt"/>
                          <a:ea typeface="+mn-ea"/>
                          <a:cs typeface="+mn-cs"/>
                        </a:rPr>
                        <a:t>Quantity Name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a:solidFill>
                      <a:schemeClr val="accent1">
                        <a:lumMod val="20000"/>
                        <a:lumOff val="80000"/>
                      </a:schemeClr>
                    </a:solidFill>
                  </a:tcPr>
                </a:tc>
                <a:extLst>
                  <a:ext uri="{0D108BD9-81ED-4DB2-BD59-A6C34878D82A}">
                    <a16:rowId xmlns:a16="http://schemas.microsoft.com/office/drawing/2014/main" val="607370848"/>
                  </a:ext>
                </a:extLst>
              </a:tr>
              <a:tr h="457113">
                <a:tc>
                  <a:txBody>
                    <a:bodyPr/>
                    <a:lstStyle/>
                    <a:p>
                      <a:pPr marL="0"/>
                      <a:r>
                        <a:rPr lang="en-IN" sz="1200" b="1" dirty="0">
                          <a:solidFill>
                            <a:schemeClr val="tx1"/>
                          </a:solidFill>
                          <a:latin typeface="+mn-lt"/>
                          <a:ea typeface="+mn-ea"/>
                          <a:cs typeface="+mn-cs"/>
                        </a:rPr>
                        <a:t>Quantity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quantity of the traded commodity</a:t>
                      </a:r>
                    </a:p>
                  </a:txBody>
                  <a:tcPr>
                    <a:solidFill>
                      <a:schemeClr val="accent1">
                        <a:lumMod val="20000"/>
                        <a:lumOff val="80000"/>
                      </a:schemeClr>
                    </a:solidFill>
                  </a:tcPr>
                </a:tc>
                <a:extLst>
                  <a:ext uri="{0D108BD9-81ED-4DB2-BD59-A6C34878D82A}">
                    <a16:rowId xmlns:a16="http://schemas.microsoft.com/office/drawing/2014/main" val="3536967701"/>
                  </a:ext>
                </a:extLst>
              </a:tr>
              <a:tr h="457113">
                <a:tc>
                  <a:txBody>
                    <a:bodyPr/>
                    <a:lstStyle/>
                    <a:p>
                      <a:pPr marL="0"/>
                      <a:r>
                        <a:rPr lang="en-IN" sz="1200" b="1" dirty="0">
                          <a:solidFill>
                            <a:schemeClr val="tx1"/>
                          </a:solidFill>
                          <a:latin typeface="+mn-lt"/>
                          <a:ea typeface="+mn-ea"/>
                          <a:cs typeface="+mn-cs"/>
                        </a:rPr>
                        <a:t>Category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a:solidFill>
                      <a:schemeClr val="accent1">
                        <a:lumMod val="20000"/>
                        <a:lumOff val="80000"/>
                      </a:schemeClr>
                    </a:solidFill>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103099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Data Preparation</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5386090"/>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data was cleaned using the R programming language. The variable names were edited for better reading.</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E443845C-B3F2-4406-9A8F-07DB08F0D4F6}"/>
              </a:ext>
            </a:extLst>
          </p:cNvPr>
          <p:cNvGraphicFramePr>
            <a:graphicFrameLocks noGrp="1"/>
          </p:cNvGraphicFramePr>
          <p:nvPr>
            <p:extLst>
              <p:ext uri="{D42A27DB-BD31-4B8C-83A1-F6EECF244321}">
                <p14:modId xmlns:p14="http://schemas.microsoft.com/office/powerpoint/2010/main" val="1594904962"/>
              </p:ext>
            </p:extLst>
          </p:nvPr>
        </p:nvGraphicFramePr>
        <p:xfrm>
          <a:off x="545523" y="3341265"/>
          <a:ext cx="5867400" cy="1965960"/>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4144857269"/>
                    </a:ext>
                  </a:extLst>
                </a:gridCol>
                <a:gridCol w="2933700">
                  <a:extLst>
                    <a:ext uri="{9D8B030D-6E8A-4147-A177-3AD203B41FA5}">
                      <a16:colId xmlns:a16="http://schemas.microsoft.com/office/drawing/2014/main" val="2579428956"/>
                    </a:ext>
                  </a:extLst>
                </a:gridCol>
              </a:tblGrid>
              <a:tr h="182721">
                <a:tc>
                  <a:txBody>
                    <a:bodyPr/>
                    <a:lstStyle/>
                    <a:p>
                      <a:pPr algn="ctr"/>
                      <a:r>
                        <a:rPr lang="en-IN" sz="1200" dirty="0"/>
                        <a:t>Weight</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200" dirty="0"/>
                        <a:t>Quantity</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603054359"/>
                  </a:ext>
                </a:extLst>
              </a:tr>
              <a:tr h="2590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136697"/>
                  </a:ext>
                </a:extLst>
              </a:tr>
              <a:tr h="26924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231164"/>
                  </a:ext>
                </a:extLst>
              </a:tr>
              <a:tr h="27940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08533"/>
                  </a:ext>
                </a:extLst>
              </a:tr>
              <a:tr h="28956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367510"/>
                  </a:ext>
                </a:extLst>
              </a:tr>
              <a:tr h="299720">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8058361"/>
                  </a:ext>
                </a:extLst>
              </a:tr>
              <a:tr h="1574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394605"/>
                  </a:ext>
                </a:extLst>
              </a:tr>
            </a:tbl>
          </a:graphicData>
        </a:graphic>
      </p:graphicFrame>
      <p:pic>
        <p:nvPicPr>
          <p:cNvPr id="10" name="Picture 9">
            <a:extLst>
              <a:ext uri="{FF2B5EF4-FFF2-40B4-BE49-F238E27FC236}">
                <a16:creationId xmlns:a16="http://schemas.microsoft.com/office/drawing/2014/main" id="{A29BD795-D1C5-400C-9590-2C8DE9FBC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133475"/>
            <a:ext cx="6286500" cy="695325"/>
          </a:xfrm>
          <a:prstGeom prst="rect">
            <a:avLst/>
          </a:prstGeom>
        </p:spPr>
      </p:pic>
      <p:pic>
        <p:nvPicPr>
          <p:cNvPr id="12" name="Picture 11">
            <a:extLst>
              <a:ext uri="{FF2B5EF4-FFF2-40B4-BE49-F238E27FC236}">
                <a16:creationId xmlns:a16="http://schemas.microsoft.com/office/drawing/2014/main" id="{DFF37255-A402-4832-8B98-6300A835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2623359"/>
            <a:ext cx="5353050" cy="695325"/>
          </a:xfrm>
          <a:prstGeom prst="rect">
            <a:avLst/>
          </a:prstGeom>
        </p:spPr>
      </p:pic>
    </p:spTree>
    <p:extLst>
      <p:ext uri="{BB962C8B-B14F-4D97-AF65-F5344CB8AC3E}">
        <p14:creationId xmlns:p14="http://schemas.microsoft.com/office/powerpoint/2010/main" val="195806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Data Preparation - continued</a:t>
            </a:r>
          </a:p>
        </p:txBody>
      </p:sp>
      <p:sp>
        <p:nvSpPr>
          <p:cNvPr id="3" name="TextBox 2">
            <a:extLst>
              <a:ext uri="{FF2B5EF4-FFF2-40B4-BE49-F238E27FC236}">
                <a16:creationId xmlns:a16="http://schemas.microsoft.com/office/drawing/2014/main" id="{FBD41C66-41B0-44CE-9FA2-3D758111120E}"/>
              </a:ext>
            </a:extLst>
          </p:cNvPr>
          <p:cNvSpPr txBox="1"/>
          <p:nvPr/>
        </p:nvSpPr>
        <p:spPr>
          <a:xfrm>
            <a:off x="-1" y="685800"/>
            <a:ext cx="7403433" cy="7201972"/>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To eliminate such instances, an if-else condition was implemented.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impact of the missing information was assessed using the filter function from the </a:t>
            </a:r>
            <a:r>
              <a:rPr lang="en-IN" sz="1400" b="1" spc="-5" dirty="0" err="1">
                <a:latin typeface="Calibri" panose="020F0502020204030204" pitchFamily="34" charset="0"/>
                <a:cs typeface="Calibri" panose="020F0502020204030204" pitchFamily="34" charset="0"/>
              </a:rPr>
              <a:t>dplyr</a:t>
            </a:r>
            <a:r>
              <a:rPr lang="en-IN" sz="1400" b="1" spc="-5" dirty="0">
                <a:latin typeface="Calibri" panose="020F0502020204030204" pitchFamily="34" charset="0"/>
                <a:cs typeface="Calibri" panose="020F0502020204030204" pitchFamily="34" charset="0"/>
              </a:rPr>
              <a:t> package. The assessment was made for each country and flow of trade.</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Per business perspective, such losses cannot be ignored. Weight and Quantity are important variables that determine the trade value. Hence, the reason for such missing info has to be investigated. For this project, I have eliminated all such instances. The cleaned dataset was then imported to Tableau Public for visualization.</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401CEA9-5551-4110-86E7-34DB08AA3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67" y="981501"/>
            <a:ext cx="7096125" cy="1219200"/>
          </a:xfrm>
          <a:prstGeom prst="rect">
            <a:avLst/>
          </a:prstGeom>
        </p:spPr>
      </p:pic>
      <p:graphicFrame>
        <p:nvGraphicFramePr>
          <p:cNvPr id="9" name="Table 8">
            <a:extLst>
              <a:ext uri="{FF2B5EF4-FFF2-40B4-BE49-F238E27FC236}">
                <a16:creationId xmlns:a16="http://schemas.microsoft.com/office/drawing/2014/main" id="{2315C926-12F2-4DAE-8968-64F4E09278B1}"/>
              </a:ext>
            </a:extLst>
          </p:cNvPr>
          <p:cNvGraphicFramePr>
            <a:graphicFrameLocks noGrp="1"/>
          </p:cNvGraphicFramePr>
          <p:nvPr>
            <p:extLst>
              <p:ext uri="{D42A27DB-BD31-4B8C-83A1-F6EECF244321}">
                <p14:modId xmlns:p14="http://schemas.microsoft.com/office/powerpoint/2010/main" val="3630444888"/>
              </p:ext>
            </p:extLst>
          </p:nvPr>
        </p:nvGraphicFramePr>
        <p:xfrm>
          <a:off x="221580" y="2732797"/>
          <a:ext cx="6980376" cy="1483360"/>
        </p:xfrm>
        <a:graphic>
          <a:graphicData uri="http://schemas.openxmlformats.org/drawingml/2006/table">
            <a:tbl>
              <a:tblPr firstRow="1" bandRow="1">
                <a:tableStyleId>{5C22544A-7EE6-4342-B048-85BDC9FD1C3A}</a:tableStyleId>
              </a:tblPr>
              <a:tblGrid>
                <a:gridCol w="1909235">
                  <a:extLst>
                    <a:ext uri="{9D8B030D-6E8A-4147-A177-3AD203B41FA5}">
                      <a16:colId xmlns:a16="http://schemas.microsoft.com/office/drawing/2014/main" val="2028128977"/>
                    </a:ext>
                  </a:extLst>
                </a:gridCol>
                <a:gridCol w="5071141">
                  <a:extLst>
                    <a:ext uri="{9D8B030D-6E8A-4147-A177-3AD203B41FA5}">
                      <a16:colId xmlns:a16="http://schemas.microsoft.com/office/drawing/2014/main" val="1259039542"/>
                    </a:ext>
                  </a:extLst>
                </a:gridCol>
              </a:tblGrid>
              <a:tr h="370840">
                <a:tc>
                  <a:txBody>
                    <a:bodyPr/>
                    <a:lstStyle/>
                    <a:p>
                      <a:pPr algn="ctr"/>
                      <a:r>
                        <a:rPr lang="en-IN" sz="1400" dirty="0"/>
                        <a:t>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IN" sz="1400" dirty="0"/>
                        <a:t>Total Trade Value (in billions of  US Dollars) -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914964"/>
                  </a:ext>
                </a:extLst>
              </a:tr>
              <a:tr h="370840">
                <a:tc>
                  <a:txBody>
                    <a:bodyPr/>
                    <a:lstStyle/>
                    <a:p>
                      <a:pPr algn="ctr"/>
                      <a:r>
                        <a:rPr lang="en-IN" sz="1400"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$ 13.5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9286478"/>
                  </a:ext>
                </a:extLst>
              </a:tr>
              <a:tr h="370840">
                <a:tc>
                  <a:txBody>
                    <a:bodyPr/>
                    <a:lstStyle/>
                    <a:p>
                      <a:pPr algn="ctr"/>
                      <a:r>
                        <a:rPr lang="en-IN" sz="1400" b="1" dirty="0"/>
                        <a:t>Canada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$ 32.5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8713820"/>
                  </a:ext>
                </a:extLst>
              </a:tr>
              <a:tr h="370840">
                <a:tc>
                  <a:txBody>
                    <a:bodyPr/>
                    <a:lstStyle/>
                    <a:p>
                      <a:pPr algn="ctr"/>
                      <a:r>
                        <a:rPr lang="en-IN" sz="1400" b="1" dirty="0"/>
                        <a:t>USA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$ 36.9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2309295"/>
                  </a:ext>
                </a:extLst>
              </a:tr>
            </a:tbl>
          </a:graphicData>
        </a:graphic>
      </p:graphicFrame>
    </p:spTree>
    <p:extLst>
      <p:ext uri="{BB962C8B-B14F-4D97-AF65-F5344CB8AC3E}">
        <p14:creationId xmlns:p14="http://schemas.microsoft.com/office/powerpoint/2010/main" val="419572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Learning</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6740307"/>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Important trade concepts like Export, Import, Re-export, Re-import, Trade Balance, Trade Surplus, Trade Deficit , Trade Protectionism, Tax and Excise duty were learnt during this project.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 also read a gist of how to set up an import/ export business from the book – “Building an Import Export Business” by Kenneth </a:t>
            </a:r>
            <a:r>
              <a:rPr lang="en-IN" sz="1600" b="1" spc="-5" dirty="0" err="1">
                <a:latin typeface="Calibri" panose="020F0502020204030204" pitchFamily="34" charset="0"/>
                <a:cs typeface="Calibri" panose="020F0502020204030204" pitchFamily="34" charset="0"/>
              </a:rPr>
              <a:t>D.Weiss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47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0" y="76200"/>
            <a:ext cx="5988050" cy="400110"/>
          </a:xfrm>
          <a:prstGeom prst="rect">
            <a:avLst/>
          </a:prstGeom>
          <a:noFill/>
        </p:spPr>
        <p:txBody>
          <a:bodyPr wrap="square" rtlCol="0">
            <a:spAutoFit/>
          </a:bodyPr>
          <a:lstStyle/>
          <a:p>
            <a:pPr marL="171450" lvl="1"/>
            <a:r>
              <a:rPr lang="en-IN" sz="2000" b="1" spc="-5" dirty="0">
                <a:latin typeface="Calibri" panose="020F0502020204030204" pitchFamily="34" charset="0"/>
                <a:cs typeface="Calibri" panose="020F0502020204030204" pitchFamily="34" charset="0"/>
              </a:rPr>
              <a:t>Work in Tableau Public: Challenges and Steps Taken</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1384995"/>
          </a:xfrm>
          <a:prstGeom prst="rect">
            <a:avLst/>
          </a:prstGeom>
          <a:noFill/>
        </p:spPr>
        <p:txBody>
          <a:bodyPr wrap="square" rtlCol="0">
            <a:spAutoFit/>
          </a:bodyPr>
          <a:lstStyle/>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3770127B-BCA7-4F67-8DB8-283DB9BDA200}"/>
              </a:ext>
            </a:extLst>
          </p:cNvPr>
          <p:cNvGraphicFramePr>
            <a:graphicFrameLocks noGrp="1"/>
          </p:cNvGraphicFramePr>
          <p:nvPr>
            <p:extLst>
              <p:ext uri="{D42A27DB-BD31-4B8C-83A1-F6EECF244321}">
                <p14:modId xmlns:p14="http://schemas.microsoft.com/office/powerpoint/2010/main" val="3087182045"/>
              </p:ext>
            </p:extLst>
          </p:nvPr>
        </p:nvGraphicFramePr>
        <p:xfrm>
          <a:off x="0" y="547284"/>
          <a:ext cx="7556500" cy="4798218"/>
        </p:xfrm>
        <a:graphic>
          <a:graphicData uri="http://schemas.openxmlformats.org/drawingml/2006/table">
            <a:tbl>
              <a:tblPr firstRow="1" bandRow="1">
                <a:tableStyleId>{5C22544A-7EE6-4342-B048-85BDC9FD1C3A}</a:tableStyleId>
              </a:tblPr>
              <a:tblGrid>
                <a:gridCol w="3636607">
                  <a:extLst>
                    <a:ext uri="{9D8B030D-6E8A-4147-A177-3AD203B41FA5}">
                      <a16:colId xmlns:a16="http://schemas.microsoft.com/office/drawing/2014/main" val="2220369926"/>
                    </a:ext>
                  </a:extLst>
                </a:gridCol>
                <a:gridCol w="3919893">
                  <a:extLst>
                    <a:ext uri="{9D8B030D-6E8A-4147-A177-3AD203B41FA5}">
                      <a16:colId xmlns:a16="http://schemas.microsoft.com/office/drawing/2014/main" val="3351282414"/>
                    </a:ext>
                  </a:extLst>
                </a:gridCol>
              </a:tblGrid>
              <a:tr h="409098">
                <a:tc>
                  <a:txBody>
                    <a:bodyPr/>
                    <a:lstStyle/>
                    <a:p>
                      <a:pPr algn="ctr"/>
                      <a:r>
                        <a:rPr lang="en-IN" dirty="0"/>
                        <a:t>Challenges</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t>Steps Taken</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985935633"/>
                  </a:ext>
                </a:extLst>
              </a:tr>
              <a:tr h="972441">
                <a:tc>
                  <a:txBody>
                    <a:bodyPr/>
                    <a:lstStyle/>
                    <a:p>
                      <a:r>
                        <a:rPr lang="en-IN" sz="1200" b="1" u="sng" dirty="0"/>
                        <a:t>Technical issue:</a:t>
                      </a:r>
                    </a:p>
                    <a:p>
                      <a:r>
                        <a:rPr lang="en-IN" sz="1200" b="1" dirty="0"/>
                        <a:t>Lost older project workbooks while working in Tableau Public. There was also occurrence of failure in saving the workbook to the website.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discovered that Tableau Public required saving the workbook every five minutes, and learnt how to troubleshoot the failure occurring during saving. It required the user to sign out from the application and then sign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8791445"/>
                  </a:ext>
                </a:extLst>
              </a:tr>
              <a:tr h="972441">
                <a:tc>
                  <a:txBody>
                    <a:bodyPr/>
                    <a:lstStyle/>
                    <a:p>
                      <a:r>
                        <a:rPr lang="en-IN" sz="1200" b="1" dirty="0"/>
                        <a:t>The Trade USD variable from the data did not have a currency format by default. Example: $ 123.4 B  , where the suffix B stands for billions.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wanted to observe my data in the currency format, where values should have a prefix of a dollar sign and the suffix “B”.  I learnt about Tableau’s Default number format option which allows the user to assign a custom currency 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137477"/>
                  </a:ext>
                </a:extLst>
              </a:tr>
              <a:tr h="1149249">
                <a:tc>
                  <a:txBody>
                    <a:bodyPr/>
                    <a:lstStyle/>
                    <a:p>
                      <a:r>
                        <a:rPr lang="en-IN" sz="1200" b="1" dirty="0"/>
                        <a:t>Calculating the Trade Balance as it was important concept in understanding the trade environment for the given countries.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From the Internet, I learnt how to calculate the Trade Balance. </a:t>
                      </a:r>
                    </a:p>
                    <a:p>
                      <a:r>
                        <a:rPr lang="en-IN" sz="1200" b="1" dirty="0">
                          <a:solidFill>
                            <a:schemeClr val="accent2">
                              <a:lumMod val="75000"/>
                            </a:schemeClr>
                          </a:solidFill>
                        </a:rPr>
                        <a:t>Trade Balance = Total Export Value – Total Import </a:t>
                      </a:r>
                      <a:r>
                        <a:rPr lang="en-IN" sz="1200" b="1" dirty="0">
                          <a:solidFill>
                            <a:schemeClr val="accent2">
                              <a:lumMod val="75000"/>
                            </a:schemeClr>
                          </a:solidFill>
                          <a:latin typeface="+mn-lt"/>
                          <a:ea typeface="+mn-ea"/>
                          <a:cs typeface="+mn-cs"/>
                        </a:rPr>
                        <a:t>Value</a:t>
                      </a:r>
                      <a:r>
                        <a:rPr lang="en-IN" sz="1200" b="1" dirty="0"/>
                        <a:t>. A calculated field was created for Total Export Value, Total Import Value and Trade Balance. The type of trade balance was identified and countries were ranked based on their trade balance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8189"/>
                  </a:ext>
                </a:extLst>
              </a:tr>
              <a:tr h="736205">
                <a:tc>
                  <a:txBody>
                    <a:bodyPr/>
                    <a:lstStyle/>
                    <a:p>
                      <a:r>
                        <a:rPr lang="en-IN" sz="1200" b="1" dirty="0"/>
                        <a:t>Calculating Unit price of a commodity. This is to understand the variation in unit price of a commodity for a range of years. This will assist the client in making an informed decision for choosing any of the potential commodities.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A calculated field was created for Unit price of a commodity. The formula for Unit price is Trade USD divided by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92227"/>
                  </a:ext>
                </a:extLst>
              </a:tr>
            </a:tbl>
          </a:graphicData>
        </a:graphic>
      </p:graphicFrame>
    </p:spTree>
    <p:extLst>
      <p:ext uri="{BB962C8B-B14F-4D97-AF65-F5344CB8AC3E}">
        <p14:creationId xmlns:p14="http://schemas.microsoft.com/office/powerpoint/2010/main" val="31444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Insights</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556500" cy="2246769"/>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After importing the data in Tableau, and  studying the data visually, I was able to derive the following insights:</a:t>
            </a:r>
          </a:p>
          <a:p>
            <a:pPr marL="171450" lvl="1"/>
            <a:r>
              <a:rPr lang="en-IN" sz="1400" b="1" spc="-5" dirty="0">
                <a:latin typeface="Calibri" panose="020F0502020204030204" pitchFamily="34" charset="0"/>
                <a:cs typeface="Calibri" panose="020F0502020204030204" pitchFamily="34" charset="0"/>
              </a:rPr>
              <a:t>       </a:t>
            </a:r>
            <a:r>
              <a:rPr lang="en-IN" sz="1400" b="1" u="sng" spc="-5" dirty="0">
                <a:latin typeface="Calibri" panose="020F0502020204030204" pitchFamily="34" charset="0"/>
                <a:cs typeface="Calibri" panose="020F0502020204030204" pitchFamily="34" charset="0"/>
              </a:rPr>
              <a:t>Note: The table shows insight from each of the worksheets featured in the Tableau dashboards</a:t>
            </a: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EE3FCFC-76D3-4273-A581-48516329BF01}"/>
              </a:ext>
            </a:extLst>
          </p:cNvPr>
          <p:cNvGraphicFramePr>
            <a:graphicFrameLocks noGrp="1"/>
          </p:cNvGraphicFramePr>
          <p:nvPr>
            <p:extLst>
              <p:ext uri="{D42A27DB-BD31-4B8C-83A1-F6EECF244321}">
                <p14:modId xmlns:p14="http://schemas.microsoft.com/office/powerpoint/2010/main" val="3232964946"/>
              </p:ext>
            </p:extLst>
          </p:nvPr>
        </p:nvGraphicFramePr>
        <p:xfrm>
          <a:off x="0" y="1285304"/>
          <a:ext cx="7556500" cy="4048696"/>
        </p:xfrm>
        <a:graphic>
          <a:graphicData uri="http://schemas.openxmlformats.org/drawingml/2006/table">
            <a:tbl>
              <a:tblPr firstRow="1" bandRow="1">
                <a:tableStyleId>{5C22544A-7EE6-4342-B048-85BDC9FD1C3A}</a:tableStyleId>
              </a:tblPr>
              <a:tblGrid>
                <a:gridCol w="7556500">
                  <a:extLst>
                    <a:ext uri="{9D8B030D-6E8A-4147-A177-3AD203B41FA5}">
                      <a16:colId xmlns:a16="http://schemas.microsoft.com/office/drawing/2014/main" val="3577129045"/>
                    </a:ext>
                  </a:extLst>
                </a:gridCol>
              </a:tblGrid>
              <a:tr h="353457">
                <a:tc>
                  <a:txBody>
                    <a:bodyPr/>
                    <a:lstStyle/>
                    <a:p>
                      <a:pPr algn="ctr"/>
                      <a:r>
                        <a:rPr lang="en-IN" sz="1600" b="1" dirty="0">
                          <a:solidFill>
                            <a:schemeClr val="bg1"/>
                          </a:solidFill>
                        </a:rPr>
                        <a:t>Insights derived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14942314"/>
                  </a:ext>
                </a:extLst>
              </a:tr>
              <a:tr h="3695239">
                <a:tc>
                  <a:txBody>
                    <a:bodyPr/>
                    <a:lstStyle/>
                    <a:p>
                      <a:pPr marL="285750" indent="-285750">
                        <a:buFont typeface="Arial" panose="020B0604020202020204" pitchFamily="34" charset="0"/>
                        <a:buChar char="•"/>
                      </a:pPr>
                      <a:r>
                        <a:rPr lang="en-IN" sz="1400" b="1" dirty="0">
                          <a:solidFill>
                            <a:schemeClr val="dk1"/>
                          </a:solidFill>
                          <a:effectLst/>
                          <a:latin typeface="+mn-lt"/>
                          <a:ea typeface="+mn-ea"/>
                          <a:cs typeface="+mn-cs"/>
                        </a:rPr>
                        <a:t>From 1988 to 2016, the USA has been the largest exporter, importer, and re-exporter of commodities. Whereas Canada has been the largest re-importer of commodities. </a:t>
                      </a:r>
                      <a:endParaRPr lang="en-IN" sz="1400" b="1" dirty="0">
                        <a:effectLst/>
                      </a:endParaRPr>
                    </a:p>
                    <a:p>
                      <a:pPr marL="285750" indent="-285750">
                        <a:buFont typeface="Arial" panose="020B0604020202020204" pitchFamily="34" charset="0"/>
                        <a:buChar char="•"/>
                      </a:pPr>
                      <a:r>
                        <a:rPr lang="en-IN" sz="1400" b="1" dirty="0">
                          <a:solidFill>
                            <a:schemeClr val="dk1"/>
                          </a:solidFill>
                          <a:effectLst/>
                          <a:latin typeface="+mn-lt"/>
                          <a:ea typeface="+mn-ea"/>
                          <a:cs typeface="+mn-cs"/>
                        </a:rPr>
                        <a:t>The USA has never re-imported commodities throughout these years. </a:t>
                      </a:r>
                    </a:p>
                    <a:p>
                      <a:pPr marL="285750" indent="-285750">
                        <a:buFont typeface="Arial" panose="020B0604020202020204" pitchFamily="34" charset="0"/>
                        <a:buChar char="•"/>
                      </a:pPr>
                      <a:r>
                        <a:rPr lang="en-IN" sz="1400" b="1" dirty="0"/>
                        <a:t>Australia hasn't re-exported commodities since the year 2000.</a:t>
                      </a:r>
                    </a:p>
                    <a:p>
                      <a:pPr marL="285750" indent="-285750">
                        <a:buFont typeface="Arial" panose="020B0604020202020204" pitchFamily="34" charset="0"/>
                        <a:buChar char="•"/>
                      </a:pPr>
                      <a:r>
                        <a:rPr lang="en-IN" sz="1400" b="1" dirty="0"/>
                        <a:t>Canada began re-exporting commodities  from the year 2000.</a:t>
                      </a:r>
                    </a:p>
                    <a:p>
                      <a:pPr marL="285750" indent="-285750">
                        <a:buFont typeface="Arial" panose="020B0604020202020204" pitchFamily="34" charset="0"/>
                        <a:buChar char="•"/>
                      </a:pPr>
                      <a:r>
                        <a:rPr lang="en-IN" sz="1400" b="1" dirty="0"/>
                        <a:t>In the year 2016, Canada was the largest re-exporter of commodities.</a:t>
                      </a:r>
                    </a:p>
                    <a:p>
                      <a:pPr marL="285750" indent="-285750">
                        <a:buFont typeface="Arial" panose="020B0604020202020204" pitchFamily="34" charset="0"/>
                        <a:buChar char="•"/>
                      </a:pPr>
                      <a:r>
                        <a:rPr lang="en-IN" sz="1400" b="1" dirty="0"/>
                        <a:t>Canada dominates the re-import trade business.</a:t>
                      </a:r>
                    </a:p>
                    <a:p>
                      <a:pPr marL="285750" indent="-285750">
                        <a:buFont typeface="Arial" panose="020B0604020202020204" pitchFamily="34" charset="0"/>
                        <a:buChar char="•"/>
                      </a:pPr>
                      <a:r>
                        <a:rPr lang="en-IN" sz="1400" b="1" dirty="0"/>
                        <a:t>Top categories were identified for each country.</a:t>
                      </a:r>
                    </a:p>
                    <a:p>
                      <a:pPr marL="285750" indent="-285750">
                        <a:buFont typeface="Arial" panose="020B0604020202020204" pitchFamily="34" charset="0"/>
                        <a:buChar char="•"/>
                      </a:pPr>
                      <a:r>
                        <a:rPr lang="en-IN" sz="1400" b="1"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buFont typeface="Arial" panose="020B0604020202020204" pitchFamily="34" charset="0"/>
                        <a:buChar char="•"/>
                      </a:pPr>
                      <a:r>
                        <a:rPr lang="en-IN" sz="1400" b="1" dirty="0"/>
                        <a:t>Top Commodities were identified based on their quantity traded via export, import, re-export, and re-import.</a:t>
                      </a:r>
                    </a:p>
                    <a:p>
                      <a:pPr marL="285750" indent="-285750">
                        <a:buFont typeface="Arial" panose="020B0604020202020204" pitchFamily="34" charset="0"/>
                        <a:buChar char="•"/>
                      </a:pPr>
                      <a:r>
                        <a:rPr lang="en-IN" sz="1400" b="1" dirty="0"/>
                        <a:t>After identifying the potential commodities, we can observe it’s quantity and unit price over the past years. It was observed that unit prices differed for each country. Further, we can use forecasting technique to get an estimate of the unit prices for the years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964381"/>
                  </a:ext>
                </a:extLst>
              </a:tr>
            </a:tbl>
          </a:graphicData>
        </a:graphic>
      </p:graphicFrame>
    </p:spTree>
    <p:extLst>
      <p:ext uri="{BB962C8B-B14F-4D97-AF65-F5344CB8AC3E}">
        <p14:creationId xmlns:p14="http://schemas.microsoft.com/office/powerpoint/2010/main" val="2906330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2616</TotalTime>
  <Words>1448</Words>
  <Application>Microsoft Office PowerPoint</Application>
  <PresentationFormat>Custom</PresentationFormat>
  <Paragraphs>188</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Family</dc:creator>
  <cp:lastModifiedBy>varshaofficial15@outlook.com</cp:lastModifiedBy>
  <cp:revision>190</cp:revision>
  <dcterms:created xsi:type="dcterms:W3CDTF">2016-10-04T08:45:08Z</dcterms:created>
  <dcterms:modified xsi:type="dcterms:W3CDTF">2018-03-09T02:20:56Z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2016-09-14T00:00:00Z</vt:filetime>
  </property>
  <property fmtid="{D5CDD505-2E9C-101B-9397-08002B2CF9AE}" pid="3" name="Creator">
    <vt:lpwstr>Online2PDF.com</vt:lpwstr>
  </property>
  <property fmtid="{D5CDD505-2E9C-101B-9397-08002B2CF9AE}" pid="4" name="LastSaved">
    <vt:filetime>2016-10-04T00:00:00Z</vt:filetime>
  </property>
</Properties>
</file>