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4" r:id="rId8"/>
    <p:sldId id="268" r:id="rId9"/>
    <p:sldId id="269" r:id="rId10"/>
    <p:sldId id="270" r:id="rId11"/>
    <p:sldId id="271"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589213" y="633047"/>
            <a:ext cx="8915399" cy="2057400"/>
          </a:xfrm>
        </p:spPr>
        <p:txBody>
          <a:bodyPr>
            <a:normAutofit/>
          </a:bodyPr>
          <a:lstStyle/>
          <a:p>
            <a:pPr algn="ctr"/>
            <a:r>
              <a:rPr lang="tr-TR" sz="3200" b="1" dirty="0" smtClean="0">
                <a:latin typeface="Times New Roman" panose="02020603050405020304" pitchFamily="18" charset="0"/>
                <a:cs typeface="Times New Roman" panose="02020603050405020304" pitchFamily="18" charset="0"/>
              </a:rPr>
              <a:t>TC </a:t>
            </a:r>
            <a:br>
              <a:rPr lang="tr-TR" sz="3200" b="1" dirty="0" smtClean="0">
                <a:latin typeface="Times New Roman" panose="02020603050405020304" pitchFamily="18" charset="0"/>
                <a:cs typeface="Times New Roman" panose="02020603050405020304" pitchFamily="18" charset="0"/>
              </a:rPr>
            </a:br>
            <a:r>
              <a:rPr lang="tr-TR" sz="3200" b="1" dirty="0" smtClean="0">
                <a:latin typeface="Times New Roman" panose="02020603050405020304" pitchFamily="18" charset="0"/>
                <a:cs typeface="Times New Roman" panose="02020603050405020304" pitchFamily="18" charset="0"/>
              </a:rPr>
              <a:t>FIRAT ÜNİVERSİTESİ </a:t>
            </a:r>
            <a:br>
              <a:rPr lang="tr-TR" sz="3200" b="1" dirty="0" smtClean="0">
                <a:latin typeface="Times New Roman" panose="02020603050405020304" pitchFamily="18" charset="0"/>
                <a:cs typeface="Times New Roman" panose="02020603050405020304" pitchFamily="18" charset="0"/>
              </a:rPr>
            </a:br>
            <a:r>
              <a:rPr lang="tr-TR" sz="3200" b="1" dirty="0" smtClean="0">
                <a:latin typeface="Times New Roman" panose="02020603050405020304" pitchFamily="18" charset="0"/>
                <a:cs typeface="Times New Roman" panose="02020603050405020304" pitchFamily="18" charset="0"/>
              </a:rPr>
              <a:t>TEKNOLOJİ FAKÜLTESİ</a:t>
            </a:r>
            <a:br>
              <a:rPr lang="tr-TR" sz="3200" b="1" dirty="0" smtClean="0">
                <a:latin typeface="Times New Roman" panose="02020603050405020304" pitchFamily="18" charset="0"/>
                <a:cs typeface="Times New Roman" panose="02020603050405020304" pitchFamily="18" charset="0"/>
              </a:rPr>
            </a:br>
            <a:r>
              <a:rPr lang="tr-TR" sz="3200" b="1" dirty="0" smtClean="0">
                <a:latin typeface="Times New Roman" panose="02020603050405020304" pitchFamily="18" charset="0"/>
                <a:cs typeface="Times New Roman" panose="02020603050405020304" pitchFamily="18" charset="0"/>
              </a:rPr>
              <a:t>YAZILIM MÜHENDİSLİĞİ </a:t>
            </a:r>
            <a:endParaRPr lang="tr-TR" sz="3200" b="1"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2589212" y="3045295"/>
            <a:ext cx="8915399" cy="1126283"/>
          </a:xfrm>
        </p:spPr>
        <p:txBody>
          <a:bodyPr>
            <a:normAutofit/>
          </a:bodyPr>
          <a:lstStyle/>
          <a:p>
            <a:pPr algn="ctr"/>
            <a:r>
              <a:rPr lang="tr-TR" dirty="0" smtClean="0">
                <a:solidFill>
                  <a:schemeClr val="tx1"/>
                </a:solidFill>
                <a:latin typeface="Times New Roman" panose="02020603050405020304" pitchFamily="18" charset="0"/>
                <a:cs typeface="Times New Roman" panose="02020603050405020304" pitchFamily="18" charset="0"/>
              </a:rPr>
              <a:t>YAZILIM KALİTE GÜVENCESİ VE TESTİ </a:t>
            </a:r>
          </a:p>
          <a:p>
            <a:pPr algn="ctr"/>
            <a:r>
              <a:rPr lang="tr-TR" dirty="0" smtClean="0">
                <a:solidFill>
                  <a:schemeClr val="tx1"/>
                </a:solidFill>
                <a:latin typeface="Times New Roman" panose="02020603050405020304" pitchFamily="18" charset="0"/>
                <a:cs typeface="Times New Roman" panose="02020603050405020304" pitchFamily="18" charset="0"/>
              </a:rPr>
              <a:t>Yazılım Test Süreci ve Uygulama Projesi </a:t>
            </a:r>
          </a:p>
        </p:txBody>
      </p:sp>
      <p:sp>
        <p:nvSpPr>
          <p:cNvPr id="4" name="Alt Başlık 2"/>
          <p:cNvSpPr txBox="1">
            <a:spLocks/>
          </p:cNvSpPr>
          <p:nvPr/>
        </p:nvSpPr>
        <p:spPr>
          <a:xfrm>
            <a:off x="1652954" y="5267475"/>
            <a:ext cx="4994031"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dirty="0" smtClean="0">
                <a:solidFill>
                  <a:schemeClr val="tx1"/>
                </a:solidFill>
                <a:latin typeface="Times New Roman" panose="02020603050405020304" pitchFamily="18" charset="0"/>
                <a:cs typeface="Times New Roman" panose="02020603050405020304" pitchFamily="18" charset="0"/>
              </a:rPr>
              <a:t>Proje Danışmanı: Prof. Dr. Resul DAŞ</a:t>
            </a:r>
          </a:p>
          <a:p>
            <a:pPr algn="ctr"/>
            <a:r>
              <a:rPr lang="tr-TR" dirty="0" smtClean="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    Arş</a:t>
            </a:r>
            <a:r>
              <a:rPr lang="tr-TR" dirty="0" smtClean="0">
                <a:solidFill>
                  <a:schemeClr val="tx1"/>
                </a:solidFill>
                <a:latin typeface="Times New Roman" panose="02020603050405020304" pitchFamily="18" charset="0"/>
                <a:cs typeface="Times New Roman" panose="02020603050405020304" pitchFamily="18" charset="0"/>
              </a:rPr>
              <a:t>. Gör. Semra ÇELEBİ</a:t>
            </a:r>
          </a:p>
        </p:txBody>
      </p:sp>
      <p:sp>
        <p:nvSpPr>
          <p:cNvPr id="5" name="Alt Başlık 2"/>
          <p:cNvSpPr txBox="1">
            <a:spLocks/>
          </p:cNvSpPr>
          <p:nvPr/>
        </p:nvSpPr>
        <p:spPr>
          <a:xfrm>
            <a:off x="6567853" y="5267476"/>
            <a:ext cx="5534633"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dirty="0" smtClean="0">
                <a:solidFill>
                  <a:schemeClr val="tx1"/>
                </a:solidFill>
                <a:latin typeface="Times New Roman" panose="02020603050405020304" pitchFamily="18" charset="0"/>
                <a:cs typeface="Times New Roman" panose="02020603050405020304" pitchFamily="18" charset="0"/>
              </a:rPr>
              <a:t>Proje Ekibi: 205541063-Emrah YÜKSEL</a:t>
            </a:r>
          </a:p>
          <a:p>
            <a:pPr algn="ctr"/>
            <a:r>
              <a:rPr lang="tr-TR" dirty="0" smtClean="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       205541011- </a:t>
            </a:r>
            <a:r>
              <a:rPr lang="tr-TR" dirty="0" smtClean="0">
                <a:solidFill>
                  <a:schemeClr val="tx1"/>
                </a:solidFill>
                <a:latin typeface="Times New Roman" panose="02020603050405020304" pitchFamily="18" charset="0"/>
                <a:cs typeface="Times New Roman" panose="02020603050405020304" pitchFamily="18" charset="0"/>
              </a:rPr>
              <a:t>Yusuf BASATOĞRUL</a:t>
            </a:r>
          </a:p>
        </p:txBody>
      </p:sp>
    </p:spTree>
    <p:extLst>
      <p:ext uri="{BB962C8B-B14F-4D97-AF65-F5344CB8AC3E}">
        <p14:creationId xmlns:p14="http://schemas.microsoft.com/office/powerpoint/2010/main" val="2798335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592925" y="624110"/>
            <a:ext cx="8911687" cy="725472"/>
          </a:xfrm>
        </p:spPr>
        <p:txBody>
          <a:bodyPr/>
          <a:lstStyle/>
          <a:p>
            <a:pPr algn="ctr"/>
            <a:r>
              <a:rPr lang="tr-TR" b="1" dirty="0" smtClean="0">
                <a:latin typeface="Times New Roman" panose="02020603050405020304" pitchFamily="18" charset="0"/>
                <a:cs typeface="Times New Roman" panose="02020603050405020304" pitchFamily="18" charset="0"/>
              </a:rPr>
              <a:t>Biz Ne Yaptık ?</a:t>
            </a:r>
            <a:endParaRPr lang="tr-TR" b="1" dirty="0">
              <a:latin typeface="Times New Roman" panose="02020603050405020304" pitchFamily="18" charset="0"/>
              <a:cs typeface="Times New Roman" panose="02020603050405020304" pitchFamily="18" charset="0"/>
            </a:endParaRPr>
          </a:p>
        </p:txBody>
      </p:sp>
      <p:sp>
        <p:nvSpPr>
          <p:cNvPr id="5" name="İçerik Yer Tutucusu 2"/>
          <p:cNvSpPr>
            <a:spLocks noGrp="1"/>
          </p:cNvSpPr>
          <p:nvPr>
            <p:ph idx="1"/>
          </p:nvPr>
        </p:nvSpPr>
        <p:spPr>
          <a:xfrm>
            <a:off x="2589212" y="1514774"/>
            <a:ext cx="8915400" cy="1552621"/>
          </a:xfrm>
        </p:spPr>
        <p:txBody>
          <a:bodyPr>
            <a:normAutofit lnSpcReduction="10000"/>
          </a:bodyPr>
          <a:lstStyle/>
          <a:p>
            <a:pPr algn="just"/>
            <a:r>
              <a:rPr lang="tr-TR" b="1" u="sng" dirty="0" smtClean="0">
                <a:latin typeface="Times New Roman" panose="02020603050405020304" pitchFamily="18" charset="0"/>
                <a:cs typeface="Times New Roman" panose="02020603050405020304" pitchFamily="18" charset="0"/>
              </a:rPr>
              <a:t>Brute Force Testi: </a:t>
            </a:r>
            <a:r>
              <a:rPr lang="tr-TR" dirty="0">
                <a:latin typeface="Times New Roman" panose="02020603050405020304" pitchFamily="18" charset="0"/>
                <a:cs typeface="Times New Roman" panose="02020603050405020304" pitchFamily="18" charset="0"/>
              </a:rPr>
              <a:t>Bir sistemin güvenliğini test etmek için kullanılan bir tekniktir. Brute Force saldırısı genellikle kullanıcı adı ve parola kombinasyonlarını denemek için kullanılır, bu yüzden güvenlik sistemlerinin dayanıklılığını test etmek için yaygın bir yöntemdir. </a:t>
            </a:r>
          </a:p>
          <a:p>
            <a:pPr algn="just"/>
            <a:r>
              <a:rPr lang="tr-TR" dirty="0">
                <a:latin typeface="Times New Roman" panose="02020603050405020304" pitchFamily="18" charset="0"/>
                <a:cs typeface="Times New Roman" panose="02020603050405020304" pitchFamily="18" charset="0"/>
              </a:rPr>
              <a:t>Uygulamamız içinde kullanıcı adı ve parolanın çoklu sayıda girerek girişin engellenmesi test edildi. </a:t>
            </a: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2425" y="2800846"/>
            <a:ext cx="4748973" cy="3575015"/>
          </a:xfrm>
          <a:prstGeom prst="rect">
            <a:avLst/>
          </a:prstGeom>
        </p:spPr>
      </p:pic>
      <p:sp>
        <p:nvSpPr>
          <p:cNvPr id="6" name="Unvan 1"/>
          <p:cNvSpPr txBox="1">
            <a:spLocks/>
          </p:cNvSpPr>
          <p:nvPr/>
        </p:nvSpPr>
        <p:spPr>
          <a:xfrm>
            <a:off x="5444737" y="6441299"/>
            <a:ext cx="3204348" cy="2830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1200" b="1" dirty="0" smtClean="0">
                <a:latin typeface="Times New Roman" panose="02020603050405020304" pitchFamily="18" charset="0"/>
                <a:cs typeface="Times New Roman" panose="02020603050405020304" pitchFamily="18" charset="0"/>
              </a:rPr>
              <a:t>Şekil-8 </a:t>
            </a:r>
            <a:r>
              <a:rPr lang="tr-TR" sz="1200" dirty="0" smtClean="0">
                <a:latin typeface="Times New Roman" panose="02020603050405020304" pitchFamily="18" charset="0"/>
                <a:cs typeface="Times New Roman" panose="02020603050405020304" pitchFamily="18" charset="0"/>
              </a:rPr>
              <a:t>Brute Force Test Raporu</a:t>
            </a:r>
            <a:endParaRPr lang="tr-T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686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592925" y="624110"/>
            <a:ext cx="8911687" cy="725472"/>
          </a:xfrm>
        </p:spPr>
        <p:txBody>
          <a:bodyPr/>
          <a:lstStyle/>
          <a:p>
            <a:pPr algn="ctr"/>
            <a:r>
              <a:rPr lang="tr-TR" b="1" dirty="0" smtClean="0">
                <a:latin typeface="Times New Roman" panose="02020603050405020304" pitchFamily="18" charset="0"/>
                <a:cs typeface="Times New Roman" panose="02020603050405020304" pitchFamily="18" charset="0"/>
              </a:rPr>
              <a:t>Biz Ne Yaptık ?</a:t>
            </a:r>
            <a:endParaRPr lang="tr-TR" b="1" dirty="0">
              <a:latin typeface="Times New Roman" panose="02020603050405020304" pitchFamily="18" charset="0"/>
              <a:cs typeface="Times New Roman" panose="02020603050405020304" pitchFamily="18" charset="0"/>
            </a:endParaRPr>
          </a:p>
        </p:txBody>
      </p:sp>
      <p:sp>
        <p:nvSpPr>
          <p:cNvPr id="5" name="İçerik Yer Tutucusu 2"/>
          <p:cNvSpPr>
            <a:spLocks noGrp="1"/>
          </p:cNvSpPr>
          <p:nvPr>
            <p:ph idx="1"/>
          </p:nvPr>
        </p:nvSpPr>
        <p:spPr>
          <a:xfrm>
            <a:off x="2589212" y="1514774"/>
            <a:ext cx="8915400" cy="1569247"/>
          </a:xfrm>
        </p:spPr>
        <p:txBody>
          <a:bodyPr>
            <a:normAutofit lnSpcReduction="10000"/>
          </a:bodyPr>
          <a:lstStyle/>
          <a:p>
            <a:pPr algn="just"/>
            <a:r>
              <a:rPr lang="tr-TR" b="1" u="sng" dirty="0" smtClean="0">
                <a:latin typeface="Times New Roman" panose="02020603050405020304" pitchFamily="18" charset="0"/>
                <a:cs typeface="Times New Roman" panose="02020603050405020304" pitchFamily="18" charset="0"/>
              </a:rPr>
              <a:t>SQL </a:t>
            </a:r>
            <a:r>
              <a:rPr lang="tr-TR" b="1" u="sng" dirty="0" err="1" smtClean="0">
                <a:latin typeface="Times New Roman" panose="02020603050405020304" pitchFamily="18" charset="0"/>
                <a:cs typeface="Times New Roman" panose="02020603050405020304" pitchFamily="18" charset="0"/>
              </a:rPr>
              <a:t>Injection</a:t>
            </a:r>
            <a:r>
              <a:rPr lang="tr-TR" b="1" u="sng" dirty="0" smtClean="0">
                <a:latin typeface="Times New Roman" panose="02020603050405020304" pitchFamily="18" charset="0"/>
                <a:cs typeface="Times New Roman" panose="02020603050405020304" pitchFamily="18" charset="0"/>
              </a:rPr>
              <a:t> Testi: </a:t>
            </a:r>
            <a:r>
              <a:rPr lang="tr-TR" dirty="0">
                <a:latin typeface="Times New Roman" panose="02020603050405020304" pitchFamily="18" charset="0"/>
                <a:cs typeface="Times New Roman" panose="02020603050405020304" pitchFamily="18" charset="0"/>
              </a:rPr>
              <a:t>Bir uygulamamın kullanıcı girdilerini işleme şeklini test ederek, kötü niyetli SQL komutlarının </a:t>
            </a:r>
            <a:r>
              <a:rPr lang="tr-TR" dirty="0" err="1">
                <a:latin typeface="Times New Roman" panose="02020603050405020304" pitchFamily="18" charset="0"/>
                <a:cs typeface="Times New Roman" panose="02020603050405020304" pitchFamily="18" charset="0"/>
              </a:rPr>
              <a:t>veritabanına</a:t>
            </a:r>
            <a:r>
              <a:rPr lang="tr-TR" dirty="0">
                <a:latin typeface="Times New Roman" panose="02020603050405020304" pitchFamily="18" charset="0"/>
                <a:cs typeface="Times New Roman" panose="02020603050405020304" pitchFamily="18" charset="0"/>
              </a:rPr>
              <a:t> enjekte edilip edilemeyeceğini belirlemek için yapılan güvenlik testidir. </a:t>
            </a:r>
          </a:p>
          <a:p>
            <a:pPr algn="just"/>
            <a:r>
              <a:rPr lang="tr-TR" dirty="0">
                <a:latin typeface="Times New Roman" panose="02020603050405020304" pitchFamily="18" charset="0"/>
                <a:cs typeface="Times New Roman" panose="02020603050405020304" pitchFamily="18" charset="0"/>
              </a:rPr>
              <a:t>Uygulamamızda </a:t>
            </a:r>
            <a:r>
              <a:rPr lang="tr-TR" dirty="0" err="1">
                <a:latin typeface="Times New Roman" panose="02020603050405020304" pitchFamily="18" charset="0"/>
                <a:cs typeface="Times New Roman" panose="02020603050405020304" pitchFamily="18" charset="0"/>
              </a:rPr>
              <a:t>search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box</a:t>
            </a:r>
            <a:r>
              <a:rPr lang="tr-TR" dirty="0">
                <a:latin typeface="Times New Roman" panose="02020603050405020304" pitchFamily="18" charset="0"/>
                <a:cs typeface="Times New Roman" panose="02020603050405020304" pitchFamily="18" charset="0"/>
              </a:rPr>
              <a:t> içerisine </a:t>
            </a:r>
            <a:r>
              <a:rPr lang="tr-TR" dirty="0" err="1">
                <a:latin typeface="Times New Roman" panose="02020603050405020304" pitchFamily="18" charset="0"/>
                <a:cs typeface="Times New Roman" panose="02020603050405020304" pitchFamily="18" charset="0"/>
              </a:rPr>
              <a:t>injection</a:t>
            </a:r>
            <a:r>
              <a:rPr lang="tr-TR" dirty="0">
                <a:latin typeface="Times New Roman" panose="02020603050405020304" pitchFamily="18" charset="0"/>
                <a:cs typeface="Times New Roman" panose="02020603050405020304" pitchFamily="18" charset="0"/>
              </a:rPr>
              <a:t> sorgusu yazılarak </a:t>
            </a:r>
            <a:r>
              <a:rPr lang="tr-TR" dirty="0" err="1">
                <a:latin typeface="Times New Roman" panose="02020603050405020304" pitchFamily="18" charset="0"/>
                <a:cs typeface="Times New Roman" panose="02020603050405020304" pitchFamily="18" charset="0"/>
              </a:rPr>
              <a:t>veritabanına</a:t>
            </a:r>
            <a:r>
              <a:rPr lang="tr-TR" dirty="0">
                <a:latin typeface="Times New Roman" panose="02020603050405020304" pitchFamily="18" charset="0"/>
                <a:cs typeface="Times New Roman" panose="02020603050405020304" pitchFamily="18" charset="0"/>
              </a:rPr>
              <a:t> yetkisiz erişimi test edildi. </a:t>
            </a:r>
          </a:p>
        </p:txBody>
      </p:sp>
      <p:pic>
        <p:nvPicPr>
          <p:cNvPr id="3074" name="Picture 2" descr="SQL Injection Güvenliği ve Login Bypass Testi | TurkHackT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8162" y="3310544"/>
            <a:ext cx="2857500" cy="21431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Unvan 1"/>
          <p:cNvSpPr txBox="1">
            <a:spLocks/>
          </p:cNvSpPr>
          <p:nvPr/>
        </p:nvSpPr>
        <p:spPr>
          <a:xfrm>
            <a:off x="5444738" y="5767968"/>
            <a:ext cx="3204348" cy="2830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1200" b="1" dirty="0" smtClean="0">
                <a:latin typeface="Times New Roman" panose="02020603050405020304" pitchFamily="18" charset="0"/>
                <a:cs typeface="Times New Roman" panose="02020603050405020304" pitchFamily="18" charset="0"/>
              </a:rPr>
              <a:t>Şekil-9 </a:t>
            </a:r>
            <a:r>
              <a:rPr lang="tr-TR" sz="1200" dirty="0" smtClean="0">
                <a:latin typeface="Times New Roman" panose="02020603050405020304" pitchFamily="18" charset="0"/>
                <a:cs typeface="Times New Roman" panose="02020603050405020304" pitchFamily="18" charset="0"/>
              </a:rPr>
              <a:t>SQL </a:t>
            </a:r>
            <a:r>
              <a:rPr lang="tr-TR" sz="1200" dirty="0" err="1" smtClean="0">
                <a:latin typeface="Times New Roman" panose="02020603050405020304" pitchFamily="18" charset="0"/>
                <a:cs typeface="Times New Roman" panose="02020603050405020304" pitchFamily="18" charset="0"/>
              </a:rPr>
              <a:t>InjectionTest</a:t>
            </a:r>
            <a:r>
              <a:rPr lang="tr-TR" sz="1200" dirty="0" smtClean="0">
                <a:latin typeface="Times New Roman" panose="02020603050405020304" pitchFamily="18" charset="0"/>
                <a:cs typeface="Times New Roman" panose="02020603050405020304" pitchFamily="18" charset="0"/>
              </a:rPr>
              <a:t> </a:t>
            </a:r>
            <a:endParaRPr lang="tr-T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41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830617"/>
          </a:xfrm>
        </p:spPr>
        <p:txBody>
          <a:bodyPr/>
          <a:lstStyle/>
          <a:p>
            <a:pPr algn="ctr"/>
            <a:r>
              <a:rPr lang="tr-TR" b="1" dirty="0" smtClean="0">
                <a:latin typeface="Times New Roman" panose="02020603050405020304" pitchFamily="18" charset="0"/>
                <a:cs typeface="Times New Roman" panose="02020603050405020304" pitchFamily="18" charset="0"/>
              </a:rPr>
              <a:t>Sonuç</a:t>
            </a:r>
            <a:r>
              <a:rPr lang="tr-TR" dirty="0" smtClean="0">
                <a:latin typeface="Times New Roman" panose="02020603050405020304" pitchFamily="18" charset="0"/>
                <a:cs typeface="Times New Roman" panose="02020603050405020304" pitchFamily="18" charset="0"/>
              </a:rPr>
              <a:t> </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2592925" y="1551709"/>
            <a:ext cx="8915400" cy="2288771"/>
          </a:xfrm>
        </p:spPr>
        <p:txBody>
          <a:bodyPr/>
          <a:lstStyle/>
          <a:p>
            <a:pPr algn="just"/>
            <a:r>
              <a:rPr lang="tr-TR" dirty="0">
                <a:latin typeface="Times New Roman" panose="02020603050405020304" pitchFamily="18" charset="0"/>
                <a:cs typeface="Times New Roman" panose="02020603050405020304" pitchFamily="18" charset="0"/>
              </a:rPr>
              <a:t>Yazılım testi, yazılım </a:t>
            </a:r>
            <a:r>
              <a:rPr lang="tr-TR" dirty="0" smtClean="0">
                <a:latin typeface="Times New Roman" panose="02020603050405020304" pitchFamily="18" charset="0"/>
                <a:cs typeface="Times New Roman" panose="02020603050405020304" pitchFamily="18" charset="0"/>
              </a:rPr>
              <a:t>testin </a:t>
            </a:r>
            <a:r>
              <a:rPr lang="tr-TR" dirty="0">
                <a:latin typeface="Times New Roman" panose="02020603050405020304" pitchFamily="18" charset="0"/>
                <a:cs typeface="Times New Roman" panose="02020603050405020304" pitchFamily="18" charset="0"/>
              </a:rPr>
              <a:t>önemi, yazılım test süreci literatür terimleri kullanılarak genel hatları ile anlatılmıştır. Peşinden bir uygulama örneği verilerek tecrübeler paylaşılmıştır. Sonuç ve çıkarımlar kısmı sunularak tecrübelerden kazanılmış dersler ve sonuçlar paylaşılmıştır. </a:t>
            </a:r>
            <a:endParaRPr lang="tr-TR" dirty="0" smtClean="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Bu proje ile yazılım test çeşitleri ve seviyeleri ile ilgili bilgiler edinip, bu bilgiler doğrultusunda </a:t>
            </a:r>
            <a:r>
              <a:rPr lang="tr-TR" dirty="0" smtClean="0">
                <a:latin typeface="Times New Roman" panose="02020603050405020304" pitchFamily="18" charset="0"/>
                <a:cs typeface="Times New Roman" panose="02020603050405020304" pitchFamily="18" charset="0"/>
              </a:rPr>
              <a:t>dersin uygulama amacına uygun bir şekilde yazılım test uzmanlığı hakkında gerekli beceriler kazanılmıştır. </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633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6600" dirty="0" smtClean="0">
                <a:latin typeface="Times New Roman" panose="02020603050405020304" pitchFamily="18" charset="0"/>
                <a:cs typeface="Times New Roman" panose="02020603050405020304" pitchFamily="18" charset="0"/>
              </a:rPr>
              <a:t>Teşekkür</a:t>
            </a:r>
            <a:endParaRPr lang="tr-TR" sz="66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2589212" y="2133599"/>
            <a:ext cx="8915400" cy="3502429"/>
          </a:xfrm>
        </p:spPr>
        <p:txBody>
          <a:bodyPr>
            <a:normAutofit/>
          </a:bodyPr>
          <a:lstStyle/>
          <a:p>
            <a:pPr marL="0" indent="0" algn="ctr">
              <a:buNone/>
            </a:pPr>
            <a:r>
              <a:rPr lang="tr-TR" sz="2000" dirty="0" smtClean="0">
                <a:latin typeface="Times New Roman" panose="02020603050405020304" pitchFamily="18" charset="0"/>
                <a:cs typeface="Times New Roman" panose="02020603050405020304" pitchFamily="18" charset="0"/>
              </a:rPr>
              <a:t>Proje boyunca danışmanlığımızı </a:t>
            </a:r>
            <a:r>
              <a:rPr lang="tr-TR" sz="2000" dirty="0" smtClean="0">
                <a:latin typeface="Times New Roman" panose="02020603050405020304" pitchFamily="18" charset="0"/>
                <a:cs typeface="Times New Roman" panose="02020603050405020304" pitchFamily="18" charset="0"/>
              </a:rPr>
              <a:t>yapan;</a:t>
            </a:r>
          </a:p>
          <a:p>
            <a:pPr marL="0" indent="0" algn="ctr">
              <a:buNone/>
            </a:pPr>
            <a:endParaRPr lang="tr-TR" sz="2000" dirty="0" smtClean="0">
              <a:latin typeface="Times New Roman" panose="02020603050405020304" pitchFamily="18" charset="0"/>
              <a:cs typeface="Times New Roman" panose="02020603050405020304" pitchFamily="18" charset="0"/>
            </a:endParaRPr>
          </a:p>
          <a:p>
            <a:pPr marL="0" indent="0" algn="ctr">
              <a:buNone/>
            </a:pPr>
            <a:r>
              <a:rPr lang="tr-TR" sz="2000" dirty="0" smtClean="0">
                <a:latin typeface="Times New Roman" panose="02020603050405020304" pitchFamily="18" charset="0"/>
                <a:cs typeface="Times New Roman" panose="02020603050405020304" pitchFamily="18" charset="0"/>
              </a:rPr>
              <a:t> </a:t>
            </a:r>
            <a:r>
              <a:rPr lang="tr-TR" sz="2000" dirty="0" smtClean="0">
                <a:latin typeface="Times New Roman" panose="02020603050405020304" pitchFamily="18" charset="0"/>
                <a:cs typeface="Times New Roman" panose="02020603050405020304" pitchFamily="18" charset="0"/>
              </a:rPr>
              <a:t>Sn. Prof. Dr. Resul DAŞ </a:t>
            </a:r>
            <a:r>
              <a:rPr lang="tr-TR" sz="2000" dirty="0" smtClean="0">
                <a:latin typeface="Times New Roman" panose="02020603050405020304" pitchFamily="18" charset="0"/>
                <a:cs typeface="Times New Roman" panose="02020603050405020304" pitchFamily="18" charset="0"/>
              </a:rPr>
              <a:t>hocamıza   </a:t>
            </a:r>
          </a:p>
          <a:p>
            <a:pPr marL="0" indent="0" algn="ctr">
              <a:buNone/>
            </a:pPr>
            <a:r>
              <a:rPr lang="tr-TR" sz="2000" dirty="0" smtClean="0">
                <a:latin typeface="Times New Roman" panose="02020603050405020304" pitchFamily="18" charset="0"/>
                <a:cs typeface="Times New Roman" panose="02020603050405020304" pitchFamily="18" charset="0"/>
              </a:rPr>
              <a:t>Sn</a:t>
            </a:r>
            <a:r>
              <a:rPr lang="tr-TR" sz="2000" dirty="0" smtClean="0">
                <a:latin typeface="Times New Roman" panose="02020603050405020304" pitchFamily="18" charset="0"/>
                <a:cs typeface="Times New Roman" panose="02020603050405020304" pitchFamily="18" charset="0"/>
              </a:rPr>
              <a:t>. Arş. Gör. Semra ÇELEBİ hocamıza </a:t>
            </a:r>
            <a:endParaRPr lang="tr-TR" sz="2000" dirty="0" smtClean="0">
              <a:latin typeface="Times New Roman" panose="02020603050405020304" pitchFamily="18" charset="0"/>
              <a:cs typeface="Times New Roman" panose="02020603050405020304" pitchFamily="18" charset="0"/>
            </a:endParaRPr>
          </a:p>
          <a:p>
            <a:pPr marL="0" indent="0" algn="ctr">
              <a:buNone/>
            </a:pPr>
            <a:r>
              <a:rPr lang="tr-TR" sz="2000" dirty="0" smtClean="0">
                <a:latin typeface="Times New Roman" panose="02020603050405020304" pitchFamily="18" charset="0"/>
                <a:cs typeface="Times New Roman" panose="02020603050405020304" pitchFamily="18" charset="0"/>
              </a:rPr>
              <a:t>ve </a:t>
            </a:r>
          </a:p>
          <a:p>
            <a:pPr marL="0" indent="0" algn="ctr">
              <a:buNone/>
            </a:pPr>
            <a:r>
              <a:rPr lang="tr-TR" sz="2000" dirty="0" smtClean="0">
                <a:latin typeface="Times New Roman" panose="02020603050405020304" pitchFamily="18" charset="0"/>
                <a:cs typeface="Times New Roman" panose="02020603050405020304" pitchFamily="18" charset="0"/>
              </a:rPr>
              <a:t>projemizde </a:t>
            </a:r>
            <a:r>
              <a:rPr lang="tr-TR" sz="2000" dirty="0" smtClean="0">
                <a:latin typeface="Times New Roman" panose="02020603050405020304" pitchFamily="18" charset="0"/>
                <a:cs typeface="Times New Roman" panose="02020603050405020304" pitchFamily="18" charset="0"/>
              </a:rPr>
              <a:t>yardımımıza koşan meslektaşlarımıza teşekkür ederiz, saygılarımızla… </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79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685944"/>
          </a:xfrm>
        </p:spPr>
        <p:txBody>
          <a:bodyPr/>
          <a:lstStyle/>
          <a:p>
            <a:pPr algn="ctr"/>
            <a:r>
              <a:rPr lang="tr-TR" b="1" dirty="0" smtClean="0">
                <a:latin typeface="Times New Roman" panose="02020603050405020304" pitchFamily="18" charset="0"/>
                <a:cs typeface="Times New Roman" panose="02020603050405020304" pitchFamily="18" charset="0"/>
              </a:rPr>
              <a:t>Yazılım Testi Nedir ?</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2589212" y="1456592"/>
            <a:ext cx="8915400" cy="2699772"/>
          </a:xfrm>
        </p:spPr>
        <p:txBody>
          <a:bodyPr>
            <a:normAutofit/>
          </a:bodyPr>
          <a:lstStyle/>
          <a:p>
            <a:pPr algn="just"/>
            <a:r>
              <a:rPr lang="tr-TR" sz="2000" dirty="0">
                <a:latin typeface="Times New Roman" panose="02020603050405020304" pitchFamily="18" charset="0"/>
                <a:cs typeface="Times New Roman" panose="02020603050405020304" pitchFamily="18" charset="0"/>
              </a:rPr>
              <a:t>Yazılım testi, geliştirilmiş bir yazılımın hedeflerine ulaşmasını sağlamakla ilgilidir. Yazılımın her alanının olması gerektiği gibi çalıştığından emin olmak için yazılım üzerinde gerçekleştirilen çeşitli testler vardır. Yazılım testi, yazılım geliştirmenin kalite kontrol yönüdür. Bir yazılım testçisi, hataları veya hataları kontrol etmeyi ve her şeyin tam olarak amaçlandığı gibi çalıştığından emin olmayı ve neyin düzeltilemeyeceğini belirtmeyi amaçlar.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091" y="4054318"/>
            <a:ext cx="3169641" cy="2113094"/>
          </a:xfrm>
          <a:prstGeom prst="rect">
            <a:avLst/>
          </a:prstGeom>
          <a:ln>
            <a:noFill/>
          </a:ln>
          <a:effectLst>
            <a:softEdge rad="112500"/>
          </a:effectLst>
        </p:spPr>
      </p:pic>
    </p:spTree>
    <p:extLst>
      <p:ext uri="{BB962C8B-B14F-4D97-AF65-F5344CB8AC3E}">
        <p14:creationId xmlns:p14="http://schemas.microsoft.com/office/powerpoint/2010/main" val="1542321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328275"/>
            <a:ext cx="8911687" cy="1072805"/>
          </a:xfrm>
        </p:spPr>
        <p:txBody>
          <a:bodyPr>
            <a:normAutofit fontScale="90000"/>
          </a:bodyPr>
          <a:lstStyle/>
          <a:p>
            <a:pPr algn="ctr"/>
            <a:r>
              <a:rPr lang="tr-TR" b="1" dirty="0" smtClean="0">
                <a:latin typeface="Times New Roman" panose="02020603050405020304" pitchFamily="18" charset="0"/>
                <a:cs typeface="Times New Roman" panose="02020603050405020304" pitchFamily="18" charset="0"/>
              </a:rPr>
              <a:t>Test Metotları – Test Türleri – Test Seviyeleri ?</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2592925" y="1061111"/>
            <a:ext cx="8915400" cy="3241948"/>
          </a:xfrm>
        </p:spPr>
        <p:txBody>
          <a:bodyPr/>
          <a:lstStyle/>
          <a:p>
            <a:pPr algn="just"/>
            <a:r>
              <a:rPr lang="tr-TR" dirty="0" smtClean="0">
                <a:latin typeface="Times New Roman" panose="02020603050405020304" pitchFamily="18" charset="0"/>
                <a:cs typeface="Times New Roman" panose="02020603050405020304" pitchFamily="18" charset="0"/>
              </a:rPr>
              <a:t>Yazılım test süreçlerinde bilmemiz gereken en önemli husus; test metotlarının, test seviyelerinin ve test türlerinin ne anlama geldiğidir. </a:t>
            </a:r>
            <a:endParaRPr lang="tr-TR" dirty="0">
              <a:latin typeface="Times New Roman" panose="02020603050405020304" pitchFamily="18" charset="0"/>
              <a:cs typeface="Times New Roman" panose="02020603050405020304" pitchFamily="18" charset="0"/>
            </a:endParaRPr>
          </a:p>
          <a:p>
            <a:pPr algn="just"/>
            <a:r>
              <a:rPr lang="tr-TR" dirty="0" smtClean="0">
                <a:latin typeface="Times New Roman" panose="02020603050405020304" pitchFamily="18" charset="0"/>
                <a:cs typeface="Times New Roman" panose="02020603050405020304" pitchFamily="18" charset="0"/>
              </a:rPr>
              <a:t>Bu terimler sıklıkla birbirleriyle karıştırılırlar. </a:t>
            </a:r>
          </a:p>
          <a:p>
            <a:pPr algn="just"/>
            <a:r>
              <a:rPr lang="tr-TR" b="1" u="sng" dirty="0" smtClean="0">
                <a:latin typeface="Times New Roman" panose="02020603050405020304" pitchFamily="18" charset="0"/>
                <a:cs typeface="Times New Roman" panose="02020603050405020304" pitchFamily="18" charset="0"/>
              </a:rPr>
              <a:t>Test metotları; </a:t>
            </a:r>
            <a:r>
              <a:rPr lang="tr-TR" dirty="0" smtClean="0">
                <a:latin typeface="Times New Roman" panose="02020603050405020304" pitchFamily="18" charset="0"/>
                <a:cs typeface="Times New Roman" panose="02020603050405020304" pitchFamily="18" charset="0"/>
              </a:rPr>
              <a:t>Beyaz </a:t>
            </a:r>
            <a:r>
              <a:rPr lang="tr-TR" dirty="0">
                <a:latin typeface="Times New Roman" panose="02020603050405020304" pitchFamily="18" charset="0"/>
                <a:cs typeface="Times New Roman" panose="02020603050405020304" pitchFamily="18" charset="0"/>
              </a:rPr>
              <a:t>K</a:t>
            </a:r>
            <a:r>
              <a:rPr lang="tr-TR" dirty="0" smtClean="0">
                <a:latin typeface="Times New Roman" panose="02020603050405020304" pitchFamily="18" charset="0"/>
                <a:cs typeface="Times New Roman" panose="02020603050405020304" pitchFamily="18" charset="0"/>
              </a:rPr>
              <a:t>utu, Kara </a:t>
            </a:r>
            <a:r>
              <a:rPr lang="tr-TR" dirty="0">
                <a:latin typeface="Times New Roman" panose="02020603050405020304" pitchFamily="18" charset="0"/>
                <a:cs typeface="Times New Roman" panose="02020603050405020304" pitchFamily="18" charset="0"/>
              </a:rPr>
              <a:t>K</a:t>
            </a:r>
            <a:r>
              <a:rPr lang="tr-TR" dirty="0" smtClean="0">
                <a:latin typeface="Times New Roman" panose="02020603050405020304" pitchFamily="18" charset="0"/>
                <a:cs typeface="Times New Roman" panose="02020603050405020304" pitchFamily="18" charset="0"/>
              </a:rPr>
              <a:t>utu ve Gri </a:t>
            </a:r>
            <a:r>
              <a:rPr lang="tr-TR" dirty="0">
                <a:latin typeface="Times New Roman" panose="02020603050405020304" pitchFamily="18" charset="0"/>
                <a:cs typeface="Times New Roman" panose="02020603050405020304" pitchFamily="18" charset="0"/>
              </a:rPr>
              <a:t>K</a:t>
            </a:r>
            <a:r>
              <a:rPr lang="tr-TR" dirty="0" smtClean="0">
                <a:latin typeface="Times New Roman" panose="02020603050405020304" pitchFamily="18" charset="0"/>
                <a:cs typeface="Times New Roman" panose="02020603050405020304" pitchFamily="18" charset="0"/>
              </a:rPr>
              <a:t>utu olmak üzere 3’e ayrılır.</a:t>
            </a:r>
          </a:p>
          <a:p>
            <a:pPr algn="just"/>
            <a:r>
              <a:rPr lang="tr-TR" b="1" u="sng" dirty="0" smtClean="0">
                <a:latin typeface="Times New Roman" panose="02020603050405020304" pitchFamily="18" charset="0"/>
                <a:cs typeface="Times New Roman" panose="02020603050405020304" pitchFamily="18" charset="0"/>
              </a:rPr>
              <a:t>Test türleri; </a:t>
            </a:r>
            <a:r>
              <a:rPr lang="tr-TR" dirty="0" smtClean="0">
                <a:latin typeface="Times New Roman" panose="02020603050405020304" pitchFamily="18" charset="0"/>
                <a:cs typeface="Times New Roman" panose="02020603050405020304" pitchFamily="18" charset="0"/>
              </a:rPr>
              <a:t>Performans Testi, İşlevsellik/Fonksiyonellik Testi, Yük Testi, Güvenlik Testi, Germe/Stres Testi ve Kullanılabilirlik Testinden oluşur. </a:t>
            </a:r>
          </a:p>
          <a:p>
            <a:pPr algn="just"/>
            <a:r>
              <a:rPr lang="tr-TR" b="1" u="sng" dirty="0" smtClean="0">
                <a:latin typeface="Times New Roman" panose="02020603050405020304" pitchFamily="18" charset="0"/>
                <a:cs typeface="Times New Roman" panose="02020603050405020304" pitchFamily="18" charset="0"/>
              </a:rPr>
              <a:t>Test Seviyeleri;</a:t>
            </a:r>
            <a:r>
              <a:rPr lang="tr-TR" dirty="0" smtClean="0">
                <a:latin typeface="Times New Roman" panose="02020603050405020304" pitchFamily="18" charset="0"/>
                <a:cs typeface="Times New Roman" panose="02020603050405020304" pitchFamily="18" charset="0"/>
              </a:rPr>
              <a:t> Kullanıcı Kabul Testi, Sistem Testi, Entegrasyon Testi ve Birim Testinden oluşur. </a:t>
            </a:r>
          </a:p>
          <a:p>
            <a:pPr algn="just"/>
            <a:r>
              <a:rPr lang="tr-TR" dirty="0" smtClean="0">
                <a:latin typeface="Times New Roman" panose="02020603050405020304" pitchFamily="18" charset="0"/>
                <a:cs typeface="Times New Roman" panose="02020603050405020304" pitchFamily="18" charset="0"/>
              </a:rPr>
              <a:t>Bunların dışında bir de </a:t>
            </a:r>
            <a:r>
              <a:rPr lang="tr-TR" b="1" u="sng" dirty="0" smtClean="0">
                <a:latin typeface="Times New Roman" panose="02020603050405020304" pitchFamily="18" charset="0"/>
                <a:cs typeface="Times New Roman" panose="02020603050405020304" pitchFamily="18" charset="0"/>
              </a:rPr>
              <a:t>Test Stratejileri </a:t>
            </a:r>
            <a:r>
              <a:rPr lang="tr-TR" dirty="0" smtClean="0">
                <a:latin typeface="Times New Roman" panose="02020603050405020304" pitchFamily="18" charset="0"/>
                <a:cs typeface="Times New Roman" panose="02020603050405020304" pitchFamily="18" charset="0"/>
              </a:rPr>
              <a:t>vardır.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9578" y="4303059"/>
            <a:ext cx="4538379" cy="1830342"/>
          </a:xfrm>
          <a:prstGeom prst="rect">
            <a:avLst/>
          </a:prstGeom>
          <a:ln>
            <a:noFill/>
          </a:ln>
          <a:effectLst>
            <a:softEdge rad="112500"/>
          </a:effectLst>
        </p:spPr>
      </p:pic>
      <p:sp>
        <p:nvSpPr>
          <p:cNvPr id="5" name="Unvan 1"/>
          <p:cNvSpPr txBox="1">
            <a:spLocks/>
          </p:cNvSpPr>
          <p:nvPr/>
        </p:nvSpPr>
        <p:spPr>
          <a:xfrm>
            <a:off x="6201931" y="6173573"/>
            <a:ext cx="1693671" cy="2830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1200" b="1" dirty="0" smtClean="0">
                <a:latin typeface="Times New Roman" panose="02020603050405020304" pitchFamily="18" charset="0"/>
                <a:cs typeface="Times New Roman" panose="02020603050405020304" pitchFamily="18" charset="0"/>
              </a:rPr>
              <a:t>Şekil-1 </a:t>
            </a:r>
            <a:r>
              <a:rPr lang="tr-TR" sz="1200" dirty="0" smtClean="0">
                <a:latin typeface="Times New Roman" panose="02020603050405020304" pitchFamily="18" charset="0"/>
                <a:cs typeface="Times New Roman" panose="02020603050405020304" pitchFamily="18" charset="0"/>
              </a:rPr>
              <a:t>Test Süreci</a:t>
            </a:r>
            <a:endParaRPr lang="tr-TR"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473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89212" y="493059"/>
            <a:ext cx="8915400" cy="2972517"/>
          </a:xfrm>
        </p:spPr>
        <p:txBody>
          <a:bodyPr>
            <a:normAutofit/>
          </a:bodyPr>
          <a:lstStyle/>
          <a:p>
            <a:pPr algn="just"/>
            <a:r>
              <a:rPr lang="tr-TR" b="1" u="sng" dirty="0" smtClean="0">
                <a:latin typeface="Times New Roman" panose="02020603050405020304" pitchFamily="18" charset="0"/>
                <a:cs typeface="Times New Roman" panose="02020603050405020304" pitchFamily="18" charset="0"/>
              </a:rPr>
              <a:t>Beyaz Kutu: </a:t>
            </a:r>
            <a:r>
              <a:rPr lang="tr-TR" dirty="0">
                <a:latin typeface="Times New Roman" panose="02020603050405020304" pitchFamily="18" charset="0"/>
                <a:cs typeface="Times New Roman" panose="02020603050405020304" pitchFamily="18" charset="0"/>
              </a:rPr>
              <a:t>Y</a:t>
            </a:r>
            <a:r>
              <a:rPr lang="tr-TR" dirty="0" smtClean="0">
                <a:latin typeface="Times New Roman" panose="02020603050405020304" pitchFamily="18" charset="0"/>
                <a:cs typeface="Times New Roman" panose="02020603050405020304" pitchFamily="18" charset="0"/>
              </a:rPr>
              <a:t>azılımın </a:t>
            </a:r>
            <a:r>
              <a:rPr lang="tr-TR" dirty="0">
                <a:latin typeface="Times New Roman" panose="02020603050405020304" pitchFamily="18" charset="0"/>
                <a:cs typeface="Times New Roman" panose="02020603050405020304" pitchFamily="18" charset="0"/>
              </a:rPr>
              <a:t>iç yapısının ve tasarımının nasıl çalıştığını test etme yöntemlerini ifade eden bir yazılım testi kategorisidir</a:t>
            </a:r>
            <a:r>
              <a:rPr lang="tr-TR" dirty="0" smtClean="0">
                <a:latin typeface="Times New Roman" panose="02020603050405020304" pitchFamily="18" charset="0"/>
                <a:cs typeface="Times New Roman" panose="02020603050405020304" pitchFamily="18" charset="0"/>
              </a:rPr>
              <a:t>.</a:t>
            </a:r>
          </a:p>
          <a:p>
            <a:pPr algn="just"/>
            <a:r>
              <a:rPr lang="tr-TR" b="1" u="sng" dirty="0" smtClean="0">
                <a:latin typeface="Times New Roman" panose="02020603050405020304" pitchFamily="18" charset="0"/>
                <a:cs typeface="Times New Roman" panose="02020603050405020304" pitchFamily="18" charset="0"/>
              </a:rPr>
              <a:t>Kara Kutu: </a:t>
            </a:r>
            <a:r>
              <a:rPr lang="tr-TR" dirty="0">
                <a:latin typeface="Times New Roman" panose="02020603050405020304" pitchFamily="18" charset="0"/>
                <a:cs typeface="Times New Roman" panose="02020603050405020304" pitchFamily="18" charset="0"/>
              </a:rPr>
              <a:t>D</a:t>
            </a:r>
            <a:r>
              <a:rPr lang="tr-TR" dirty="0" smtClean="0">
                <a:latin typeface="Times New Roman" panose="02020603050405020304" pitchFamily="18" charset="0"/>
                <a:cs typeface="Times New Roman" panose="02020603050405020304" pitchFamily="18" charset="0"/>
              </a:rPr>
              <a:t>avranışsal </a:t>
            </a:r>
            <a:r>
              <a:rPr lang="tr-TR" dirty="0">
                <a:latin typeface="Times New Roman" panose="02020603050405020304" pitchFamily="18" charset="0"/>
                <a:cs typeface="Times New Roman" panose="02020603050405020304" pitchFamily="18" charset="0"/>
              </a:rPr>
              <a:t>veya davranışa dayalı teknikler olarak da adlandırılabilir. Test nesnesinin iç yapısını dikkate almadan test nesnesinin girdi ve çıktılarına odaklanır</a:t>
            </a:r>
            <a:r>
              <a:rPr lang="tr-TR" dirty="0" smtClean="0">
                <a:latin typeface="Times New Roman" panose="02020603050405020304" pitchFamily="18" charset="0"/>
                <a:cs typeface="Times New Roman" panose="02020603050405020304" pitchFamily="18" charset="0"/>
              </a:rPr>
              <a:t>.</a:t>
            </a:r>
          </a:p>
          <a:p>
            <a:pPr algn="just"/>
            <a:r>
              <a:rPr lang="tr-TR" b="1" u="sng" dirty="0" smtClean="0">
                <a:latin typeface="Times New Roman" panose="02020603050405020304" pitchFamily="18" charset="0"/>
                <a:cs typeface="Times New Roman" panose="02020603050405020304" pitchFamily="18" charset="0"/>
              </a:rPr>
              <a:t>Gri Kutu: </a:t>
            </a:r>
            <a:r>
              <a:rPr lang="tr-TR" dirty="0">
                <a:latin typeface="Times New Roman" panose="02020603050405020304" pitchFamily="18" charset="0"/>
                <a:cs typeface="Times New Roman" panose="02020603050405020304" pitchFamily="18" charset="0"/>
              </a:rPr>
              <a:t>B</a:t>
            </a:r>
            <a:r>
              <a:rPr lang="tr-TR" dirty="0" smtClean="0">
                <a:latin typeface="Times New Roman" panose="02020603050405020304" pitchFamily="18" charset="0"/>
                <a:cs typeface="Times New Roman" panose="02020603050405020304" pitchFamily="18" charset="0"/>
              </a:rPr>
              <a:t>ir </a:t>
            </a:r>
            <a:r>
              <a:rPr lang="tr-TR" dirty="0">
                <a:latin typeface="Times New Roman" panose="02020603050405020304" pitchFamily="18" charset="0"/>
                <a:cs typeface="Times New Roman" panose="02020603050405020304" pitchFamily="18" charset="0"/>
              </a:rPr>
              <a:t>yazılım ürününü, uygulamanın dahili yapısının kısmi bilgisiyle(</a:t>
            </a:r>
            <a:r>
              <a:rPr lang="tr-TR" dirty="0" err="1">
                <a:latin typeface="Times New Roman" panose="02020603050405020304" pitchFamily="18" charset="0"/>
                <a:cs typeface="Times New Roman" panose="02020603050405020304" pitchFamily="18" charset="0"/>
              </a:rPr>
              <a:t>partial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knowledge</a:t>
            </a:r>
            <a:r>
              <a:rPr lang="tr-TR" dirty="0">
                <a:latin typeface="Times New Roman" panose="02020603050405020304" pitchFamily="18" charset="0"/>
                <a:cs typeface="Times New Roman" panose="02020603050405020304" pitchFamily="18" charset="0"/>
              </a:rPr>
              <a:t>) test etmek için kullanılan bir yazılım test tekniğidir. </a:t>
            </a:r>
            <a:r>
              <a:rPr lang="tr-TR" dirty="0" err="1">
                <a:latin typeface="Times New Roman" panose="02020603050405020304" pitchFamily="18" charset="0"/>
                <a:cs typeface="Times New Roman" panose="02020603050405020304" pitchFamily="18" charset="0"/>
              </a:rPr>
              <a:t>GreyBox</a:t>
            </a:r>
            <a:r>
              <a:rPr lang="tr-TR" dirty="0">
                <a:latin typeface="Times New Roman" panose="02020603050405020304" pitchFamily="18" charset="0"/>
                <a:cs typeface="Times New Roman" panose="02020603050405020304" pitchFamily="18" charset="0"/>
              </a:rPr>
              <a:t> testinin amacı, yanlış kod yapısı veya uygulamaların yanlış kullanımından kaynaklanan kusurları aramak ve tanımlamaktır.</a:t>
            </a:r>
            <a:endParaRPr lang="tr-TR" b="1"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3808131" y="3705508"/>
            <a:ext cx="6477561" cy="22633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Unvan 1"/>
          <p:cNvSpPr txBox="1">
            <a:spLocks/>
          </p:cNvSpPr>
          <p:nvPr/>
        </p:nvSpPr>
        <p:spPr>
          <a:xfrm>
            <a:off x="6200075" y="6067228"/>
            <a:ext cx="1693671" cy="2830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1200" b="1" dirty="0" smtClean="0">
                <a:latin typeface="Times New Roman" panose="02020603050405020304" pitchFamily="18" charset="0"/>
                <a:cs typeface="Times New Roman" panose="02020603050405020304" pitchFamily="18" charset="0"/>
              </a:rPr>
              <a:t>Şekil-2 </a:t>
            </a:r>
            <a:r>
              <a:rPr lang="tr-TR" sz="1200" dirty="0" smtClean="0">
                <a:latin typeface="Times New Roman" panose="02020603050405020304" pitchFamily="18" charset="0"/>
                <a:cs typeface="Times New Roman" panose="02020603050405020304" pitchFamily="18" charset="0"/>
              </a:rPr>
              <a:t>Test </a:t>
            </a:r>
            <a:r>
              <a:rPr lang="tr-TR" sz="1200" dirty="0" err="1" smtClean="0">
                <a:latin typeface="Times New Roman" panose="02020603050405020304" pitchFamily="18" charset="0"/>
                <a:cs typeface="Times New Roman" panose="02020603050405020304" pitchFamily="18" charset="0"/>
              </a:rPr>
              <a:t>Metodları</a:t>
            </a:r>
            <a:endParaRPr lang="tr-TR"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055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74922"/>
          </a:xfrm>
        </p:spPr>
        <p:txBody>
          <a:bodyPr/>
          <a:lstStyle/>
          <a:p>
            <a:pPr algn="ctr"/>
            <a:r>
              <a:rPr lang="tr-TR" b="1" dirty="0" smtClean="0">
                <a:latin typeface="Times New Roman" panose="02020603050405020304" pitchFamily="18" charset="0"/>
                <a:cs typeface="Times New Roman" panose="02020603050405020304" pitchFamily="18" charset="0"/>
              </a:rPr>
              <a:t>Biz Ne Yaptık ?</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2592925" y="1399032"/>
            <a:ext cx="8915400" cy="1796466"/>
          </a:xfrm>
        </p:spPr>
        <p:txBody>
          <a:bodyPr>
            <a:normAutofit fontScale="92500" lnSpcReduction="10000"/>
          </a:bodyPr>
          <a:lstStyle/>
          <a:p>
            <a:pPr algn="just"/>
            <a:r>
              <a:rPr lang="tr-TR" dirty="0" smtClean="0">
                <a:latin typeface="Times New Roman" panose="02020603050405020304" pitchFamily="18" charset="0"/>
                <a:cs typeface="Times New Roman" panose="02020603050405020304" pitchFamily="18" charset="0"/>
              </a:rPr>
              <a:t>Biz e-ticaret sitesi olan n11 web sayfası üzerinde çeşitli testler uygulayarak analizler yaptık. </a:t>
            </a:r>
          </a:p>
          <a:p>
            <a:pPr algn="just"/>
            <a:r>
              <a:rPr lang="tr-TR" b="1" u="sng" dirty="0" smtClean="0">
                <a:latin typeface="Times New Roman" panose="02020603050405020304" pitchFamily="18" charset="0"/>
                <a:cs typeface="Times New Roman" panose="02020603050405020304" pitchFamily="18" charset="0"/>
              </a:rPr>
              <a:t>Entegrasyon Testi: </a:t>
            </a:r>
            <a:r>
              <a:rPr lang="tr-TR" dirty="0">
                <a:latin typeface="Times New Roman" panose="02020603050405020304" pitchFamily="18" charset="0"/>
                <a:cs typeface="Times New Roman" panose="02020603050405020304" pitchFamily="18" charset="0"/>
              </a:rPr>
              <a:t>Yazılım bileşenlerinin bir araya geldiği ve birlikte çalıştığı durumu kontrol eder</a:t>
            </a:r>
            <a:r>
              <a:rPr lang="tr-TR" dirty="0" smtClean="0">
                <a:latin typeface="Times New Roman" panose="02020603050405020304" pitchFamily="18" charset="0"/>
                <a:cs typeface="Times New Roman" panose="02020603050405020304" pitchFamily="18" charset="0"/>
              </a:rPr>
              <a:t>. </a:t>
            </a:r>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Uygulamamızda kullanıcı giriş ekranında Facebook ile giriş </a:t>
            </a:r>
            <a:r>
              <a:rPr lang="tr-TR" dirty="0" smtClean="0">
                <a:latin typeface="Times New Roman" panose="02020603050405020304" pitchFamily="18" charset="0"/>
                <a:cs typeface="Times New Roman" panose="02020603050405020304" pitchFamily="18" charset="0"/>
              </a:rPr>
              <a:t>ve </a:t>
            </a:r>
            <a:r>
              <a:rPr lang="tr-TR" dirty="0">
                <a:latin typeface="Times New Roman" panose="02020603050405020304" pitchFamily="18" charset="0"/>
                <a:cs typeface="Times New Roman" panose="02020603050405020304" pitchFamily="18" charset="0"/>
              </a:rPr>
              <a:t>ek olarak şifre unutma kısmının mail ile iletişim sağlama durumunun entegrasyonunu test ettik. Web ortamında başarı sağlamadığını gözlemledik. </a:t>
            </a:r>
          </a:p>
          <a:p>
            <a:pPr algn="just"/>
            <a:endParaRPr lang="tr-TR" dirty="0" smtClean="0">
              <a:latin typeface="Times New Roman" panose="02020603050405020304" pitchFamily="18" charset="0"/>
              <a:cs typeface="Times New Roman" panose="02020603050405020304" pitchFamily="18" charset="0"/>
            </a:endParaRPr>
          </a:p>
        </p:txBody>
      </p:sp>
      <p:sp>
        <p:nvSpPr>
          <p:cNvPr id="5" name="Unvan 1"/>
          <p:cNvSpPr txBox="1">
            <a:spLocks/>
          </p:cNvSpPr>
          <p:nvPr/>
        </p:nvSpPr>
        <p:spPr>
          <a:xfrm>
            <a:off x="5761853" y="6299984"/>
            <a:ext cx="2573825" cy="2830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1200" b="1" dirty="0" smtClean="0">
                <a:latin typeface="Times New Roman" panose="02020603050405020304" pitchFamily="18" charset="0"/>
                <a:cs typeface="Times New Roman" panose="02020603050405020304" pitchFamily="18" charset="0"/>
              </a:rPr>
              <a:t>Şekil-3 </a:t>
            </a:r>
            <a:r>
              <a:rPr lang="tr-TR" sz="1200" dirty="0" smtClean="0">
                <a:latin typeface="Times New Roman" panose="02020603050405020304" pitchFamily="18" charset="0"/>
                <a:cs typeface="Times New Roman" panose="02020603050405020304" pitchFamily="18" charset="0"/>
              </a:rPr>
              <a:t>Entegrasyon Testi </a:t>
            </a:r>
            <a:endParaRPr lang="tr-TR" sz="1200" dirty="0">
              <a:latin typeface="Times New Roman" panose="02020603050405020304" pitchFamily="18" charset="0"/>
              <a:cs typeface="Times New Roman" panose="02020603050405020304" pitchFamily="18" charset="0"/>
            </a:endParaRPr>
          </a:p>
        </p:txBody>
      </p:sp>
      <p:pic>
        <p:nvPicPr>
          <p:cNvPr id="1026" name="Picture 2" descr="https://www.muhendisbeyinler.net/wp-content/uploads/2018/04/big-bang-entegrasyon-test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815" y="3195498"/>
            <a:ext cx="5295900" cy="30003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628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25472"/>
          </a:xfrm>
        </p:spPr>
        <p:txBody>
          <a:bodyPr/>
          <a:lstStyle/>
          <a:p>
            <a:pPr algn="ctr"/>
            <a:r>
              <a:rPr lang="tr-TR" b="1" dirty="0" smtClean="0">
                <a:latin typeface="Times New Roman" panose="02020603050405020304" pitchFamily="18" charset="0"/>
                <a:cs typeface="Times New Roman" panose="02020603050405020304" pitchFamily="18" charset="0"/>
              </a:rPr>
              <a:t>Biz Ne Yaptık ?</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2589212" y="1349582"/>
            <a:ext cx="8915400" cy="1639087"/>
          </a:xfrm>
        </p:spPr>
        <p:txBody>
          <a:bodyPr>
            <a:normAutofit/>
          </a:bodyPr>
          <a:lstStyle/>
          <a:p>
            <a:pPr algn="just"/>
            <a:r>
              <a:rPr lang="tr-TR" b="1" u="sng" dirty="0" smtClean="0">
                <a:latin typeface="Times New Roman" panose="02020603050405020304" pitchFamily="18" charset="0"/>
                <a:cs typeface="Times New Roman" panose="02020603050405020304" pitchFamily="18" charset="0"/>
              </a:rPr>
              <a:t>Fonksiyonellik Testi: </a:t>
            </a:r>
            <a:r>
              <a:rPr lang="tr-TR" dirty="0">
                <a:latin typeface="Times New Roman" panose="02020603050405020304" pitchFamily="18" charset="0"/>
                <a:cs typeface="Times New Roman" panose="02020603050405020304" pitchFamily="18" charset="0"/>
              </a:rPr>
              <a:t>Yazılımın belirli işlevlerinin doğru çalışıp çalışmadığını test etmemize yarar</a:t>
            </a:r>
            <a:r>
              <a:rPr lang="tr-TR" dirty="0" smtClean="0">
                <a:latin typeface="Times New Roman" panose="02020603050405020304" pitchFamily="18" charset="0"/>
                <a:cs typeface="Times New Roman" panose="02020603050405020304" pitchFamily="18" charset="0"/>
              </a:rPr>
              <a:t>. </a:t>
            </a:r>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Projemizde n11 sitesinin </a:t>
            </a:r>
            <a:r>
              <a:rPr lang="tr-TR" dirty="0" err="1">
                <a:latin typeface="Times New Roman" panose="02020603050405020304" pitchFamily="18" charset="0"/>
                <a:cs typeface="Times New Roman" panose="02020603050405020304" pitchFamily="18" charset="0"/>
              </a:rPr>
              <a:t>searchbox’ının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button’larının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label’larının</a:t>
            </a:r>
            <a:r>
              <a:rPr lang="tr-TR" dirty="0">
                <a:latin typeface="Times New Roman" panose="02020603050405020304" pitchFamily="18" charset="0"/>
                <a:cs typeface="Times New Roman" panose="02020603050405020304" pitchFamily="18" charset="0"/>
              </a:rPr>
              <a:t> ve imgelerinin doğru çalışıp çalışmadığını test ettik. Bunun için arama kutusuna telefon yazdırıp çıkan telefon sonuçlarından birinin seçilip sepete eklenmesini ve doğrulanmasını sağladık.</a:t>
            </a:r>
            <a:endParaRPr lang="tr-TR" dirty="0">
              <a:latin typeface="Times New Roman" panose="02020603050405020304" pitchFamily="18" charset="0"/>
              <a:cs typeface="Times New Roman" panose="02020603050405020304" pitchFamily="18" charset="0"/>
            </a:endParaRPr>
          </a:p>
        </p:txBody>
      </p:sp>
      <p:sp>
        <p:nvSpPr>
          <p:cNvPr id="6" name="Unvan 1"/>
          <p:cNvSpPr txBox="1">
            <a:spLocks/>
          </p:cNvSpPr>
          <p:nvPr/>
        </p:nvSpPr>
        <p:spPr>
          <a:xfrm>
            <a:off x="5655163" y="5726406"/>
            <a:ext cx="2783498" cy="2830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1200" b="1" dirty="0" smtClean="0">
                <a:latin typeface="Times New Roman" panose="02020603050405020304" pitchFamily="18" charset="0"/>
                <a:cs typeface="Times New Roman" panose="02020603050405020304" pitchFamily="18" charset="0"/>
              </a:rPr>
              <a:t>Şekil-4 </a:t>
            </a:r>
            <a:r>
              <a:rPr lang="tr-TR" sz="1200" dirty="0" smtClean="0">
                <a:latin typeface="Times New Roman" panose="02020603050405020304" pitchFamily="18" charset="0"/>
                <a:cs typeface="Times New Roman" panose="02020603050405020304" pitchFamily="18" charset="0"/>
              </a:rPr>
              <a:t>Fonksiyonellik Testi </a:t>
            </a:r>
            <a:endParaRPr lang="tr-TR" sz="1200" dirty="0">
              <a:latin typeface="Times New Roman" panose="02020603050405020304" pitchFamily="18" charset="0"/>
              <a:cs typeface="Times New Roman" panose="02020603050405020304" pitchFamily="18" charset="0"/>
            </a:endParaRPr>
          </a:p>
        </p:txBody>
      </p:sp>
      <p:pic>
        <p:nvPicPr>
          <p:cNvPr id="2050" name="Picture 2" descr="İşlevsellik (Functional) Testler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6662" y="3161925"/>
            <a:ext cx="4000500" cy="197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337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09"/>
            <a:ext cx="8911687" cy="705927"/>
          </a:xfrm>
        </p:spPr>
        <p:txBody>
          <a:bodyPr>
            <a:normAutofit/>
          </a:bodyPr>
          <a:lstStyle/>
          <a:p>
            <a:pPr algn="ctr"/>
            <a:r>
              <a:rPr lang="tr-TR" b="1" dirty="0" smtClean="0">
                <a:latin typeface="Times New Roman" panose="02020603050405020304" pitchFamily="18" charset="0"/>
                <a:cs typeface="Times New Roman" panose="02020603050405020304" pitchFamily="18" charset="0"/>
              </a:rPr>
              <a:t>Biz Ne Yaptık ?</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2664027" y="1330036"/>
            <a:ext cx="8915400" cy="2011680"/>
          </a:xfrm>
        </p:spPr>
        <p:txBody>
          <a:bodyPr/>
          <a:lstStyle/>
          <a:p>
            <a:pPr algn="just"/>
            <a:r>
              <a:rPr lang="tr-TR" b="1" dirty="0">
                <a:latin typeface="Times New Roman" panose="02020603050405020304" pitchFamily="18" charset="0"/>
                <a:cs typeface="Times New Roman" panose="02020603050405020304" pitchFamily="18" charset="0"/>
              </a:rPr>
              <a:t>Yük Testi: </a:t>
            </a:r>
            <a:r>
              <a:rPr lang="tr-TR" dirty="0">
                <a:latin typeface="Times New Roman" panose="02020603050405020304" pitchFamily="18" charset="0"/>
                <a:cs typeface="Times New Roman" panose="02020603050405020304" pitchFamily="18" charset="0"/>
              </a:rPr>
              <a:t>Bir projenin kaldırabileceği maksimum sınırları zorlamak için yapılan bir testtir</a:t>
            </a:r>
            <a:r>
              <a:rPr lang="tr-TR" dirty="0" smtClean="0">
                <a:latin typeface="Times New Roman" panose="02020603050405020304" pitchFamily="18" charset="0"/>
                <a:cs typeface="Times New Roman" panose="02020603050405020304" pitchFamily="18" charset="0"/>
              </a:rPr>
              <a:t>. </a:t>
            </a:r>
            <a:endParaRPr lang="tr-TR" dirty="0">
              <a:latin typeface="Times New Roman" panose="02020603050405020304" pitchFamily="18" charset="0"/>
              <a:cs typeface="Times New Roman" panose="02020603050405020304" pitchFamily="18" charset="0"/>
            </a:endParaRPr>
          </a:p>
          <a:p>
            <a:pPr algn="just"/>
            <a:r>
              <a:rPr lang="tr-TR" b="1" dirty="0">
                <a:latin typeface="Times New Roman" panose="02020603050405020304" pitchFamily="18" charset="0"/>
                <a:cs typeface="Times New Roman" panose="02020603050405020304" pitchFamily="18" charset="0"/>
              </a:rPr>
              <a:t>Stres Testi: </a:t>
            </a:r>
            <a:r>
              <a:rPr lang="tr-TR" dirty="0">
                <a:latin typeface="Times New Roman" panose="02020603050405020304" pitchFamily="18" charset="0"/>
                <a:cs typeface="Times New Roman" panose="02020603050405020304" pitchFamily="18" charset="0"/>
              </a:rPr>
              <a:t>Bir projenin sınırları zorlandığı anda gösterdiği performansı değerlendiren testtir</a:t>
            </a:r>
            <a:r>
              <a:rPr lang="tr-TR" dirty="0" smtClean="0">
                <a:latin typeface="Times New Roman" panose="02020603050405020304" pitchFamily="18" charset="0"/>
                <a:cs typeface="Times New Roman" panose="02020603050405020304" pitchFamily="18" charset="0"/>
              </a:rPr>
              <a:t>. </a:t>
            </a:r>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Biz de K6 aracını kullanarak n11 sitesine yük ve stres testi uygulayarak </a:t>
            </a:r>
            <a:r>
              <a:rPr lang="tr-TR" dirty="0" err="1">
                <a:latin typeface="Times New Roman" panose="02020603050405020304" pitchFamily="18" charset="0"/>
                <a:cs typeface="Times New Roman" panose="02020603050405020304" pitchFamily="18" charset="0"/>
              </a:rPr>
              <a:t>Grafana</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Dashboard’ı</a:t>
            </a:r>
            <a:r>
              <a:rPr lang="tr-TR" dirty="0">
                <a:latin typeface="Times New Roman" panose="02020603050405020304" pitchFamily="18" charset="0"/>
                <a:cs typeface="Times New Roman" panose="02020603050405020304" pitchFamily="18" charset="0"/>
              </a:rPr>
              <a:t> üzerinden görselleştirilmesini sağladık.</a:t>
            </a:r>
            <a:endParaRPr lang="tr-TR"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027" y="3341716"/>
            <a:ext cx="8840585" cy="2768139"/>
          </a:xfrm>
          <a:prstGeom prst="rect">
            <a:avLst/>
          </a:prstGeom>
          <a:ln>
            <a:noFill/>
          </a:ln>
          <a:effectLst>
            <a:outerShdw blurRad="292100" dist="139700" dir="2700000" algn="tl" rotWithShape="0">
              <a:srgbClr val="333333">
                <a:alpha val="65000"/>
              </a:srgbClr>
            </a:outerShdw>
          </a:effectLst>
        </p:spPr>
      </p:pic>
      <p:sp>
        <p:nvSpPr>
          <p:cNvPr id="5" name="Unvan 1"/>
          <p:cNvSpPr txBox="1">
            <a:spLocks/>
          </p:cNvSpPr>
          <p:nvPr/>
        </p:nvSpPr>
        <p:spPr>
          <a:xfrm>
            <a:off x="5446594" y="6233481"/>
            <a:ext cx="3204348" cy="2830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1200" b="1" dirty="0" smtClean="0">
                <a:latin typeface="Times New Roman" panose="02020603050405020304" pitchFamily="18" charset="0"/>
                <a:cs typeface="Times New Roman" panose="02020603050405020304" pitchFamily="18" charset="0"/>
              </a:rPr>
              <a:t>Şekil-5 </a:t>
            </a:r>
            <a:r>
              <a:rPr lang="tr-TR" sz="1200" dirty="0" smtClean="0">
                <a:latin typeface="Times New Roman" panose="02020603050405020304" pitchFamily="18" charset="0"/>
                <a:cs typeface="Times New Roman" panose="02020603050405020304" pitchFamily="18" charset="0"/>
              </a:rPr>
              <a:t>Yük ve Stres Testi </a:t>
            </a:r>
            <a:r>
              <a:rPr lang="tr-TR" sz="1200" dirty="0" err="1" smtClean="0">
                <a:latin typeface="Times New Roman" panose="02020603050405020304" pitchFamily="18" charset="0"/>
                <a:cs typeface="Times New Roman" panose="02020603050405020304" pitchFamily="18" charset="0"/>
              </a:rPr>
              <a:t>Grafana</a:t>
            </a:r>
            <a:r>
              <a:rPr lang="tr-TR" sz="1200" dirty="0" smtClean="0">
                <a:latin typeface="Times New Roman" panose="02020603050405020304" pitchFamily="18" charset="0"/>
                <a:cs typeface="Times New Roman" panose="02020603050405020304" pitchFamily="18" charset="0"/>
              </a:rPr>
              <a:t> Gösterimi</a:t>
            </a:r>
            <a:endParaRPr lang="tr-T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8403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592925" y="624110"/>
            <a:ext cx="8911687" cy="725472"/>
          </a:xfrm>
        </p:spPr>
        <p:txBody>
          <a:bodyPr/>
          <a:lstStyle/>
          <a:p>
            <a:pPr algn="ctr"/>
            <a:r>
              <a:rPr lang="tr-TR" b="1" dirty="0" smtClean="0">
                <a:latin typeface="Times New Roman" panose="02020603050405020304" pitchFamily="18" charset="0"/>
                <a:cs typeface="Times New Roman" panose="02020603050405020304" pitchFamily="18" charset="0"/>
              </a:rPr>
              <a:t>Biz Ne Yaptık ?</a:t>
            </a:r>
            <a:endParaRPr lang="tr-TR" b="1" dirty="0">
              <a:latin typeface="Times New Roman" panose="02020603050405020304" pitchFamily="18" charset="0"/>
              <a:cs typeface="Times New Roman" panose="02020603050405020304" pitchFamily="18" charset="0"/>
            </a:endParaRPr>
          </a:p>
        </p:txBody>
      </p:sp>
      <p:sp>
        <p:nvSpPr>
          <p:cNvPr id="5" name="İçerik Yer Tutucusu 2"/>
          <p:cNvSpPr>
            <a:spLocks noGrp="1"/>
          </p:cNvSpPr>
          <p:nvPr>
            <p:ph idx="1"/>
          </p:nvPr>
        </p:nvSpPr>
        <p:spPr>
          <a:xfrm>
            <a:off x="2592925" y="1349582"/>
            <a:ext cx="8915400" cy="1310491"/>
          </a:xfrm>
        </p:spPr>
        <p:txBody>
          <a:bodyPr>
            <a:normAutofit lnSpcReduction="10000"/>
          </a:bodyPr>
          <a:lstStyle/>
          <a:p>
            <a:pPr algn="just"/>
            <a:r>
              <a:rPr lang="tr-TR" b="1" u="sng" dirty="0" smtClean="0">
                <a:solidFill>
                  <a:schemeClr val="tx1"/>
                </a:solidFill>
                <a:latin typeface="Times New Roman" panose="02020603050405020304" pitchFamily="18" charset="0"/>
                <a:cs typeface="Times New Roman" panose="02020603050405020304" pitchFamily="18" charset="0"/>
              </a:rPr>
              <a:t>Birim Testi: </a:t>
            </a:r>
            <a:r>
              <a:rPr lang="tr-TR" dirty="0" smtClean="0">
                <a:latin typeface="Times New Roman" panose="02020603050405020304" pitchFamily="18" charset="0"/>
                <a:cs typeface="Times New Roman" panose="02020603050405020304" pitchFamily="18" charset="0"/>
              </a:rPr>
              <a:t>Yazılım </a:t>
            </a:r>
            <a:r>
              <a:rPr lang="tr-TR" dirty="0">
                <a:latin typeface="Times New Roman" panose="02020603050405020304" pitchFamily="18" charset="0"/>
                <a:cs typeface="Times New Roman" panose="02020603050405020304" pitchFamily="18" charset="0"/>
              </a:rPr>
              <a:t>geliştirme sürecinde en küçük yazılım birimlerinin doğru çalıştığını doğrulamak için yapılan testlerdir. </a:t>
            </a:r>
          </a:p>
          <a:p>
            <a:pPr algn="just"/>
            <a:r>
              <a:rPr lang="tr-TR" dirty="0">
                <a:latin typeface="Times New Roman" panose="02020603050405020304" pitchFamily="18" charset="0"/>
                <a:cs typeface="Times New Roman" panose="02020603050405020304" pitchFamily="18" charset="0"/>
              </a:rPr>
              <a:t>Projemizde adres defterine ekleme, silme ve güncelleme işlemlerinin doğru çalıştığını test ettik. </a:t>
            </a:r>
            <a:endParaRPr lang="tr-TR" dirty="0">
              <a:latin typeface="Times New Roman" panose="02020603050405020304" pitchFamily="18" charset="0"/>
              <a:cs typeface="Times New Roman" panose="02020603050405020304" pitchFamily="18" charset="0"/>
            </a:endParaRP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282" y="2660073"/>
            <a:ext cx="3708972" cy="3807301"/>
          </a:xfrm>
          <a:prstGeom prst="rect">
            <a:avLst/>
          </a:prstGeom>
        </p:spPr>
      </p:pic>
      <p:sp>
        <p:nvSpPr>
          <p:cNvPr id="7" name="Unvan 1"/>
          <p:cNvSpPr txBox="1">
            <a:spLocks/>
          </p:cNvSpPr>
          <p:nvPr/>
        </p:nvSpPr>
        <p:spPr>
          <a:xfrm>
            <a:off x="5446594" y="6467374"/>
            <a:ext cx="3204348" cy="2830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1200" b="1" dirty="0" smtClean="0">
                <a:latin typeface="Times New Roman" panose="02020603050405020304" pitchFamily="18" charset="0"/>
                <a:cs typeface="Times New Roman" panose="02020603050405020304" pitchFamily="18" charset="0"/>
              </a:rPr>
              <a:t>Şekil-6 </a:t>
            </a:r>
            <a:r>
              <a:rPr lang="tr-TR" sz="1200" dirty="0" smtClean="0">
                <a:latin typeface="Times New Roman" panose="02020603050405020304" pitchFamily="18" charset="0"/>
                <a:cs typeface="Times New Roman" panose="02020603050405020304" pitchFamily="18" charset="0"/>
              </a:rPr>
              <a:t>Birim Test Raporu</a:t>
            </a:r>
            <a:endParaRPr lang="tr-T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165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592925" y="624110"/>
            <a:ext cx="8911687" cy="725472"/>
          </a:xfrm>
        </p:spPr>
        <p:txBody>
          <a:bodyPr/>
          <a:lstStyle/>
          <a:p>
            <a:pPr algn="ctr"/>
            <a:r>
              <a:rPr lang="tr-TR" b="1" dirty="0" smtClean="0">
                <a:latin typeface="Times New Roman" panose="02020603050405020304" pitchFamily="18" charset="0"/>
                <a:cs typeface="Times New Roman" panose="02020603050405020304" pitchFamily="18" charset="0"/>
              </a:rPr>
              <a:t>Biz Ne Yaptık ?</a:t>
            </a:r>
            <a:endParaRPr lang="tr-TR" b="1" dirty="0">
              <a:latin typeface="Times New Roman" panose="02020603050405020304" pitchFamily="18" charset="0"/>
              <a:cs typeface="Times New Roman" panose="02020603050405020304" pitchFamily="18" charset="0"/>
            </a:endParaRPr>
          </a:p>
        </p:txBody>
      </p:sp>
      <p:sp>
        <p:nvSpPr>
          <p:cNvPr id="5" name="İçerik Yer Tutucusu 2"/>
          <p:cNvSpPr>
            <a:spLocks noGrp="1"/>
          </p:cNvSpPr>
          <p:nvPr>
            <p:ph idx="1"/>
          </p:nvPr>
        </p:nvSpPr>
        <p:spPr>
          <a:xfrm>
            <a:off x="2592925" y="1199953"/>
            <a:ext cx="8915400" cy="1602498"/>
          </a:xfrm>
        </p:spPr>
        <p:txBody>
          <a:bodyPr>
            <a:normAutofit/>
          </a:bodyPr>
          <a:lstStyle/>
          <a:p>
            <a:pPr algn="just"/>
            <a:r>
              <a:rPr lang="tr-TR" b="1" u="sng" dirty="0" smtClean="0">
                <a:latin typeface="Times New Roman" panose="02020603050405020304" pitchFamily="18" charset="0"/>
                <a:cs typeface="Times New Roman" panose="02020603050405020304" pitchFamily="18" charset="0"/>
              </a:rPr>
              <a:t>GUI</a:t>
            </a:r>
            <a:r>
              <a:rPr lang="tr-TR" b="1" u="sng" dirty="0" smtClean="0">
                <a:latin typeface="Times New Roman" panose="02020603050405020304" pitchFamily="18" charset="0"/>
                <a:cs typeface="Times New Roman" panose="02020603050405020304" pitchFamily="18" charset="0"/>
              </a:rPr>
              <a:t> </a:t>
            </a:r>
            <a:r>
              <a:rPr lang="tr-TR" b="1" u="sng" dirty="0" smtClean="0">
                <a:latin typeface="Times New Roman" panose="02020603050405020304" pitchFamily="18" charset="0"/>
                <a:cs typeface="Times New Roman" panose="02020603050405020304" pitchFamily="18" charset="0"/>
              </a:rPr>
              <a:t>Testi: </a:t>
            </a:r>
            <a:r>
              <a:rPr lang="tr-TR" dirty="0">
                <a:latin typeface="Times New Roman" panose="02020603050405020304" pitchFamily="18" charset="0"/>
                <a:cs typeface="Times New Roman" panose="02020603050405020304" pitchFamily="18" charset="0"/>
              </a:rPr>
              <a:t>Bir yazılım uygulamasının grafik kullanıcı ara yüzünü test etmeyi amaçlayan bir test türüdür. Bu testler uygulamanın kullanıcı ara yüzünün doğru çalıştığını, kullanıcı etkileşimlerine doğru tepkiler verdiğini ve görsel unsurların doğru şekilde görüntülendiğini doğrular.</a:t>
            </a:r>
          </a:p>
          <a:p>
            <a:pPr algn="just"/>
            <a:r>
              <a:rPr lang="tr-TR" dirty="0">
                <a:latin typeface="Times New Roman" panose="02020603050405020304" pitchFamily="18" charset="0"/>
                <a:cs typeface="Times New Roman" panose="02020603050405020304" pitchFamily="18" charset="0"/>
              </a:rPr>
              <a:t>Projemizde n11.com sayfasının ürün kategorilerinin kullanımı test edilmiştir.  </a:t>
            </a: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98" y="2802451"/>
            <a:ext cx="4507940" cy="3515276"/>
          </a:xfrm>
          <a:prstGeom prst="rect">
            <a:avLst/>
          </a:prstGeom>
        </p:spPr>
      </p:pic>
      <p:sp>
        <p:nvSpPr>
          <p:cNvPr id="8" name="Unvan 1"/>
          <p:cNvSpPr txBox="1">
            <a:spLocks/>
          </p:cNvSpPr>
          <p:nvPr/>
        </p:nvSpPr>
        <p:spPr>
          <a:xfrm>
            <a:off x="5446594" y="6391423"/>
            <a:ext cx="3204348" cy="28309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1200" b="1" dirty="0" smtClean="0">
                <a:latin typeface="Times New Roman" panose="02020603050405020304" pitchFamily="18" charset="0"/>
                <a:cs typeface="Times New Roman" panose="02020603050405020304" pitchFamily="18" charset="0"/>
              </a:rPr>
              <a:t>Şekil-7 </a:t>
            </a:r>
            <a:r>
              <a:rPr lang="tr-TR" sz="1200" dirty="0" smtClean="0">
                <a:latin typeface="Times New Roman" panose="02020603050405020304" pitchFamily="18" charset="0"/>
                <a:cs typeface="Times New Roman" panose="02020603050405020304" pitchFamily="18" charset="0"/>
              </a:rPr>
              <a:t>GUI Test Raporu</a:t>
            </a:r>
            <a:endParaRPr lang="tr-T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06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300</TotalTime>
  <Words>790</Words>
  <Application>Microsoft Office PowerPoint</Application>
  <PresentationFormat>Geniş ekran</PresentationFormat>
  <Paragraphs>61</Paragraphs>
  <Slides>13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Arial</vt:lpstr>
      <vt:lpstr>Century Gothic</vt:lpstr>
      <vt:lpstr>Times New Roman</vt:lpstr>
      <vt:lpstr>Wingdings 3</vt:lpstr>
      <vt:lpstr>Duman</vt:lpstr>
      <vt:lpstr>TC  FIRAT ÜNİVERSİTESİ  TEKNOLOJİ FAKÜLTESİ YAZILIM MÜHENDİSLİĞİ </vt:lpstr>
      <vt:lpstr>Yazılım Testi Nedir ?</vt:lpstr>
      <vt:lpstr>Test Metotları – Test Türleri – Test Seviyeleri ?</vt:lpstr>
      <vt:lpstr>PowerPoint Sunusu</vt:lpstr>
      <vt:lpstr>Biz Ne Yaptık ?</vt:lpstr>
      <vt:lpstr>Biz Ne Yaptık ?</vt:lpstr>
      <vt:lpstr>Biz Ne Yaptık ?</vt:lpstr>
      <vt:lpstr>Biz Ne Yaptık ?</vt:lpstr>
      <vt:lpstr>Biz Ne Yaptık ?</vt:lpstr>
      <vt:lpstr>Biz Ne Yaptık ?</vt:lpstr>
      <vt:lpstr>Biz Ne Yaptık ?</vt:lpstr>
      <vt:lpstr>Sonuç </vt:lpstr>
      <vt:lpstr>Teşekkür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  FIRAT ÜNİVERSİTESİ  TEKNOLOJİ FAKÜLTESİ YAZILIM MÜHENDİSLİĞİ</dc:title>
  <dc:creator>Yusuf</dc:creator>
  <cp:lastModifiedBy>Emrah</cp:lastModifiedBy>
  <cp:revision>35</cp:revision>
  <dcterms:created xsi:type="dcterms:W3CDTF">2024-05-23T07:22:54Z</dcterms:created>
  <dcterms:modified xsi:type="dcterms:W3CDTF">2024-05-30T11:27:14Z</dcterms:modified>
</cp:coreProperties>
</file>