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0" r:id="rId3"/>
    <p:sldId id="257" r:id="rId4"/>
    <p:sldId id="275" r:id="rId5"/>
    <p:sldId id="276" r:id="rId6"/>
    <p:sldId id="271" r:id="rId7"/>
    <p:sldId id="273" r:id="rId8"/>
    <p:sldId id="258" r:id="rId9"/>
    <p:sldId id="259" r:id="rId10"/>
    <p:sldId id="262" r:id="rId11"/>
    <p:sldId id="265" r:id="rId12"/>
    <p:sldId id="267" r:id="rId13"/>
    <p:sldId id="268"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2"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2A152D-CAE1-48AE-A4F2-174EB144E9F7}" type="datetimeFigureOut">
              <a:rPr lang="tr-TR" smtClean="0"/>
              <a:t>30.04.2018</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167549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276890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38675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04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3485592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B02A152D-CAE1-48AE-A4F2-174EB144E9F7}" type="datetimeFigureOut">
              <a:rPr lang="tr-TR" smtClean="0"/>
              <a:t>30.04.2018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451438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B02A152D-CAE1-48AE-A4F2-174EB144E9F7}" type="datetimeFigureOut">
              <a:rPr lang="tr-TR" smtClean="0"/>
              <a:t>30.04.2018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1052107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02A152D-CAE1-48AE-A4F2-174EB144E9F7}" type="datetimeFigureOut">
              <a:rPr lang="tr-TR" smtClean="0"/>
              <a:t>30.04.2018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1957964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02A152D-CAE1-48AE-A4F2-174EB144E9F7}" type="datetimeFigureOut">
              <a:rPr lang="tr-TR" smtClean="0"/>
              <a:t>30.04.2018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183087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02A152D-CAE1-48AE-A4F2-174EB144E9F7}" type="datetimeFigureOut">
              <a:rPr lang="tr-TR" smtClean="0"/>
              <a:t>30.04.2018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221346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02A152D-CAE1-48AE-A4F2-174EB144E9F7}" type="datetimeFigureOut">
              <a:rPr lang="tr-TR" smtClean="0"/>
              <a:t>30.04.2018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257425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34746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02A152D-CAE1-48AE-A4F2-174EB144E9F7}" type="datetimeFigureOut">
              <a:rPr lang="tr-TR" smtClean="0"/>
              <a:t>30.04.2018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208319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02A152D-CAE1-48AE-A4F2-174EB144E9F7}" type="datetimeFigureOut">
              <a:rPr lang="tr-TR" smtClean="0"/>
              <a:t>30.04.2018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245988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A152D-CAE1-48AE-A4F2-174EB144E9F7}" type="datetimeFigureOut">
              <a:rPr lang="tr-TR" smtClean="0"/>
              <a:t>30.04.2018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299654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187568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2A152D-CAE1-48AE-A4F2-174EB144E9F7}" type="datetimeFigureOut">
              <a:rPr lang="tr-TR" smtClean="0"/>
              <a:t>30.04.2018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AE7C9F5-6DF2-4BD0-8ED9-BA66C9DE95A3}" type="slidenum">
              <a:rPr lang="tr-TR" smtClean="0"/>
              <a:t>‹#›</a:t>
            </a:fld>
            <a:endParaRPr lang="tr-TR"/>
          </a:p>
        </p:txBody>
      </p:sp>
    </p:spTree>
    <p:extLst>
      <p:ext uri="{BB962C8B-B14F-4D97-AF65-F5344CB8AC3E}">
        <p14:creationId xmlns:p14="http://schemas.microsoft.com/office/powerpoint/2010/main" val="65235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2A152D-CAE1-48AE-A4F2-174EB144E9F7}" type="datetimeFigureOut">
              <a:rPr lang="tr-TR" smtClean="0"/>
              <a:t>30.04.2018</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E7C9F5-6DF2-4BD0-8ED9-BA66C9DE95A3}" type="slidenum">
              <a:rPr lang="tr-TR" smtClean="0"/>
              <a:t>‹#›</a:t>
            </a:fld>
            <a:endParaRPr lang="tr-TR"/>
          </a:p>
        </p:txBody>
      </p:sp>
    </p:spTree>
    <p:extLst>
      <p:ext uri="{BB962C8B-B14F-4D97-AF65-F5344CB8AC3E}">
        <p14:creationId xmlns:p14="http://schemas.microsoft.com/office/powerpoint/2010/main" val="135915656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uci.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949" y="975920"/>
            <a:ext cx="4892650" cy="4085363"/>
          </a:xfrm>
          <a:prstGeom prst="rect">
            <a:avLst/>
          </a:prstGeom>
        </p:spPr>
      </p:pic>
      <p:sp>
        <p:nvSpPr>
          <p:cNvPr id="6" name="Metin kutusu 5"/>
          <p:cNvSpPr txBox="1"/>
          <p:nvPr/>
        </p:nvSpPr>
        <p:spPr>
          <a:xfrm>
            <a:off x="7475621" y="3743183"/>
            <a:ext cx="4315326" cy="923330"/>
          </a:xfrm>
          <a:prstGeom prst="rect">
            <a:avLst/>
          </a:prstGeom>
          <a:noFill/>
        </p:spPr>
        <p:txBody>
          <a:bodyPr wrap="square" rtlCol="0">
            <a:spAutoFit/>
          </a:bodyPr>
          <a:lstStyle/>
          <a:p>
            <a:r>
              <a:rPr lang="tr-TR" dirty="0" smtClean="0"/>
              <a:t>ISE517 YAPAY ZEKA</a:t>
            </a:r>
          </a:p>
          <a:p>
            <a:endParaRPr lang="tr-TR" dirty="0" smtClean="0"/>
          </a:p>
          <a:p>
            <a:r>
              <a:rPr lang="tr-TR" dirty="0" err="1"/>
              <a:t>Dr.Öğr.Üyesi</a:t>
            </a:r>
            <a:r>
              <a:rPr lang="tr-TR" dirty="0"/>
              <a:t> MÜMTAZ İPEK</a:t>
            </a:r>
          </a:p>
        </p:txBody>
      </p:sp>
    </p:spTree>
    <p:extLst>
      <p:ext uri="{BB962C8B-B14F-4D97-AF65-F5344CB8AC3E}">
        <p14:creationId xmlns:p14="http://schemas.microsoft.com/office/powerpoint/2010/main" val="1627042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Derin Öğrenmenin Kullanım Alanları</a:t>
            </a:r>
            <a:br>
              <a:rPr lang="tr-TR" dirty="0"/>
            </a:br>
            <a:endParaRPr lang="tr-TR" dirty="0"/>
          </a:p>
        </p:txBody>
      </p:sp>
      <p:sp>
        <p:nvSpPr>
          <p:cNvPr id="3" name="İçerik Yer Tutucusu 2"/>
          <p:cNvSpPr>
            <a:spLocks noGrp="1"/>
          </p:cNvSpPr>
          <p:nvPr>
            <p:ph idx="1"/>
          </p:nvPr>
        </p:nvSpPr>
        <p:spPr/>
        <p:txBody>
          <a:bodyPr>
            <a:normAutofit fontScale="92500" lnSpcReduction="10000"/>
          </a:bodyPr>
          <a:lstStyle/>
          <a:p>
            <a:pPr marL="457200" indent="-457200">
              <a:buAutoNum type="arabicPeriod"/>
            </a:pPr>
            <a:r>
              <a:rPr lang="tr-TR" dirty="0" smtClean="0">
                <a:latin typeface="Times New Roman" panose="02020603050405020304" pitchFamily="18" charset="0"/>
                <a:cs typeface="Times New Roman" panose="02020603050405020304" pitchFamily="18" charset="0"/>
              </a:rPr>
              <a:t>Plaka </a:t>
            </a:r>
            <a:r>
              <a:rPr lang="tr-TR" dirty="0">
                <a:latin typeface="Times New Roman" panose="02020603050405020304" pitchFamily="18" charset="0"/>
                <a:cs typeface="Times New Roman" panose="02020603050405020304" pitchFamily="18" charset="0"/>
              </a:rPr>
              <a:t>Tanıma Sistemleri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Yüz </a:t>
            </a:r>
            <a:r>
              <a:rPr lang="tr-TR" dirty="0">
                <a:latin typeface="Times New Roman" panose="02020603050405020304" pitchFamily="18" charset="0"/>
                <a:cs typeface="Times New Roman" panose="02020603050405020304" pitchFamily="18" charset="0"/>
              </a:rPr>
              <a:t>Tanıma Sistemleri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Parmak İzi Okuyucuları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İris Okuyucular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Ses Tanıma Sistemleri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Sürücüsüz Arabalar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Spam</a:t>
            </a:r>
            <a:r>
              <a:rPr lang="tr-TR" dirty="0">
                <a:latin typeface="Times New Roman" panose="02020603050405020304" pitchFamily="18" charset="0"/>
                <a:cs typeface="Times New Roman" panose="02020603050405020304" pitchFamily="18" charset="0"/>
              </a:rPr>
              <a:t> (İstenmeyen) E-Posta Tespiti</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8885" y="1662287"/>
            <a:ext cx="1951538" cy="208625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458" y="1605421"/>
            <a:ext cx="2143125" cy="2143125"/>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731" y="4020344"/>
            <a:ext cx="4320692" cy="2515603"/>
          </a:xfrm>
          <a:prstGeom prst="rect">
            <a:avLst/>
          </a:prstGeom>
        </p:spPr>
      </p:pic>
    </p:spTree>
    <p:extLst>
      <p:ext uri="{BB962C8B-B14F-4D97-AF65-F5344CB8AC3E}">
        <p14:creationId xmlns:p14="http://schemas.microsoft.com/office/powerpoint/2010/main" val="377777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491319"/>
            <a:ext cx="9905999" cy="5299882"/>
          </a:xfrm>
        </p:spPr>
        <p:txBody>
          <a:bodyPr>
            <a:normAutofit/>
          </a:bodyPr>
          <a:lstStyle/>
          <a:p>
            <a:r>
              <a:rPr lang="tr-TR" sz="2200" dirty="0">
                <a:latin typeface="Times New Roman" panose="02020603050405020304" pitchFamily="18" charset="0"/>
                <a:cs typeface="Times New Roman" panose="02020603050405020304" pitchFamily="18" charset="0"/>
              </a:rPr>
              <a:t>DARPA, insansız hava araçlarının düşman toprakları üzerinde elde ettiği görüntü ve videoların karargâha aktarımıyla oluşturulan büyük veri (</a:t>
            </a:r>
            <a:r>
              <a:rPr lang="tr-TR" sz="2200" dirty="0" err="1">
                <a:latin typeface="Times New Roman" panose="02020603050405020304" pitchFamily="18" charset="0"/>
                <a:cs typeface="Times New Roman" panose="02020603050405020304" pitchFamily="18" charset="0"/>
              </a:rPr>
              <a:t>BigData</a:t>
            </a:r>
            <a:r>
              <a:rPr lang="tr-TR" sz="2200" dirty="0">
                <a:latin typeface="Times New Roman" panose="02020603050405020304" pitchFamily="18" charset="0"/>
                <a:cs typeface="Times New Roman" panose="02020603050405020304" pitchFamily="18" charset="0"/>
              </a:rPr>
              <a:t>) yığınıyla baş edebilmek maksadıyla daha iyi bir istihbarat katmanı geliştirilmesi kapsamında 2009 yılında derin öğrenme çalışmalarına destek vermeye başlamıştır. </a:t>
            </a:r>
            <a:endParaRPr lang="tr-TR" sz="2200" dirty="0" smtClean="0">
              <a:latin typeface="Times New Roman" panose="02020603050405020304" pitchFamily="18" charset="0"/>
              <a:cs typeface="Times New Roman" panose="02020603050405020304" pitchFamily="18" charset="0"/>
            </a:endParaRPr>
          </a:p>
          <a:p>
            <a:r>
              <a:rPr lang="tr-TR" sz="2200" dirty="0">
                <a:latin typeface="Times New Roman" panose="02020603050405020304" pitchFamily="18" charset="0"/>
                <a:cs typeface="Times New Roman" panose="02020603050405020304" pitchFamily="18" charset="0"/>
              </a:rPr>
              <a:t>Google son dönemde bünyesine kattığı, </a:t>
            </a:r>
            <a:r>
              <a:rPr lang="tr-TR" sz="2200" dirty="0" err="1">
                <a:latin typeface="Times New Roman" panose="02020603050405020304" pitchFamily="18" charset="0"/>
                <a:cs typeface="Times New Roman" panose="02020603050405020304" pitchFamily="18" charset="0"/>
              </a:rPr>
              <a:t>Deep</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Mind</a:t>
            </a:r>
            <a:r>
              <a:rPr lang="tr-TR" sz="2200" dirty="0">
                <a:latin typeface="Times New Roman" panose="02020603050405020304" pitchFamily="18" charset="0"/>
                <a:cs typeface="Times New Roman" panose="02020603050405020304" pitchFamily="18" charset="0"/>
              </a:rPr>
              <a:t> firması ile </a:t>
            </a:r>
            <a:r>
              <a:rPr lang="tr-TR" sz="2200" dirty="0" err="1">
                <a:latin typeface="Times New Roman" panose="02020603050405020304" pitchFamily="18" charset="0"/>
                <a:cs typeface="Times New Roman" panose="02020603050405020304" pitchFamily="18" charset="0"/>
              </a:rPr>
              <a:t>yürttüğü</a:t>
            </a:r>
            <a:r>
              <a:rPr lang="tr-TR" sz="2200" dirty="0">
                <a:latin typeface="Times New Roman" panose="02020603050405020304" pitchFamily="18" charset="0"/>
                <a:cs typeface="Times New Roman" panose="02020603050405020304" pitchFamily="18" charset="0"/>
              </a:rPr>
              <a:t> derin öğrenme çalışmaları kapsamında, Atari video oyunlarını kullanılarak makineler için sadece ağı eğitmekle kalmayıp, ayrıca ortam içerisinde nasıl hareket edileceğini de öğretmişlerdir. Bu sayede eğitilen ağ oyun serisini başarıyla tamamlamıştır. Bu çalışma ile Google sahip olduğu ve sürekli artan veri havuzunu zamanı geldiğinde geliştirdiği algoritmalar ile kullanarak akıllı sistemler ortaya çıkarabileceğini göstermiştir.</a:t>
            </a:r>
          </a:p>
        </p:txBody>
      </p:sp>
    </p:spTree>
    <p:extLst>
      <p:ext uri="{BB962C8B-B14F-4D97-AF65-F5344CB8AC3E}">
        <p14:creationId xmlns:p14="http://schemas.microsoft.com/office/powerpoint/2010/main" val="3917074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696035"/>
            <a:ext cx="9905999" cy="5095165"/>
          </a:xfrm>
        </p:spPr>
        <p:txBody>
          <a:bodyPr>
            <a:normAutofit/>
          </a:bodyPr>
          <a:lstStyle/>
          <a:p>
            <a:r>
              <a:rPr lang="tr-TR" sz="2200" dirty="0">
                <a:latin typeface="Times New Roman" panose="02020603050405020304" pitchFamily="18" charset="0"/>
                <a:cs typeface="Times New Roman" panose="02020603050405020304" pitchFamily="18" charset="0"/>
              </a:rPr>
              <a:t>Yüz Tanıma Sistemi: Derin öğrenme yüz tanıma yarışması kapsamında 6.000 çift yüz resmi üzerinde tanıma işlemi en düşük hata seviyesini yakalamaya yönelik çeşitli firmaların yürütmüş olduğu çalışmalar neticesinde makinelerin yüz tanıma hata eşiği insan hata eşiğinin altına inmiştir</a:t>
            </a:r>
            <a:r>
              <a:rPr lang="tr-TR" sz="2200" dirty="0" smtClean="0">
                <a:latin typeface="Times New Roman" panose="02020603050405020304" pitchFamily="18" charset="0"/>
                <a:cs typeface="Times New Roman" panose="02020603050405020304" pitchFamily="18" charset="0"/>
              </a:rPr>
              <a:t>.</a:t>
            </a:r>
          </a:p>
          <a:p>
            <a:r>
              <a:rPr lang="tr-TR" sz="2200" dirty="0">
                <a:latin typeface="Times New Roman" panose="02020603050405020304" pitchFamily="18" charset="0"/>
                <a:cs typeface="Times New Roman" panose="02020603050405020304" pitchFamily="18" charset="0"/>
              </a:rPr>
              <a:t>Derin Öğrenmeyle Konuşma Tanıma Derin öğrenme konusunda öncü düşünür olarak ün yapan ve Çin’in en büyük arama motorunun baş uzmanı Andrew </a:t>
            </a:r>
            <a:r>
              <a:rPr lang="tr-TR" sz="2200" dirty="0" err="1">
                <a:latin typeface="Times New Roman" panose="02020603050405020304" pitchFamily="18" charset="0"/>
                <a:cs typeface="Times New Roman" panose="02020603050405020304" pitchFamily="18" charset="0"/>
              </a:rPr>
              <a:t>Ng</a:t>
            </a:r>
            <a:r>
              <a:rPr lang="tr-TR" sz="2200" dirty="0">
                <a:latin typeface="Times New Roman" panose="02020603050405020304" pitchFamily="18" charset="0"/>
                <a:cs typeface="Times New Roman" panose="02020603050405020304" pitchFamily="18" charset="0"/>
              </a:rPr>
              <a:t> (g+), son çalışmasında </a:t>
            </a:r>
            <a:r>
              <a:rPr lang="tr-TR" sz="2200" dirty="0" err="1">
                <a:latin typeface="Times New Roman" panose="02020603050405020304" pitchFamily="18" charset="0"/>
                <a:cs typeface="Times New Roman" panose="02020603050405020304" pitchFamily="18" charset="0"/>
              </a:rPr>
              <a:t>Baidu</a:t>
            </a:r>
            <a:r>
              <a:rPr lang="tr-TR" sz="2200" dirty="0">
                <a:latin typeface="Times New Roman" panose="02020603050405020304" pitchFamily="18" charset="0"/>
                <a:cs typeface="Times New Roman" panose="02020603050405020304" pitchFamily="18" charset="0"/>
              </a:rPr>
              <a:t> Derin Konuşma motorunun gürültülü ortamlarda bile derin öğrenme kullanarak sesli komutları anlayıp işlediğine vurgu yapmıştır. Bu çalışmada GPU işlemcileri kullanılarak 100.000 saatten daha fazla konuşma örnekleri sinir ağları ile eğitilerek bu alanda en düşük hata oranına ulaşılmıştır.</a:t>
            </a:r>
          </a:p>
        </p:txBody>
      </p:sp>
    </p:spTree>
    <p:extLst>
      <p:ext uri="{BB962C8B-B14F-4D97-AF65-F5344CB8AC3E}">
        <p14:creationId xmlns:p14="http://schemas.microsoft.com/office/powerpoint/2010/main" val="3079299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682388"/>
            <a:ext cx="9905999" cy="5108813"/>
          </a:xfrm>
        </p:spPr>
        <p:txBody>
          <a:bodyPr>
            <a:normAutofit/>
          </a:bodyPr>
          <a:lstStyle/>
          <a:p>
            <a:r>
              <a:rPr lang="tr-TR" sz="2200" dirty="0">
                <a:latin typeface="Times New Roman" panose="02020603050405020304" pitchFamily="18" charset="0"/>
                <a:cs typeface="Times New Roman" panose="02020603050405020304" pitchFamily="18" charset="0"/>
              </a:rPr>
              <a:t>Derin Öğrenmenin Araçlarda </a:t>
            </a:r>
            <a:r>
              <a:rPr lang="tr-TR" sz="2200" dirty="0" err="1">
                <a:latin typeface="Times New Roman" panose="02020603050405020304" pitchFamily="18" charset="0"/>
                <a:cs typeface="Times New Roman" panose="02020603050405020304" pitchFamily="18" charset="0"/>
              </a:rPr>
              <a:t>Kullanımı:Yeni</a:t>
            </a:r>
            <a:r>
              <a:rPr lang="tr-TR" sz="2200" dirty="0">
                <a:latin typeface="Times New Roman" panose="02020603050405020304" pitchFamily="18" charset="0"/>
                <a:cs typeface="Times New Roman" panose="02020603050405020304" pitchFamily="18" charset="0"/>
              </a:rPr>
              <a:t> nesil otonom araçlarda araç içerisindeki tüm multimedya sistemleri ve durumsal farkındalığı sağlayan algılayıcılar tek birim tarafından komuta edilmektedir. Araç yönetim </a:t>
            </a:r>
            <a:r>
              <a:rPr lang="tr-TR" sz="2200" dirty="0" err="1">
                <a:latin typeface="Times New Roman" panose="02020603050405020304" pitchFamily="18" charset="0"/>
                <a:cs typeface="Times New Roman" panose="02020603050405020304" pitchFamily="18" charset="0"/>
              </a:rPr>
              <a:t>sisemi</a:t>
            </a:r>
            <a:r>
              <a:rPr lang="tr-TR" sz="2200" dirty="0">
                <a:latin typeface="Times New Roman" panose="02020603050405020304" pitchFamily="18" charset="0"/>
                <a:cs typeface="Times New Roman" panose="02020603050405020304" pitchFamily="18" charset="0"/>
              </a:rPr>
              <a:t> sahip olduğu derin öğrenme yapısı sayesinde kameralar vasıtasıyla aldığı görüntüleri eş zamanlı sınıflandırarak sürücü destek sistemini oluşturmaktadır. Bu sayede özellikle kısıtlı görüş şartları dahil birçok durumda kazaların önüne geçilebileceği </a:t>
            </a:r>
            <a:r>
              <a:rPr lang="tr-TR" sz="2200" dirty="0" smtClean="0">
                <a:latin typeface="Times New Roman" panose="02020603050405020304" pitchFamily="18" charset="0"/>
                <a:cs typeface="Times New Roman" panose="02020603050405020304" pitchFamily="18" charset="0"/>
              </a:rPr>
              <a:t>değerlendirilmektedir.</a:t>
            </a:r>
          </a:p>
          <a:p>
            <a:r>
              <a:rPr lang="tr-TR" sz="2200" dirty="0">
                <a:latin typeface="Times New Roman" panose="02020603050405020304" pitchFamily="18" charset="0"/>
                <a:cs typeface="Times New Roman" panose="02020603050405020304" pitchFamily="18" charset="0"/>
              </a:rPr>
              <a:t>Derin Öğrenmenin Savunma ve Güvenlik Sektöründe Kullanımı: Teknolojinin etkinliğinin artarken boyutsal olarak küçülmesi ve enerji ihtiyacının buna bağlı olarak azalmasıyla kameralar günlük hayata </a:t>
            </a:r>
            <a:r>
              <a:rPr lang="tr-TR" sz="2200" dirty="0" err="1">
                <a:latin typeface="Times New Roman" panose="02020603050405020304" pitchFamily="18" charset="0"/>
                <a:cs typeface="Times New Roman" panose="02020603050405020304" pitchFamily="18" charset="0"/>
              </a:rPr>
              <a:t>üssel</a:t>
            </a:r>
            <a:r>
              <a:rPr lang="tr-TR" sz="2200" dirty="0">
                <a:latin typeface="Times New Roman" panose="02020603050405020304" pitchFamily="18" charset="0"/>
                <a:cs typeface="Times New Roman" panose="02020603050405020304" pitchFamily="18" charset="0"/>
              </a:rPr>
              <a:t> oranda katkı sağlamaktadır. Dünya genelinde üretilen mobil cihaz sayısı yılda 2 milyar adetken kamera sayısı bu sayının çok daha üzerindedir.</a:t>
            </a:r>
          </a:p>
        </p:txBody>
      </p:sp>
    </p:spTree>
    <p:extLst>
      <p:ext uri="{BB962C8B-B14F-4D97-AF65-F5344CB8AC3E}">
        <p14:creationId xmlns:p14="http://schemas.microsoft.com/office/powerpoint/2010/main" val="1568751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29645" y="0"/>
            <a:ext cx="9905998" cy="1478570"/>
          </a:xfrm>
        </p:spPr>
        <p:txBody>
          <a:bodyPr/>
          <a:lstStyle/>
          <a:p>
            <a:r>
              <a:rPr lang="tr-TR" dirty="0" smtClean="0"/>
              <a:t>Şarap Kalitesinin tespiti</a:t>
            </a:r>
            <a:endParaRPr lang="tr-TR" dirty="0"/>
          </a:p>
        </p:txBody>
      </p:sp>
      <p:sp>
        <p:nvSpPr>
          <p:cNvPr id="4" name="Metin kutusu 3"/>
          <p:cNvSpPr txBox="1"/>
          <p:nvPr/>
        </p:nvSpPr>
        <p:spPr>
          <a:xfrm>
            <a:off x="1141412" y="5871410"/>
            <a:ext cx="9432758" cy="646331"/>
          </a:xfrm>
          <a:prstGeom prst="rect">
            <a:avLst/>
          </a:prstGeom>
          <a:noFill/>
        </p:spPr>
        <p:txBody>
          <a:bodyPr wrap="square" rtlCol="0">
            <a:spAutoFit/>
          </a:bodyPr>
          <a:lstStyle/>
          <a:p>
            <a:r>
              <a:rPr lang="tr-TR" sz="1200" dirty="0" err="1" smtClean="0"/>
              <a:t>Kaynak:</a:t>
            </a:r>
            <a:r>
              <a:rPr lang="tr-TR" sz="1200" dirty="0" err="1"/>
              <a:t>P</a:t>
            </a:r>
            <a:r>
              <a:rPr lang="tr-TR" sz="1200" dirty="0"/>
              <a:t>. </a:t>
            </a:r>
            <a:r>
              <a:rPr lang="tr-TR" sz="1200" dirty="0" err="1"/>
              <a:t>Cortez</a:t>
            </a:r>
            <a:r>
              <a:rPr lang="tr-TR" sz="1200" dirty="0"/>
              <a:t>, A. </a:t>
            </a:r>
            <a:r>
              <a:rPr lang="tr-TR" sz="1200" dirty="0" err="1"/>
              <a:t>Cerdeira</a:t>
            </a:r>
            <a:r>
              <a:rPr lang="tr-TR" sz="1200" dirty="0"/>
              <a:t>, F. </a:t>
            </a:r>
            <a:r>
              <a:rPr lang="tr-TR" sz="1200" dirty="0" err="1"/>
              <a:t>Almeida</a:t>
            </a:r>
            <a:r>
              <a:rPr lang="tr-TR" sz="1200" dirty="0"/>
              <a:t>, T. </a:t>
            </a:r>
            <a:r>
              <a:rPr lang="tr-TR" sz="1200" dirty="0" err="1"/>
              <a:t>Matos</a:t>
            </a:r>
            <a:r>
              <a:rPr lang="tr-TR" sz="1200" dirty="0"/>
              <a:t> </a:t>
            </a:r>
            <a:r>
              <a:rPr lang="tr-TR" sz="1200" dirty="0" err="1"/>
              <a:t>and</a:t>
            </a:r>
            <a:r>
              <a:rPr lang="tr-TR" sz="1200" dirty="0"/>
              <a:t> J. Reis. </a:t>
            </a:r>
            <a:br>
              <a:rPr lang="tr-TR" sz="1200" dirty="0"/>
            </a:br>
            <a:r>
              <a:rPr lang="tr-TR" sz="1200" dirty="0" err="1"/>
              <a:t>Modeling</a:t>
            </a:r>
            <a:r>
              <a:rPr lang="tr-TR" sz="1200" dirty="0"/>
              <a:t> </a:t>
            </a:r>
            <a:r>
              <a:rPr lang="tr-TR" sz="1200" dirty="0" err="1"/>
              <a:t>wine</a:t>
            </a:r>
            <a:r>
              <a:rPr lang="tr-TR" sz="1200" dirty="0"/>
              <a:t> </a:t>
            </a:r>
            <a:r>
              <a:rPr lang="tr-TR" sz="1200" dirty="0" err="1"/>
              <a:t>preferences</a:t>
            </a:r>
            <a:r>
              <a:rPr lang="tr-TR" sz="1200" dirty="0"/>
              <a:t> </a:t>
            </a:r>
            <a:r>
              <a:rPr lang="tr-TR" sz="1200" dirty="0" err="1"/>
              <a:t>by</a:t>
            </a:r>
            <a:r>
              <a:rPr lang="tr-TR" sz="1200" dirty="0"/>
              <a:t> data </a:t>
            </a:r>
            <a:r>
              <a:rPr lang="tr-TR" sz="1200" dirty="0" err="1"/>
              <a:t>mining</a:t>
            </a:r>
            <a:r>
              <a:rPr lang="tr-TR" sz="1200" dirty="0"/>
              <a:t> </a:t>
            </a:r>
            <a:r>
              <a:rPr lang="tr-TR" sz="1200" dirty="0" err="1"/>
              <a:t>from</a:t>
            </a:r>
            <a:r>
              <a:rPr lang="tr-TR" sz="1200" dirty="0"/>
              <a:t> </a:t>
            </a:r>
            <a:r>
              <a:rPr lang="tr-TR" sz="1200" dirty="0" err="1"/>
              <a:t>physicochemical</a:t>
            </a:r>
            <a:r>
              <a:rPr lang="tr-TR" sz="1200" dirty="0"/>
              <a:t> </a:t>
            </a:r>
            <a:r>
              <a:rPr lang="tr-TR" sz="1200" dirty="0" err="1"/>
              <a:t>properties</a:t>
            </a:r>
            <a:r>
              <a:rPr lang="tr-TR" sz="1200" dirty="0"/>
              <a:t>. </a:t>
            </a:r>
            <a:r>
              <a:rPr lang="tr-TR" sz="1200" dirty="0" err="1"/>
              <a:t>In</a:t>
            </a:r>
            <a:r>
              <a:rPr lang="tr-TR" sz="1200" dirty="0"/>
              <a:t> </a:t>
            </a:r>
            <a:r>
              <a:rPr lang="tr-TR" sz="1200" dirty="0" err="1"/>
              <a:t>Decision</a:t>
            </a:r>
            <a:r>
              <a:rPr lang="tr-TR" sz="1200" dirty="0"/>
              <a:t> </a:t>
            </a:r>
            <a:r>
              <a:rPr lang="tr-TR" sz="1200" dirty="0" err="1"/>
              <a:t>Support</a:t>
            </a:r>
            <a:r>
              <a:rPr lang="tr-TR" sz="1200" dirty="0"/>
              <a:t> </a:t>
            </a:r>
            <a:r>
              <a:rPr lang="tr-TR" sz="1200" dirty="0" err="1"/>
              <a:t>Systems</a:t>
            </a:r>
            <a:r>
              <a:rPr lang="tr-TR" sz="1200" dirty="0"/>
              <a:t>, </a:t>
            </a:r>
            <a:r>
              <a:rPr lang="tr-TR" sz="1200" dirty="0" err="1"/>
              <a:t>Elsevier</a:t>
            </a:r>
            <a:r>
              <a:rPr lang="tr-TR" sz="1200" dirty="0"/>
              <a:t>, 47(4):547-553, 2009</a:t>
            </a:r>
            <a:r>
              <a:rPr lang="tr-TR" sz="1200" dirty="0" smtClean="0"/>
              <a:t>.</a:t>
            </a:r>
          </a:p>
          <a:p>
            <a:r>
              <a:rPr lang="tr-TR" sz="1200" dirty="0"/>
              <a:t>https://</a:t>
            </a:r>
            <a:r>
              <a:rPr lang="tr-TR" sz="1200" dirty="0" smtClean="0"/>
              <a:t>archive.ics.uci.edu/ml/datasets/wine+quality</a:t>
            </a:r>
          </a:p>
        </p:txBody>
      </p:sp>
      <p:sp>
        <p:nvSpPr>
          <p:cNvPr id="5" name="AutoShape 2" descr="University of California, Irvine">
            <a:hlinkClick r:id="rId2"/>
          </p:cNvPr>
          <p:cNvSpPr>
            <a:spLocks noGrp="1" noChangeAspect="1" noChangeArrowheads="1"/>
          </p:cNvSpPr>
          <p:nvPr>
            <p:ph idx="1"/>
          </p:nvPr>
        </p:nvSpPr>
        <p:spPr bwMode="auto">
          <a:xfrm>
            <a:off x="1141412" y="1114676"/>
            <a:ext cx="9906000" cy="39385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tr-TR" sz="1600" dirty="0" err="1" smtClean="0">
                <a:latin typeface="Times New Roman" panose="02020603050405020304" pitchFamily="18" charset="0"/>
                <a:cs typeface="Times New Roman" panose="02020603050405020304" pitchFamily="18" charset="0"/>
              </a:rPr>
              <a:t>California,Irvine</a:t>
            </a:r>
            <a:r>
              <a:rPr lang="tr-TR" sz="1600" dirty="0" smtClean="0">
                <a:latin typeface="Times New Roman" panose="02020603050405020304" pitchFamily="18" charset="0"/>
                <a:cs typeface="Times New Roman" panose="02020603050405020304" pitchFamily="18" charset="0"/>
              </a:rPr>
              <a:t> üniversitesi makine öğrenmesi arşivinden alınan veri seti üzerinde çalışılmıştır.</a:t>
            </a:r>
          </a:p>
          <a:p>
            <a:r>
              <a:rPr lang="tr-TR" sz="1600" dirty="0" smtClean="0">
                <a:latin typeface="Times New Roman" panose="02020603050405020304" pitchFamily="18" charset="0"/>
                <a:cs typeface="Times New Roman" panose="02020603050405020304" pitchFamily="18" charset="0"/>
              </a:rPr>
              <a:t>Veri seti Kuzey Portekiz’de üretilen şaraplardan alınan örneklerin analizi sonucunda oluşturulmuştur.</a:t>
            </a:r>
          </a:p>
          <a:p>
            <a:r>
              <a:rPr lang="tr-TR" sz="1600" dirty="0">
                <a:latin typeface="Times New Roman" panose="02020603050405020304" pitchFamily="18" charset="0"/>
                <a:cs typeface="Times New Roman" panose="02020603050405020304" pitchFamily="18" charset="0"/>
              </a:rPr>
              <a:t>1 - </a:t>
            </a:r>
            <a:r>
              <a:rPr lang="tr-TR" sz="1600" dirty="0" err="1">
                <a:latin typeface="Times New Roman" panose="02020603050405020304" pitchFamily="18" charset="0"/>
                <a:cs typeface="Times New Roman" panose="02020603050405020304" pitchFamily="18" charset="0"/>
              </a:rPr>
              <a:t>fixed</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acidity</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2 - </a:t>
            </a:r>
            <a:r>
              <a:rPr lang="tr-TR" sz="1600" dirty="0" err="1">
                <a:latin typeface="Times New Roman" panose="02020603050405020304" pitchFamily="18" charset="0"/>
                <a:cs typeface="Times New Roman" panose="02020603050405020304" pitchFamily="18" charset="0"/>
              </a:rPr>
              <a:t>volatile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acidity</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3 - </a:t>
            </a:r>
            <a:r>
              <a:rPr lang="tr-TR" sz="1600" dirty="0" err="1">
                <a:latin typeface="Times New Roman" panose="02020603050405020304" pitchFamily="18" charset="0"/>
                <a:cs typeface="Times New Roman" panose="02020603050405020304" pitchFamily="18" charset="0"/>
              </a:rPr>
              <a:t>citric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acid</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4 - </a:t>
            </a:r>
            <a:r>
              <a:rPr lang="tr-TR" sz="1600" dirty="0" err="1">
                <a:latin typeface="Times New Roman" panose="02020603050405020304" pitchFamily="18" charset="0"/>
                <a:cs typeface="Times New Roman" panose="02020603050405020304" pitchFamily="18" charset="0"/>
              </a:rPr>
              <a:t>residual</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sugar</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5 - </a:t>
            </a:r>
            <a:r>
              <a:rPr lang="tr-TR" sz="1600" dirty="0" err="1">
                <a:latin typeface="Times New Roman" panose="02020603050405020304" pitchFamily="18" charset="0"/>
                <a:cs typeface="Times New Roman" panose="02020603050405020304" pitchFamily="18" charset="0"/>
              </a:rPr>
              <a:t>chlorides</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6 - </a:t>
            </a:r>
            <a:r>
              <a:rPr lang="tr-TR" sz="1600" dirty="0" err="1">
                <a:latin typeface="Times New Roman" panose="02020603050405020304" pitchFamily="18" charset="0"/>
                <a:cs typeface="Times New Roman" panose="02020603050405020304" pitchFamily="18" charset="0"/>
              </a:rPr>
              <a:t>free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sulfur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dioxide</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7 - total </a:t>
            </a:r>
            <a:r>
              <a:rPr lang="tr-TR" sz="1600" dirty="0" err="1">
                <a:latin typeface="Times New Roman" panose="02020603050405020304" pitchFamily="18" charset="0"/>
                <a:cs typeface="Times New Roman" panose="02020603050405020304" pitchFamily="18" charset="0"/>
              </a:rPr>
              <a:t>sulfur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dioxide</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8 - </a:t>
            </a:r>
            <a:r>
              <a:rPr lang="tr-TR" sz="1600" dirty="0" err="1">
                <a:latin typeface="Times New Roman" panose="02020603050405020304" pitchFamily="18" charset="0"/>
                <a:cs typeface="Times New Roman" panose="02020603050405020304" pitchFamily="18" charset="0"/>
              </a:rPr>
              <a:t>density</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9 - </a:t>
            </a:r>
            <a:r>
              <a:rPr lang="tr-TR" sz="1600" dirty="0" err="1">
                <a:latin typeface="Times New Roman" panose="02020603050405020304" pitchFamily="18" charset="0"/>
                <a:cs typeface="Times New Roman" panose="02020603050405020304" pitchFamily="18" charset="0"/>
              </a:rPr>
              <a:t>pH</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10 - </a:t>
            </a:r>
            <a:r>
              <a:rPr lang="tr-TR" sz="1600" dirty="0" err="1">
                <a:latin typeface="Times New Roman" panose="02020603050405020304" pitchFamily="18" charset="0"/>
                <a:cs typeface="Times New Roman" panose="02020603050405020304" pitchFamily="18" charset="0"/>
              </a:rPr>
              <a:t>sulphates</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11 - </a:t>
            </a:r>
            <a:r>
              <a:rPr lang="tr-TR" sz="1600" dirty="0" err="1">
                <a:latin typeface="Times New Roman" panose="02020603050405020304" pitchFamily="18" charset="0"/>
                <a:cs typeface="Times New Roman" panose="02020603050405020304" pitchFamily="18" charset="0"/>
              </a:rPr>
              <a:t>alcohol</a:t>
            </a:r>
            <a:r>
              <a:rPr lang="tr-TR" sz="1600" dirty="0">
                <a:latin typeface="Times New Roman" panose="02020603050405020304" pitchFamily="18" charset="0"/>
                <a:cs typeface="Times New Roman" panose="02020603050405020304" pitchFamily="18" charset="0"/>
              </a:rPr>
              <a:t> </a:t>
            </a:r>
            <a:br>
              <a:rPr lang="tr-TR" sz="1600" dirty="0">
                <a:latin typeface="Times New Roman" panose="02020603050405020304" pitchFamily="18" charset="0"/>
                <a:cs typeface="Times New Roman" panose="02020603050405020304" pitchFamily="18" charset="0"/>
              </a:rPr>
            </a:br>
            <a:r>
              <a:rPr lang="tr-TR" sz="1600" dirty="0" smtClean="0">
                <a:latin typeface="Times New Roman" panose="02020603050405020304" pitchFamily="18" charset="0"/>
                <a:cs typeface="Times New Roman" panose="02020603050405020304" pitchFamily="18" charset="0"/>
              </a:rPr>
              <a:t>yukarıdaki 11 madde analizi yapılarak elde edilen veriler sonucunda aşağıdaki çıktı üretilir.</a:t>
            </a:r>
            <a:r>
              <a:rPr lang="tr-TR" sz="1600" dirty="0">
                <a:latin typeface="Times New Roman" panose="02020603050405020304" pitchFamily="18" charset="0"/>
                <a:cs typeface="Times New Roman" panose="02020603050405020304" pitchFamily="18" charset="0"/>
              </a:rPr>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12 - </a:t>
            </a:r>
            <a:r>
              <a:rPr lang="tr-TR" sz="1600" dirty="0" err="1">
                <a:latin typeface="Times New Roman" panose="02020603050405020304" pitchFamily="18" charset="0"/>
                <a:cs typeface="Times New Roman" panose="02020603050405020304" pitchFamily="18" charset="0"/>
              </a:rPr>
              <a:t>quality</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score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between</a:t>
            </a:r>
            <a:r>
              <a:rPr lang="tr-TR" sz="1600" dirty="0">
                <a:latin typeface="Times New Roman" panose="02020603050405020304" pitchFamily="18" charset="0"/>
                <a:cs typeface="Times New Roman" panose="02020603050405020304" pitchFamily="18" charset="0"/>
              </a:rPr>
              <a:t> 0 </a:t>
            </a:r>
            <a:r>
              <a:rPr lang="tr-TR" sz="1600" dirty="0" err="1">
                <a:latin typeface="Times New Roman" panose="02020603050405020304" pitchFamily="18" charset="0"/>
                <a:cs typeface="Times New Roman" panose="02020603050405020304" pitchFamily="18" charset="0"/>
              </a:rPr>
              <a:t>and</a:t>
            </a:r>
            <a:r>
              <a:rPr lang="tr-TR" sz="1600" dirty="0">
                <a:latin typeface="Times New Roman" panose="02020603050405020304" pitchFamily="18" charset="0"/>
                <a:cs typeface="Times New Roman" panose="02020603050405020304" pitchFamily="18" charset="0"/>
              </a:rPr>
              <a:t> 10)</a:t>
            </a:r>
          </a:p>
        </p:txBody>
      </p:sp>
    </p:spTree>
    <p:extLst>
      <p:ext uri="{BB962C8B-B14F-4D97-AF65-F5344CB8AC3E}">
        <p14:creationId xmlns:p14="http://schemas.microsoft.com/office/powerpoint/2010/main" val="119183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95351"/>
            <a:ext cx="9905998" cy="769119"/>
          </a:xfrm>
        </p:spPr>
        <p:txBody>
          <a:bodyPr/>
          <a:lstStyle/>
          <a:p>
            <a:pPr algn="ctr"/>
            <a:r>
              <a:rPr lang="tr-TR" dirty="0" smtClean="0"/>
              <a:t>Örnek veri seti</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693059433"/>
              </p:ext>
            </p:extLst>
          </p:nvPr>
        </p:nvGraphicFramePr>
        <p:xfrm>
          <a:off x="1029119" y="854760"/>
          <a:ext cx="9906000" cy="5743584"/>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4226372922"/>
                    </a:ext>
                  </a:extLst>
                </a:gridCol>
                <a:gridCol w="825500">
                  <a:extLst>
                    <a:ext uri="{9D8B030D-6E8A-4147-A177-3AD203B41FA5}">
                      <a16:colId xmlns:a16="http://schemas.microsoft.com/office/drawing/2014/main" val="1949898227"/>
                    </a:ext>
                  </a:extLst>
                </a:gridCol>
                <a:gridCol w="825500">
                  <a:extLst>
                    <a:ext uri="{9D8B030D-6E8A-4147-A177-3AD203B41FA5}">
                      <a16:colId xmlns:a16="http://schemas.microsoft.com/office/drawing/2014/main" val="964249907"/>
                    </a:ext>
                  </a:extLst>
                </a:gridCol>
                <a:gridCol w="825500">
                  <a:extLst>
                    <a:ext uri="{9D8B030D-6E8A-4147-A177-3AD203B41FA5}">
                      <a16:colId xmlns:a16="http://schemas.microsoft.com/office/drawing/2014/main" val="202351624"/>
                    </a:ext>
                  </a:extLst>
                </a:gridCol>
                <a:gridCol w="825500">
                  <a:extLst>
                    <a:ext uri="{9D8B030D-6E8A-4147-A177-3AD203B41FA5}">
                      <a16:colId xmlns:a16="http://schemas.microsoft.com/office/drawing/2014/main" val="573573136"/>
                    </a:ext>
                  </a:extLst>
                </a:gridCol>
                <a:gridCol w="825500">
                  <a:extLst>
                    <a:ext uri="{9D8B030D-6E8A-4147-A177-3AD203B41FA5}">
                      <a16:colId xmlns:a16="http://schemas.microsoft.com/office/drawing/2014/main" val="3920725561"/>
                    </a:ext>
                  </a:extLst>
                </a:gridCol>
                <a:gridCol w="825500">
                  <a:extLst>
                    <a:ext uri="{9D8B030D-6E8A-4147-A177-3AD203B41FA5}">
                      <a16:colId xmlns:a16="http://schemas.microsoft.com/office/drawing/2014/main" val="3614552362"/>
                    </a:ext>
                  </a:extLst>
                </a:gridCol>
                <a:gridCol w="825500">
                  <a:extLst>
                    <a:ext uri="{9D8B030D-6E8A-4147-A177-3AD203B41FA5}">
                      <a16:colId xmlns:a16="http://schemas.microsoft.com/office/drawing/2014/main" val="3355762834"/>
                    </a:ext>
                  </a:extLst>
                </a:gridCol>
                <a:gridCol w="825500">
                  <a:extLst>
                    <a:ext uri="{9D8B030D-6E8A-4147-A177-3AD203B41FA5}">
                      <a16:colId xmlns:a16="http://schemas.microsoft.com/office/drawing/2014/main" val="1675134809"/>
                    </a:ext>
                  </a:extLst>
                </a:gridCol>
                <a:gridCol w="825500">
                  <a:extLst>
                    <a:ext uri="{9D8B030D-6E8A-4147-A177-3AD203B41FA5}">
                      <a16:colId xmlns:a16="http://schemas.microsoft.com/office/drawing/2014/main" val="3162974304"/>
                    </a:ext>
                  </a:extLst>
                </a:gridCol>
                <a:gridCol w="825500">
                  <a:extLst>
                    <a:ext uri="{9D8B030D-6E8A-4147-A177-3AD203B41FA5}">
                      <a16:colId xmlns:a16="http://schemas.microsoft.com/office/drawing/2014/main" val="1613120646"/>
                    </a:ext>
                  </a:extLst>
                </a:gridCol>
                <a:gridCol w="825500">
                  <a:extLst>
                    <a:ext uri="{9D8B030D-6E8A-4147-A177-3AD203B41FA5}">
                      <a16:colId xmlns:a16="http://schemas.microsoft.com/office/drawing/2014/main" val="1586344038"/>
                    </a:ext>
                  </a:extLst>
                </a:gridCol>
              </a:tblGrid>
              <a:tr h="277433">
                <a:tc>
                  <a:txBody>
                    <a:bodyPr/>
                    <a:lstStyle/>
                    <a:p>
                      <a:pPr algn="l" fontAlgn="b"/>
                      <a:r>
                        <a:rPr lang="tr-TR" sz="1100" b="0" i="0" u="none" strike="noStrike" dirty="0" err="1">
                          <a:solidFill>
                            <a:srgbClr val="000000"/>
                          </a:solidFill>
                          <a:effectLst/>
                          <a:latin typeface="Calibri" panose="020F0502020204030204" pitchFamily="34" charset="0"/>
                        </a:rPr>
                        <a:t>fixed</a:t>
                      </a:r>
                      <a:r>
                        <a:rPr lang="tr-TR" sz="1100" b="0" i="0" u="none" strike="noStrike" dirty="0">
                          <a:solidFill>
                            <a:srgbClr val="000000"/>
                          </a:solidFill>
                          <a:effectLst/>
                          <a:latin typeface="Calibri" panose="020F0502020204030204" pitchFamily="34" charset="0"/>
                        </a:rPr>
                        <a:t> </a:t>
                      </a:r>
                      <a:r>
                        <a:rPr lang="tr-TR" sz="1100" b="0" i="0" u="none" strike="noStrike" dirty="0" err="1">
                          <a:solidFill>
                            <a:srgbClr val="000000"/>
                          </a:solidFill>
                          <a:effectLst/>
                          <a:latin typeface="Calibri" panose="020F0502020204030204" pitchFamily="34" charset="0"/>
                        </a:rPr>
                        <a:t>acidity</a:t>
                      </a:r>
                      <a:endParaRPr lang="tr-TR"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volatile acidity</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citric acid</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residual sugar</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chlorides</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free sulfur dioxide</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total sulfur dioxide</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density</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pH</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sulphates</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alcohol</a:t>
                      </a:r>
                    </a:p>
                  </a:txBody>
                  <a:tcPr marL="7620" marR="7620" marT="7620" marB="0" anchor="b"/>
                </a:tc>
                <a:tc>
                  <a:txBody>
                    <a:bodyPr/>
                    <a:lstStyle/>
                    <a:p>
                      <a:pPr algn="l" fontAlgn="b"/>
                      <a:r>
                        <a:rPr lang="tr-TR" sz="1100" b="0" i="0" u="none" strike="noStrike">
                          <a:solidFill>
                            <a:srgbClr val="000000"/>
                          </a:solidFill>
                          <a:effectLst/>
                          <a:latin typeface="Calibri" panose="020F0502020204030204" pitchFamily="34" charset="0"/>
                        </a:rPr>
                        <a:t>quality</a:t>
                      </a:r>
                    </a:p>
                  </a:txBody>
                  <a:tcPr marL="7620" marR="7620" marT="7620" marB="0" anchor="b"/>
                </a:tc>
                <a:extLst>
                  <a:ext uri="{0D108BD9-81ED-4DB2-BD59-A6C34878D82A}">
                    <a16:rowId xmlns:a16="http://schemas.microsoft.com/office/drawing/2014/main" val="585872081"/>
                  </a:ext>
                </a:extLst>
              </a:tr>
              <a:tr h="300038">
                <a:tc>
                  <a:txBody>
                    <a:bodyPr/>
                    <a:lstStyle/>
                    <a:p>
                      <a:pPr algn="r" fontAlgn="b"/>
                      <a:r>
                        <a:rPr lang="tr-TR" sz="11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20.7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170</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1.001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552728036"/>
                  </a:ext>
                </a:extLst>
              </a:tr>
              <a:tr h="300038">
                <a:tc>
                  <a:txBody>
                    <a:bodyPr/>
                    <a:lstStyle/>
                    <a:p>
                      <a:pPr algn="r" fontAlgn="b"/>
                      <a:r>
                        <a:rPr lang="tr-TR"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132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3001011589"/>
                  </a:ext>
                </a:extLst>
              </a:tr>
              <a:tr h="300038">
                <a:tc>
                  <a:txBody>
                    <a:bodyPr/>
                    <a:lstStyle/>
                    <a:p>
                      <a:pPr algn="r" fontAlgn="b"/>
                      <a:r>
                        <a:rPr lang="tr-TR" sz="1100" b="0" i="0" u="none" strike="noStrike">
                          <a:solidFill>
                            <a:srgbClr val="000000"/>
                          </a:solidFill>
                          <a:effectLst/>
                          <a:latin typeface="Calibri" panose="020F0502020204030204" pitchFamily="34" charset="0"/>
                        </a:rPr>
                        <a:t>8.1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0.9951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3.26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2742532368"/>
                  </a:ext>
                </a:extLst>
              </a:tr>
              <a:tr h="300038">
                <a:tc>
                  <a:txBody>
                    <a:bodyPr/>
                    <a:lstStyle/>
                    <a:p>
                      <a:pPr algn="r" fontAlgn="b"/>
                      <a:r>
                        <a:rPr lang="tr-TR" sz="1100" b="0" i="0" u="none" strike="noStrike">
                          <a:solidFill>
                            <a:srgbClr val="000000"/>
                          </a:solidFill>
                          <a:effectLst/>
                          <a:latin typeface="Calibri" panose="020F0502020204030204" pitchFamily="34" charset="0"/>
                        </a:rPr>
                        <a:t>7.2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0.058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186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0.9956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3.19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310849567"/>
                  </a:ext>
                </a:extLst>
              </a:tr>
              <a:tr h="300038">
                <a:tc>
                  <a:txBody>
                    <a:bodyPr/>
                    <a:lstStyle/>
                    <a:p>
                      <a:pPr algn="r" fontAlgn="b"/>
                      <a:r>
                        <a:rPr lang="tr-TR" sz="1100" b="0" i="0" u="none" strike="noStrike">
                          <a:solidFill>
                            <a:srgbClr val="000000"/>
                          </a:solidFill>
                          <a:effectLst/>
                          <a:latin typeface="Calibri" panose="020F0502020204030204" pitchFamily="34" charset="0"/>
                        </a:rPr>
                        <a:t>7.2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0.058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186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0.9956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3.19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2366038878"/>
                  </a:ext>
                </a:extLst>
              </a:tr>
              <a:tr h="300038">
                <a:tc>
                  <a:txBody>
                    <a:bodyPr/>
                    <a:lstStyle/>
                    <a:p>
                      <a:pPr algn="r" fontAlgn="b"/>
                      <a:r>
                        <a:rPr lang="tr-TR" sz="1100" b="0" i="0" u="none" strike="noStrike">
                          <a:solidFill>
                            <a:srgbClr val="000000"/>
                          </a:solidFill>
                          <a:effectLst/>
                          <a:latin typeface="Calibri" panose="020F0502020204030204" pitchFamily="34" charset="0"/>
                        </a:rPr>
                        <a:t>8.1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0.9951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3.26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2575732659"/>
                  </a:ext>
                </a:extLst>
              </a:tr>
              <a:tr h="300038">
                <a:tc>
                  <a:txBody>
                    <a:bodyPr/>
                    <a:lstStyle/>
                    <a:p>
                      <a:pPr algn="r" fontAlgn="b"/>
                      <a:r>
                        <a:rPr lang="tr-TR" sz="1100" b="0" i="0" u="none" strike="noStrike">
                          <a:solidFill>
                            <a:srgbClr val="000000"/>
                          </a:solidFill>
                          <a:effectLst/>
                          <a:latin typeface="Calibri" panose="020F0502020204030204" pitchFamily="34" charset="0"/>
                        </a:rPr>
                        <a:t>6.2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0.16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136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0.9949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3.18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2653664380"/>
                  </a:ext>
                </a:extLst>
              </a:tr>
              <a:tr h="300038">
                <a:tc>
                  <a:txBody>
                    <a:bodyPr/>
                    <a:lstStyle/>
                    <a:p>
                      <a:pPr algn="r" fontAlgn="b"/>
                      <a:r>
                        <a:rPr lang="tr-TR" sz="1100" b="0" i="0" u="none" strike="noStrike">
                          <a:solidFill>
                            <a:srgbClr val="000000"/>
                          </a:solidFill>
                          <a:effectLst/>
                          <a:latin typeface="Calibri" panose="020F0502020204030204" pitchFamily="34" charset="0"/>
                        </a:rPr>
                        <a:t>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20.7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170</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1.001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1628415154"/>
                  </a:ext>
                </a:extLst>
              </a:tr>
              <a:tr h="300038">
                <a:tc>
                  <a:txBody>
                    <a:bodyPr/>
                    <a:lstStyle/>
                    <a:p>
                      <a:pPr algn="r" fontAlgn="b"/>
                      <a:r>
                        <a:rPr lang="tr-TR"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132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619498530"/>
                  </a:ext>
                </a:extLst>
              </a:tr>
              <a:tr h="300038">
                <a:tc>
                  <a:txBody>
                    <a:bodyPr/>
                    <a:lstStyle/>
                    <a:p>
                      <a:pPr algn="r" fontAlgn="b"/>
                      <a:r>
                        <a:rPr lang="tr-TR" sz="1100" b="0" i="0" u="none" strike="noStrike">
                          <a:solidFill>
                            <a:srgbClr val="000000"/>
                          </a:solidFill>
                          <a:effectLst/>
                          <a:latin typeface="Calibri" panose="020F0502020204030204" pitchFamily="34" charset="0"/>
                        </a:rPr>
                        <a:t>8.1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129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0.9938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3.22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1887417708"/>
                  </a:ext>
                </a:extLst>
              </a:tr>
              <a:tr h="300038">
                <a:tc>
                  <a:txBody>
                    <a:bodyPr/>
                    <a:lstStyle/>
                    <a:p>
                      <a:pPr algn="r" fontAlgn="b"/>
                      <a:r>
                        <a:rPr lang="tr-TR" sz="1100" b="0" i="0" u="none" strike="noStrike">
                          <a:solidFill>
                            <a:srgbClr val="000000"/>
                          </a:solidFill>
                          <a:effectLst/>
                          <a:latin typeface="Calibri" panose="020F0502020204030204" pitchFamily="34" charset="0"/>
                        </a:rPr>
                        <a:t>8.1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1.45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0.033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0.9908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2.99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0.56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142622829"/>
                  </a:ext>
                </a:extLst>
              </a:tr>
              <a:tr h="300038">
                <a:tc>
                  <a:txBody>
                    <a:bodyPr/>
                    <a:lstStyle/>
                    <a:p>
                      <a:pPr algn="r" fontAlgn="b"/>
                      <a:r>
                        <a:rPr lang="tr-TR" sz="1100" b="0" i="0" u="none" strike="noStrike">
                          <a:solidFill>
                            <a:srgbClr val="000000"/>
                          </a:solidFill>
                          <a:effectLst/>
                          <a:latin typeface="Calibri" panose="020F0502020204030204" pitchFamily="34" charset="0"/>
                        </a:rPr>
                        <a:t>8.6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0.23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0.035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0.9947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3.14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0.53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689807826"/>
                  </a:ext>
                </a:extLst>
              </a:tr>
              <a:tr h="300038">
                <a:tc>
                  <a:txBody>
                    <a:bodyPr/>
                    <a:lstStyle/>
                    <a:p>
                      <a:pPr algn="r" fontAlgn="b"/>
                      <a:r>
                        <a:rPr lang="tr-TR" sz="1100" b="0" i="0" u="none" strike="noStrike">
                          <a:solidFill>
                            <a:srgbClr val="000000"/>
                          </a:solidFill>
                          <a:effectLst/>
                          <a:latin typeface="Calibri" panose="020F0502020204030204" pitchFamily="34" charset="0"/>
                        </a:rPr>
                        <a:t>7.9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0.18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3.18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0.63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2058120099"/>
                  </a:ext>
                </a:extLst>
              </a:tr>
              <a:tr h="300038">
                <a:tc>
                  <a:txBody>
                    <a:bodyPr/>
                    <a:lstStyle/>
                    <a:p>
                      <a:pPr algn="r" fontAlgn="b"/>
                      <a:r>
                        <a:rPr lang="tr-TR" sz="1100" b="0" i="0" u="none" strike="noStrike">
                          <a:solidFill>
                            <a:srgbClr val="000000"/>
                          </a:solidFill>
                          <a:effectLst/>
                          <a:latin typeface="Calibri" panose="020F0502020204030204" pitchFamily="34" charset="0"/>
                        </a:rPr>
                        <a:t>6.6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0.16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143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0.9912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3.54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0.52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12.4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1965346416"/>
                  </a:ext>
                </a:extLst>
              </a:tr>
              <a:tr h="300038">
                <a:tc>
                  <a:txBody>
                    <a:bodyPr/>
                    <a:lstStyle/>
                    <a:p>
                      <a:pPr algn="r" fontAlgn="b"/>
                      <a:r>
                        <a:rPr lang="tr-TR" sz="1100" b="0" i="0" u="none" strike="noStrike">
                          <a:solidFill>
                            <a:srgbClr val="000000"/>
                          </a:solidFill>
                          <a:effectLst/>
                          <a:latin typeface="Calibri" panose="020F0502020204030204" pitchFamily="34" charset="0"/>
                        </a:rPr>
                        <a:t>8.3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0.62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19.25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172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1.0002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2.98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0.67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3400354265"/>
                  </a:ext>
                </a:extLst>
              </a:tr>
              <a:tr h="300038">
                <a:tc>
                  <a:txBody>
                    <a:bodyPr/>
                    <a:lstStyle/>
                    <a:p>
                      <a:pPr algn="r" fontAlgn="b"/>
                      <a:r>
                        <a:rPr lang="tr-TR" sz="1100" b="0" i="0" u="none" strike="noStrike">
                          <a:solidFill>
                            <a:srgbClr val="000000"/>
                          </a:solidFill>
                          <a:effectLst/>
                          <a:latin typeface="Calibri" panose="020F0502020204030204" pitchFamily="34" charset="0"/>
                        </a:rPr>
                        <a:t>6.6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0.17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0.032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112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0.9914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3.25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0.55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11.4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2611876353"/>
                  </a:ext>
                </a:extLst>
              </a:tr>
              <a:tr h="300038">
                <a:tc>
                  <a:txBody>
                    <a:bodyPr/>
                    <a:lstStyle/>
                    <a:p>
                      <a:pPr algn="r" fontAlgn="b"/>
                      <a:r>
                        <a:rPr lang="tr-TR"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0.046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0.9928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3.24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extLst>
                  <a:ext uri="{0D108BD9-81ED-4DB2-BD59-A6C34878D82A}">
                    <a16:rowId xmlns:a16="http://schemas.microsoft.com/office/drawing/2014/main" val="2671903013"/>
                  </a:ext>
                </a:extLst>
              </a:tr>
              <a:tr h="300038">
                <a:tc>
                  <a:txBody>
                    <a:bodyPr/>
                    <a:lstStyle/>
                    <a:p>
                      <a:pPr algn="r" fontAlgn="b"/>
                      <a:r>
                        <a:rPr lang="tr-TR" sz="1100" b="0" i="0" u="none" strike="noStrike">
                          <a:solidFill>
                            <a:srgbClr val="000000"/>
                          </a:solidFill>
                          <a:effectLst/>
                          <a:latin typeface="Calibri" panose="020F0502020204030204" pitchFamily="34" charset="0"/>
                        </a:rPr>
                        <a:t>6.2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0.66</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0.48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0.029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0.9892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3.33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0.39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12.8</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2856645656"/>
                  </a:ext>
                </a:extLst>
              </a:tr>
            </a:tbl>
          </a:graphicData>
        </a:graphic>
      </p:graphicFrame>
    </p:spTree>
    <p:extLst>
      <p:ext uri="{BB962C8B-B14F-4D97-AF65-F5344CB8AC3E}">
        <p14:creationId xmlns:p14="http://schemas.microsoft.com/office/powerpoint/2010/main" val="267825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ŞARAP KALİTESİNİN DERİN ÖĞRENME YÖNTEMİYLE TESPİTİ</a:t>
            </a:r>
            <a:endParaRPr lang="tr-TR" dirty="0"/>
          </a:p>
        </p:txBody>
      </p:sp>
      <p:sp>
        <p:nvSpPr>
          <p:cNvPr id="3" name="Alt Başlık 2"/>
          <p:cNvSpPr>
            <a:spLocks noGrp="1"/>
          </p:cNvSpPr>
          <p:nvPr>
            <p:ph type="subTitle" idx="1"/>
          </p:nvPr>
        </p:nvSpPr>
        <p:spPr/>
        <p:txBody>
          <a:bodyPr>
            <a:normAutofit fontScale="92500" lnSpcReduction="20000"/>
          </a:bodyPr>
          <a:lstStyle/>
          <a:p>
            <a:r>
              <a:rPr lang="tr-TR" dirty="0" smtClean="0"/>
              <a:t>D175006007</a:t>
            </a:r>
            <a:r>
              <a:rPr lang="tr-TR" dirty="0"/>
              <a:t> Semih Oğuzhan kaptan</a:t>
            </a:r>
          </a:p>
          <a:p>
            <a:r>
              <a:rPr lang="tr-TR" dirty="0" smtClean="0"/>
              <a:t>y175012051 </a:t>
            </a:r>
            <a:r>
              <a:rPr lang="tr-TR" dirty="0" err="1"/>
              <a:t>yusuf</a:t>
            </a:r>
            <a:r>
              <a:rPr lang="tr-TR" dirty="0"/>
              <a:t> dönmez</a:t>
            </a:r>
          </a:p>
          <a:p>
            <a:r>
              <a:rPr lang="tr-TR" dirty="0"/>
              <a:t>y165004253 Fahrettin alemdar</a:t>
            </a:r>
          </a:p>
          <a:p>
            <a:r>
              <a:rPr lang="tr-TR" dirty="0" smtClean="0"/>
              <a:t>y175052056</a:t>
            </a:r>
            <a:r>
              <a:rPr lang="tr-TR" dirty="0"/>
              <a:t> celil </a:t>
            </a:r>
            <a:r>
              <a:rPr lang="tr-TR" dirty="0" smtClean="0"/>
              <a:t>kazım</a:t>
            </a:r>
            <a:r>
              <a:rPr lang="tr-TR" dirty="0"/>
              <a:t> işler </a:t>
            </a:r>
          </a:p>
          <a:p>
            <a:endParaRPr lang="tr-TR" dirty="0"/>
          </a:p>
        </p:txBody>
      </p:sp>
    </p:spTree>
    <p:extLst>
      <p:ext uri="{BB962C8B-B14F-4D97-AF65-F5344CB8AC3E}">
        <p14:creationId xmlns:p14="http://schemas.microsoft.com/office/powerpoint/2010/main" val="193003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DERİN ÖĞRENME NEDİR</a:t>
            </a:r>
            <a:endParaRPr lang="tr-TR" dirty="0"/>
          </a:p>
        </p:txBody>
      </p:sp>
      <p:sp>
        <p:nvSpPr>
          <p:cNvPr id="3" name="İçerik Yer Tutucusu 2"/>
          <p:cNvSpPr>
            <a:spLocks noGrp="1"/>
          </p:cNvSpPr>
          <p:nvPr>
            <p:ph idx="1"/>
          </p:nvPr>
        </p:nvSpPr>
        <p:spPr/>
        <p:txBody>
          <a:bodyPr/>
          <a:lstStyle/>
          <a:p>
            <a:pPr marL="0" indent="0" algn="just">
              <a:buNone/>
            </a:pPr>
            <a:r>
              <a:rPr lang="tr-TR" dirty="0"/>
              <a:t>	</a:t>
            </a:r>
            <a:r>
              <a:rPr lang="tr-TR" dirty="0" smtClean="0">
                <a:latin typeface="Times New Roman" panose="02020603050405020304" pitchFamily="18" charset="0"/>
                <a:cs typeface="Times New Roman" panose="02020603050405020304" pitchFamily="18" charset="0"/>
              </a:rPr>
              <a:t>Derin </a:t>
            </a:r>
            <a:r>
              <a:rPr lang="tr-TR" dirty="0">
                <a:latin typeface="Times New Roman" panose="02020603050405020304" pitchFamily="18" charset="0"/>
                <a:cs typeface="Times New Roman" panose="02020603050405020304" pitchFamily="18" charset="0"/>
              </a:rPr>
              <a:t>öğrenme, makinelerin dünyayı algılama ve anlamasına yönelik yapay zekâ geliştirmede en popüler yaklaşımdır. Şu anda ağırlıklı olarak belirli anlamayla ilgili görevlere odaklanılmış ve bu alanlarda birçok başarı elde edilmiştir. Bugün, en önemli araştırma kuruluşlarının </a:t>
            </a:r>
            <a:r>
              <a:rPr lang="tr-TR" dirty="0" err="1">
                <a:latin typeface="Times New Roman" panose="02020603050405020304" pitchFamily="18" charset="0"/>
                <a:cs typeface="Times New Roman" panose="02020603050405020304" pitchFamily="18" charset="0"/>
              </a:rPr>
              <a:t>yanısıra</a:t>
            </a:r>
            <a:r>
              <a:rPr lang="tr-TR" dirty="0">
                <a:latin typeface="Times New Roman" panose="02020603050405020304" pitchFamily="18" charset="0"/>
                <a:cs typeface="Times New Roman" panose="02020603050405020304" pitchFamily="18" charset="0"/>
              </a:rPr>
              <a:t> dünyanın en büyük internet şirketlerinin bazıları araştırma ve ürünlerinde derin öğrenme kullanmak için </a:t>
            </a:r>
            <a:r>
              <a:rPr lang="tr-TR" dirty="0" err="1">
                <a:latin typeface="Times New Roman" panose="02020603050405020304" pitchFamily="18" charset="0"/>
                <a:cs typeface="Times New Roman" panose="02020603050405020304" pitchFamily="18" charset="0"/>
              </a:rPr>
              <a:t>GPU’ları</a:t>
            </a:r>
            <a:r>
              <a:rPr lang="tr-TR" dirty="0">
                <a:latin typeface="Times New Roman" panose="02020603050405020304" pitchFamily="18" charset="0"/>
                <a:cs typeface="Times New Roman" panose="02020603050405020304" pitchFamily="18" charset="0"/>
              </a:rPr>
              <a:t> kullanmaktadır.</a:t>
            </a:r>
          </a:p>
        </p:txBody>
      </p:sp>
    </p:spTree>
    <p:extLst>
      <p:ext uri="{BB962C8B-B14F-4D97-AF65-F5344CB8AC3E}">
        <p14:creationId xmlns:p14="http://schemas.microsoft.com/office/powerpoint/2010/main" val="54030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Temel yapay sinir ağı topolojisi</a:t>
            </a:r>
            <a:endParaRPr lang="tr-TR" dirty="0"/>
          </a:p>
        </p:txBody>
      </p:sp>
      <p:sp>
        <p:nvSpPr>
          <p:cNvPr id="3" name="İçerik Yer Tutucusu 2"/>
          <p:cNvSpPr>
            <a:spLocks noGrp="1"/>
          </p:cNvSpPr>
          <p:nvPr>
            <p:ph idx="1"/>
          </p:nvPr>
        </p:nvSpPr>
        <p:spPr/>
        <p:txBody>
          <a:bodyPr/>
          <a:lstStyle/>
          <a:p>
            <a:endParaRPr lang="tr-TR"/>
          </a:p>
        </p:txBody>
      </p:sp>
      <p:grpSp>
        <p:nvGrpSpPr>
          <p:cNvPr id="4" name="Group 2"/>
          <p:cNvGrpSpPr>
            <a:grpSpLocks/>
          </p:cNvGrpSpPr>
          <p:nvPr/>
        </p:nvGrpSpPr>
        <p:grpSpPr bwMode="auto">
          <a:xfrm>
            <a:off x="1997242" y="2436651"/>
            <a:ext cx="7381835" cy="3506949"/>
            <a:chOff x="1843" y="2268"/>
            <a:chExt cx="13140" cy="7560"/>
          </a:xfrm>
        </p:grpSpPr>
        <p:sp>
          <p:nvSpPr>
            <p:cNvPr id="5" name="Rectangle 3"/>
            <p:cNvSpPr>
              <a:spLocks noChangeArrowheads="1"/>
            </p:cNvSpPr>
            <p:nvPr/>
          </p:nvSpPr>
          <p:spPr bwMode="auto">
            <a:xfrm>
              <a:off x="1843" y="2268"/>
              <a:ext cx="13140" cy="756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 y="2268"/>
              <a:ext cx="11911" cy="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pSp>
    </p:spTree>
    <p:extLst>
      <p:ext uri="{BB962C8B-B14F-4D97-AF65-F5344CB8AC3E}">
        <p14:creationId xmlns:p14="http://schemas.microsoft.com/office/powerpoint/2010/main" val="2486256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558" y="2093689"/>
            <a:ext cx="6994358" cy="3787558"/>
          </a:xfrm>
        </p:spPr>
      </p:pic>
      <p:sp>
        <p:nvSpPr>
          <p:cNvPr id="5" name="Unvan 1"/>
          <p:cNvSpPr txBox="1">
            <a:spLocks/>
          </p:cNvSpPr>
          <p:nvPr/>
        </p:nvSpPr>
        <p:spPr>
          <a:xfrm>
            <a:off x="1293813" y="7709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tr-TR" dirty="0" smtClean="0"/>
              <a:t>Çok katmanlı yapay sinir ağı topolojisi</a:t>
            </a:r>
            <a:endParaRPr lang="tr-TR" dirty="0"/>
          </a:p>
        </p:txBody>
      </p:sp>
    </p:spTree>
    <p:extLst>
      <p:ext uri="{BB962C8B-B14F-4D97-AF65-F5344CB8AC3E}">
        <p14:creationId xmlns:p14="http://schemas.microsoft.com/office/powerpoint/2010/main" val="22347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Derin Öğrenme Nasıl </a:t>
            </a:r>
            <a:r>
              <a:rPr lang="tr-TR" dirty="0" smtClean="0"/>
              <a:t>Çalışıyor </a:t>
            </a:r>
            <a:endParaRPr lang="tr-TR" dirty="0"/>
          </a:p>
        </p:txBody>
      </p:sp>
      <p:sp>
        <p:nvSpPr>
          <p:cNvPr id="3" name="İçerik Yer Tutucusu 2"/>
          <p:cNvSpPr>
            <a:spLocks noGrp="1"/>
          </p:cNvSpPr>
          <p:nvPr>
            <p:ph idx="1"/>
          </p:nvPr>
        </p:nvSpPr>
        <p:spPr>
          <a:xfrm>
            <a:off x="1141412" y="1764632"/>
            <a:ext cx="9905999" cy="4026569"/>
          </a:xfrm>
        </p:spPr>
        <p:txBody>
          <a:bodyPr>
            <a:normAutofit fontScale="92500" lnSpcReduction="10000"/>
          </a:bodyPr>
          <a:lstStyle/>
          <a:p>
            <a:pPr marL="0" indent="0">
              <a:buNone/>
            </a:pPr>
            <a:r>
              <a:rPr lang="tr-TR" dirty="0" smtClean="0"/>
              <a:t>Öğrenme</a:t>
            </a:r>
            <a:r>
              <a:rPr lang="tr-TR" dirty="0"/>
              <a:t>, ağırlık değerlerini değiştirme yolunu belirleyen bir öğrenme kuralına dayanır. Bir öğrenme kuralının temel prensipleri kabul edilen öğrenme stratejisiyle belirlenir:</a:t>
            </a:r>
          </a:p>
          <a:p>
            <a:pPr lvl="0"/>
            <a:r>
              <a:rPr lang="tr-TR" b="1" dirty="0"/>
              <a:t>Öğretmenli öğrenme</a:t>
            </a:r>
            <a:r>
              <a:rPr lang="tr-TR" dirty="0"/>
              <a:t>de ağı denetleyecek bir öğretmene ihtiyaç duyulur. Öğretmen basitçe ağa çıktı katmanında ne üretmesi gerektiğini söyler. </a:t>
            </a:r>
          </a:p>
          <a:p>
            <a:pPr lvl="0"/>
            <a:r>
              <a:rPr lang="tr-TR" b="1" dirty="0"/>
              <a:t>Destekleyici öğrenme</a:t>
            </a:r>
            <a:r>
              <a:rPr lang="tr-TR" dirty="0"/>
              <a:t>de yine bir öğretmene ihtiyaç vardır. Fakat ağa ne üretmesi gerektiği söylenmez. Onun yerine, üretilen çıktının doğru veya yanlış olduğu söylenir.</a:t>
            </a:r>
          </a:p>
          <a:p>
            <a:r>
              <a:rPr lang="tr-TR" b="1" dirty="0"/>
              <a:t>Öğretmensiz öğrenme</a:t>
            </a:r>
            <a:r>
              <a:rPr lang="tr-TR" dirty="0"/>
              <a:t>de ağa yardımcı olacak herhangi birine gerek yoktur. Bu durumda, ağ girdi/çıktı eşleştirmelerini organize etmek için kendi kriterlerini geliştirir. Bu stratejiyi kullanan ağlar “kendi kendine organize olan ağlar” olarak adlandırılır.</a:t>
            </a:r>
          </a:p>
        </p:txBody>
      </p:sp>
    </p:spTree>
    <p:extLst>
      <p:ext uri="{BB962C8B-B14F-4D97-AF65-F5344CB8AC3E}">
        <p14:creationId xmlns:p14="http://schemas.microsoft.com/office/powerpoint/2010/main" val="2551920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KISACA DERİN ÖĞRENME </a:t>
            </a:r>
            <a:endParaRPr lang="tr-TR" dirty="0"/>
          </a:p>
        </p:txBody>
      </p:sp>
      <p:sp>
        <p:nvSpPr>
          <p:cNvPr id="3" name="İçerik Yer Tutucusu 2"/>
          <p:cNvSpPr>
            <a:spLocks noGrp="1"/>
          </p:cNvSpPr>
          <p:nvPr>
            <p:ph idx="1"/>
          </p:nvPr>
        </p:nvSpPr>
        <p:spPr>
          <a:xfrm>
            <a:off x="1141412" y="2249486"/>
            <a:ext cx="9905999" cy="4440071"/>
          </a:xfrm>
        </p:spPr>
        <p:txBody>
          <a:bodyPr>
            <a:normAutofit fontScale="62500" lnSpcReduction="20000"/>
          </a:bodyPr>
          <a:lstStyle/>
          <a:p>
            <a:pPr marL="457200" indent="-457200">
              <a:buFont typeface="Arial" panose="020B0604020202020204" pitchFamily="34" charset="0"/>
              <a:buAutoNum type="arabicPeriod"/>
            </a:pPr>
            <a:r>
              <a:rPr lang="tr-TR" dirty="0" smtClean="0">
                <a:latin typeface="Times New Roman" panose="02020603050405020304" pitchFamily="18" charset="0"/>
                <a:cs typeface="Times New Roman" panose="02020603050405020304" pitchFamily="18" charset="0"/>
              </a:rPr>
              <a:t>Derin </a:t>
            </a:r>
            <a:r>
              <a:rPr lang="tr-TR" dirty="0">
                <a:latin typeface="Times New Roman" panose="02020603050405020304" pitchFamily="18" charset="0"/>
                <a:cs typeface="Times New Roman" panose="02020603050405020304" pitchFamily="18" charset="0"/>
              </a:rPr>
              <a:t>öğrenme terimi 2006 yılında Hilton tarafından çok katmanlı yapay sinir ağlarının verimli bir şekilde eğitilebileceği ortaya koyulduktan sonra literatürde sıkça kullanılmaya başlanmış</a:t>
            </a:r>
            <a:r>
              <a:rPr lang="tr-TR" dirty="0"/>
              <a:t>tır.</a:t>
            </a:r>
          </a:p>
          <a:p>
            <a:pPr marL="457200" indent="-457200">
              <a:buAutoNum type="arabicPeriod"/>
            </a:pPr>
            <a:r>
              <a:rPr lang="tr-TR" dirty="0" smtClean="0">
                <a:latin typeface="Times New Roman" panose="02020603050405020304" pitchFamily="18" charset="0"/>
                <a:cs typeface="Times New Roman" panose="02020603050405020304" pitchFamily="18" charset="0"/>
              </a:rPr>
              <a:t>Google</a:t>
            </a:r>
            <a:r>
              <a:rPr lang="tr-TR" dirty="0">
                <a:latin typeface="Times New Roman" panose="02020603050405020304" pitchFamily="18" charset="0"/>
                <a:cs typeface="Times New Roman" panose="02020603050405020304" pitchFamily="18" charset="0"/>
              </a:rPr>
              <a:t>, Microsoft, Apple gibi önemli şirketler ses ve görüntü tanımada derin öğrenme teknolojisini kullanmaya başladılar.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Yapay zeka alanında yeni bir teknolojidir. Aslında makine öğrenmesi tekniklerinden sadece birisidir. </a:t>
            </a:r>
          </a:p>
          <a:p>
            <a:pPr marL="457200" indent="-457200">
              <a:buAutoNum type="arabicPeriod"/>
            </a:pPr>
            <a:r>
              <a:rPr lang="tr-TR" dirty="0" smtClean="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Yararlı bilgiyi, verilerden soyutlamak (ayıklamak) için kullanılır. </a:t>
            </a:r>
          </a:p>
          <a:p>
            <a:pPr marL="457200" indent="-457200">
              <a:buAutoNum type="arabicPeriod"/>
            </a:pPr>
            <a:r>
              <a:rPr lang="tr-TR" dirty="0" smtClean="0">
                <a:latin typeface="Times New Roman" panose="02020603050405020304" pitchFamily="18" charset="0"/>
                <a:cs typeface="Times New Roman" panose="02020603050405020304" pitchFamily="18" charset="0"/>
              </a:rPr>
              <a:t>Görüntü</a:t>
            </a:r>
            <a:r>
              <a:rPr lang="tr-TR" dirty="0">
                <a:latin typeface="Times New Roman" panose="02020603050405020304" pitchFamily="18" charset="0"/>
                <a:cs typeface="Times New Roman" panose="02020603050405020304" pitchFamily="18" charset="0"/>
              </a:rPr>
              <a:t>, ses, metin gibi verilere anlam kazandıran sunum ve soyutlama seviyelerini öğrenmek için çok katmanlı sinir ağlarını kullanır. </a:t>
            </a:r>
          </a:p>
          <a:p>
            <a:pPr marL="457200" indent="-457200">
              <a:buAutoNum type="arabicPeriod"/>
            </a:pPr>
            <a:r>
              <a:rPr lang="tr-TR" dirty="0" smtClean="0">
                <a:latin typeface="Times New Roman" panose="02020603050405020304" pitchFamily="18" charset="0"/>
                <a:cs typeface="Times New Roman" panose="02020603050405020304" pitchFamily="18" charset="0"/>
              </a:rPr>
              <a:t>Kısaca </a:t>
            </a:r>
            <a:r>
              <a:rPr lang="tr-TR" dirty="0">
                <a:latin typeface="Times New Roman" panose="02020603050405020304" pitchFamily="18" charset="0"/>
                <a:cs typeface="Times New Roman" panose="02020603050405020304" pitchFamily="18" charset="0"/>
              </a:rPr>
              <a:t>eski algoritmalar insan bağımlı özellikler ile çalışabilirken, Derin Öğrenme insan bağımsız özellikler ile çalışmaktadır. Bu, Derin Öğrenme algoritmasının ayırt edici özellikleri kendi kendine öğrenmesi anlamına gelir. Bu yetenek Derin Öğrenme yaklaşımlarının başarısında çok önemli bir etkendir. </a:t>
            </a:r>
            <a:endParaRPr lang="tr-TR" dirty="0" smtClean="0">
              <a:latin typeface="Times New Roman" panose="02020603050405020304" pitchFamily="18" charset="0"/>
              <a:cs typeface="Times New Roman" panose="02020603050405020304" pitchFamily="18" charset="0"/>
            </a:endParaRPr>
          </a:p>
          <a:p>
            <a:pPr marL="457200" indent="-457200">
              <a:buAutoNum type="arabicPeriod"/>
            </a:pPr>
            <a:r>
              <a:rPr lang="tr-TR" dirty="0" smtClean="0">
                <a:latin typeface="Times New Roman" panose="02020603050405020304" pitchFamily="18" charset="0"/>
                <a:cs typeface="Times New Roman" panose="02020603050405020304" pitchFamily="18" charset="0"/>
              </a:rPr>
              <a:t>Derin </a:t>
            </a:r>
            <a:r>
              <a:rPr lang="tr-TR" dirty="0">
                <a:latin typeface="Times New Roman" panose="02020603050405020304" pitchFamily="18" charset="0"/>
                <a:cs typeface="Times New Roman" panose="02020603050405020304" pitchFamily="18" charset="0"/>
              </a:rPr>
              <a:t>öğrenmenin kilit noktası bir nesnenin gösterimindeki farklı katmanlardır. Her katman ayrı ayrı eğitilir. Örneğin bir resmi sınıflandırmak istiyorsak resmin alt katmanlarından yani piksellerden işe başlamalıyız</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743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Derin Öğrenme Kapsamında Yürütülen Çalışmalar</a:t>
            </a:r>
          </a:p>
        </p:txBody>
      </p:sp>
      <p:sp>
        <p:nvSpPr>
          <p:cNvPr id="3" name="İçerik Yer Tutucusu 2"/>
          <p:cNvSpPr>
            <a:spLocks noGrp="1"/>
          </p:cNvSpPr>
          <p:nvPr>
            <p:ph idx="1"/>
          </p:nvPr>
        </p:nvSpPr>
        <p:spPr/>
        <p:txBody>
          <a:bodyPr/>
          <a:lstStyle/>
          <a:p>
            <a:pPr marL="0" indent="0" algn="just">
              <a:buNone/>
            </a:pPr>
            <a:r>
              <a:rPr lang="tr-TR" dirty="0" smtClean="0">
                <a:latin typeface="Times New Roman" panose="02020603050405020304" pitchFamily="18" charset="0"/>
                <a:cs typeface="Times New Roman" panose="02020603050405020304" pitchFamily="18" charset="0"/>
              </a:rPr>
              <a:t>	Stanford </a:t>
            </a:r>
            <a:r>
              <a:rPr lang="tr-TR" dirty="0">
                <a:latin typeface="Times New Roman" panose="02020603050405020304" pitchFamily="18" charset="0"/>
                <a:cs typeface="Times New Roman" panose="02020603050405020304" pitchFamily="18" charset="0"/>
              </a:rPr>
              <a:t>Üniversitesi’nden öncü araştırmacı </a:t>
            </a:r>
            <a:r>
              <a:rPr lang="tr-TR" dirty="0" err="1" smtClean="0">
                <a:latin typeface="Times New Roman" panose="02020603050405020304" pitchFamily="18" charset="0"/>
                <a:cs typeface="Times New Roman" panose="02020603050405020304" pitchFamily="18" charset="0"/>
              </a:rPr>
              <a:t>Andrej</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Karpathy</a:t>
            </a:r>
            <a:r>
              <a:rPr lang="tr-TR" dirty="0">
                <a:latin typeface="Times New Roman" panose="02020603050405020304" pitchFamily="18" charset="0"/>
                <a:cs typeface="Times New Roman" panose="02020603050405020304" pitchFamily="18" charset="0"/>
              </a:rPr>
              <a:t>; Çalışmalarında, birisi resim tanıma diğeri doğal dil işleme olmak üzere iki sinir ağını birleştirmiştir. Bu sayede tıpkı </a:t>
            </a:r>
            <a:r>
              <a:rPr lang="tr-TR" dirty="0" err="1" smtClean="0">
                <a:latin typeface="Times New Roman" panose="02020603050405020304" pitchFamily="18" charset="0"/>
                <a:cs typeface="Times New Roman" panose="02020603050405020304" pitchFamily="18" charset="0"/>
              </a:rPr>
              <a:t>LEGO’ların</a:t>
            </a:r>
            <a:r>
              <a:rPr lang="tr-TR" dirty="0" smtClean="0">
                <a:latin typeface="Times New Roman" panose="02020603050405020304" pitchFamily="18" charset="0"/>
                <a:cs typeface="Times New Roman" panose="02020603050405020304" pitchFamily="18" charset="0"/>
              </a:rPr>
              <a:t> birleştirildiği </a:t>
            </a:r>
            <a:r>
              <a:rPr lang="tr-TR" dirty="0">
                <a:latin typeface="Times New Roman" panose="02020603050405020304" pitchFamily="18" charset="0"/>
                <a:cs typeface="Times New Roman" panose="02020603050405020304" pitchFamily="18" charset="0"/>
              </a:rPr>
              <a:t>gibi sinir ağları sadece örnek resimdeki objeyi kuş veya ağaç olarak sınıflandırmakla kalmayıp ayrıca resim içerisindeki tüm nesnelerin birbiriyle olan ilişkisini ortaya koyabilmiştir</a:t>
            </a:r>
          </a:p>
        </p:txBody>
      </p:sp>
    </p:spTree>
    <p:extLst>
      <p:ext uri="{BB962C8B-B14F-4D97-AF65-F5344CB8AC3E}">
        <p14:creationId xmlns:p14="http://schemas.microsoft.com/office/powerpoint/2010/main" val="2544414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3" y="3098042"/>
            <a:ext cx="9905999" cy="3102592"/>
          </a:xfrm>
        </p:spPr>
        <p:txBody>
          <a:bodyPr/>
          <a:lstStyle/>
          <a:p>
            <a:pPr marL="0" indent="0" algn="just">
              <a:buNone/>
            </a:pPr>
            <a:r>
              <a:rPr lang="tr-TR" dirty="0"/>
              <a:t> </a:t>
            </a:r>
            <a:r>
              <a:rPr lang="tr-TR" dirty="0" smtClean="0"/>
              <a:t>	Günümüzde </a:t>
            </a:r>
            <a:r>
              <a:rPr lang="tr-TR" dirty="0"/>
              <a:t>artan kamera sayısı dikkate alındığında, görüntü içindeki nesnelerin birbiriyle olan ilişkisinin bir insan gibi makineler tarafından anlamlı bir şekilde ortaya konması görüntüleri yorumlama konusunda kullanıcılara bir farkındalık katmıştır. Bu sayede yüzlerce görüntü akışı (video) makineler tarafından insan nesne tanıma seviyesinin üzerinde bir başarıyla değerlendirilmektedir.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122" y="655094"/>
            <a:ext cx="5145205" cy="2152720"/>
          </a:xfrm>
          <a:prstGeom prst="rect">
            <a:avLst/>
          </a:prstGeom>
        </p:spPr>
      </p:pic>
    </p:spTree>
    <p:extLst>
      <p:ext uri="{BB962C8B-B14F-4D97-AF65-F5344CB8AC3E}">
        <p14:creationId xmlns:p14="http://schemas.microsoft.com/office/powerpoint/2010/main" val="2868915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324</TotalTime>
  <Words>948</Words>
  <Application>Microsoft Office PowerPoint</Application>
  <PresentationFormat>Geniş ekran</PresentationFormat>
  <Paragraphs>277</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Times New Roman</vt:lpstr>
      <vt:lpstr>Trebuchet MS</vt:lpstr>
      <vt:lpstr>Tw Cen MT</vt:lpstr>
      <vt:lpstr>Devre</vt:lpstr>
      <vt:lpstr>PowerPoint Sunusu</vt:lpstr>
      <vt:lpstr>ŞARAP KALİTESİNİN DERİN ÖĞRENME YÖNTEMİYLE TESPİTİ</vt:lpstr>
      <vt:lpstr>DERİN ÖĞRENME NEDİR</vt:lpstr>
      <vt:lpstr>Temel yapay sinir ağı topolojisi</vt:lpstr>
      <vt:lpstr>PowerPoint Sunusu</vt:lpstr>
      <vt:lpstr>Derin Öğrenme Nasıl Çalışıyor </vt:lpstr>
      <vt:lpstr>KISACA DERİN ÖĞRENME </vt:lpstr>
      <vt:lpstr>Derin Öğrenme Kapsamında Yürütülen Çalışmalar</vt:lpstr>
      <vt:lpstr>PowerPoint Sunusu</vt:lpstr>
      <vt:lpstr>Derin Öğrenmenin Kullanım Alanları </vt:lpstr>
      <vt:lpstr>PowerPoint Sunusu</vt:lpstr>
      <vt:lpstr>PowerPoint Sunusu</vt:lpstr>
      <vt:lpstr>PowerPoint Sunusu</vt:lpstr>
      <vt:lpstr>Şarap Kalitesinin tespiti</vt:lpstr>
      <vt:lpstr>Örnek veri seti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DERİN ÖĞRENME</dc:title>
  <dc:creator>Asus</dc:creator>
  <cp:lastModifiedBy>Fatih Enes</cp:lastModifiedBy>
  <cp:revision>16</cp:revision>
  <dcterms:created xsi:type="dcterms:W3CDTF">2018-04-08T21:06:35Z</dcterms:created>
  <dcterms:modified xsi:type="dcterms:W3CDTF">2018-04-30T12:20:36Z</dcterms:modified>
</cp:coreProperties>
</file>