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73" r:id="rId1"/>
  </p:sldMasterIdLst>
  <p:sldIdLst>
    <p:sldId id="256" r:id="rId2"/>
    <p:sldId id="259" r:id="rId3"/>
    <p:sldId id="260" r:id="rId4"/>
    <p:sldId id="257" r:id="rId5"/>
    <p:sldId id="258" r:id="rId6"/>
    <p:sldId id="261" r:id="rId7"/>
    <p:sldId id="262" r:id="rId8"/>
  </p:sldIdLst>
  <p:sldSz cx="12192000" cy="6858000"/>
  <p:notesSz cx="6858000" cy="9144000"/>
  <p:defaultTextStyle>
    <a:defPPr rtl="0">
      <a:defRPr lang="tr-T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F88B274-A629-4547-80AC-11F5734A4A91}" v="1281" dt="2022-06-02T21:56:40.397"/>
  </p1510:revLst>
</p1510:revInfo>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4" autoAdjust="0"/>
    <p:restoredTop sz="94660"/>
  </p:normalViewPr>
  <p:slideViewPr>
    <p:cSldViewPr snapToGrid="0">
      <p:cViewPr varScale="1">
        <p:scale>
          <a:sx n="71" d="100"/>
          <a:sy n="71" d="100"/>
        </p:scale>
        <p:origin x="66" y="7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C27FA3A-B8D3-4D8A-B9C7-4CCBD60EFFC5}"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tr-TR"/>
        </a:p>
      </dgm:t>
    </dgm:pt>
    <dgm:pt modelId="{BBC224E0-C140-4675-8EF5-5F8C67D255CD}">
      <dgm:prSet phldrT="[Metin]" phldr="0"/>
      <dgm:spPr/>
      <dgm:t>
        <a:bodyPr/>
        <a:lstStyle/>
        <a:p>
          <a:pPr rtl="0"/>
          <a:r>
            <a:rPr lang="tr-TR" dirty="0">
              <a:latin typeface="Trebuchet MS" panose="020B0603020202020204"/>
            </a:rPr>
            <a:t> ARDUİNO </a:t>
          </a:r>
          <a:endParaRPr lang="tr-TR" dirty="0"/>
        </a:p>
      </dgm:t>
    </dgm:pt>
    <dgm:pt modelId="{BA7B712E-0EC6-4BFA-8734-0C00309F457D}" type="parTrans" cxnId="{F1238CBB-467A-485E-BA87-4C2A4AF15446}">
      <dgm:prSet/>
      <dgm:spPr/>
      <dgm:t>
        <a:bodyPr/>
        <a:lstStyle/>
        <a:p>
          <a:endParaRPr lang="tr-TR"/>
        </a:p>
      </dgm:t>
    </dgm:pt>
    <dgm:pt modelId="{270B32FF-8E65-474F-8619-45FEDDDE9982}" type="sibTrans" cxnId="{F1238CBB-467A-485E-BA87-4C2A4AF15446}">
      <dgm:prSet/>
      <dgm:spPr/>
      <dgm:t>
        <a:bodyPr/>
        <a:lstStyle/>
        <a:p>
          <a:endParaRPr lang="tr-TR"/>
        </a:p>
      </dgm:t>
    </dgm:pt>
    <dgm:pt modelId="{277E1D25-FE10-489E-8F13-4886E738FB68}">
      <dgm:prSet phldrT="[Metin]" phldr="0"/>
      <dgm:spPr/>
      <dgm:t>
        <a:bodyPr/>
        <a:lstStyle/>
        <a:p>
          <a:pPr rtl="0"/>
          <a:r>
            <a:rPr lang="tr-TR" dirty="0">
              <a:latin typeface="Trebuchet MS" panose="020B0603020202020204"/>
            </a:rPr>
            <a:t>PULSE NABIZ ÖLÇER </a:t>
          </a:r>
          <a:endParaRPr lang="tr-TR" dirty="0"/>
        </a:p>
      </dgm:t>
    </dgm:pt>
    <dgm:pt modelId="{0BFD121D-9F2E-4DFB-A43E-CD1DB31FE783}" type="parTrans" cxnId="{F0C97D15-C66E-4092-9831-53F0D583D9C6}">
      <dgm:prSet/>
      <dgm:spPr/>
      <dgm:t>
        <a:bodyPr/>
        <a:lstStyle/>
        <a:p>
          <a:endParaRPr lang="tr-TR"/>
        </a:p>
      </dgm:t>
    </dgm:pt>
    <dgm:pt modelId="{95D2F81C-0B39-4116-A746-91D20E118D50}" type="sibTrans" cxnId="{F0C97D15-C66E-4092-9831-53F0D583D9C6}">
      <dgm:prSet/>
      <dgm:spPr/>
      <dgm:t>
        <a:bodyPr/>
        <a:lstStyle/>
        <a:p>
          <a:endParaRPr lang="tr-TR"/>
        </a:p>
      </dgm:t>
    </dgm:pt>
    <dgm:pt modelId="{ADEA5447-058B-439B-973F-FFAFFD51BBD7}">
      <dgm:prSet phldrT="[Metin]" phldr="0"/>
      <dgm:spPr/>
      <dgm:t>
        <a:bodyPr/>
        <a:lstStyle/>
        <a:p>
          <a:pPr rtl="0"/>
          <a:r>
            <a:rPr lang="tr-TR" dirty="0">
              <a:latin typeface="Trebuchet MS" panose="020B0603020202020204"/>
            </a:rPr>
            <a:t>JUMPER KABLO </a:t>
          </a:r>
          <a:endParaRPr lang="tr-TR" dirty="0"/>
        </a:p>
      </dgm:t>
    </dgm:pt>
    <dgm:pt modelId="{13DD4CBC-1FD6-4CF6-9DB7-29183D55B9E6}" type="parTrans" cxnId="{458AD4D3-2BAC-4CEE-B6A6-32BF54D86804}">
      <dgm:prSet/>
      <dgm:spPr/>
      <dgm:t>
        <a:bodyPr/>
        <a:lstStyle/>
        <a:p>
          <a:endParaRPr lang="tr-TR"/>
        </a:p>
      </dgm:t>
    </dgm:pt>
    <dgm:pt modelId="{83C10FDE-E69A-412D-97DD-B61856D6F57D}" type="sibTrans" cxnId="{458AD4D3-2BAC-4CEE-B6A6-32BF54D86804}">
      <dgm:prSet/>
      <dgm:spPr/>
      <dgm:t>
        <a:bodyPr/>
        <a:lstStyle/>
        <a:p>
          <a:endParaRPr lang="tr-TR"/>
        </a:p>
      </dgm:t>
    </dgm:pt>
    <dgm:pt modelId="{275692B6-49E8-4ACE-9795-C37B2E80CB15}">
      <dgm:prSet phldr="0"/>
      <dgm:spPr/>
      <dgm:t>
        <a:bodyPr/>
        <a:lstStyle/>
        <a:p>
          <a:r>
            <a:rPr lang="tr-TR" dirty="0">
              <a:latin typeface="Trebuchet MS" panose="020B0603020202020204"/>
            </a:rPr>
            <a:t>BREADBOARD</a:t>
          </a:r>
        </a:p>
      </dgm:t>
    </dgm:pt>
    <dgm:pt modelId="{0E99DFB3-C1E2-49B3-BD98-BABF07DD82A0}" type="parTrans" cxnId="{40E141E4-561A-4CFE-A3FB-F83361B79E00}">
      <dgm:prSet/>
      <dgm:spPr/>
    </dgm:pt>
    <dgm:pt modelId="{1398353A-8F18-4326-8201-36AB4AA600F7}" type="sibTrans" cxnId="{40E141E4-561A-4CFE-A3FB-F83361B79E00}">
      <dgm:prSet/>
      <dgm:spPr/>
      <dgm:t>
        <a:bodyPr/>
        <a:lstStyle/>
        <a:p>
          <a:endParaRPr lang="en-US"/>
        </a:p>
      </dgm:t>
    </dgm:pt>
    <dgm:pt modelId="{97006362-71D5-4F1D-91EE-5F40C61AA7CB}">
      <dgm:prSet phldr="0"/>
      <dgm:spPr/>
      <dgm:t>
        <a:bodyPr/>
        <a:lstStyle/>
        <a:p>
          <a:pPr rtl="0"/>
          <a:r>
            <a:rPr lang="tr-TR" dirty="0">
              <a:latin typeface="Trebuchet MS" panose="020B0603020202020204"/>
            </a:rPr>
            <a:t> </a:t>
          </a:r>
          <a:r>
            <a:rPr lang="tr-TR" dirty="0"/>
            <a:t>NOKAİA 5110 EKRANI</a:t>
          </a:r>
          <a:r>
            <a:rPr lang="tr-TR" dirty="0">
              <a:latin typeface="Trebuchet MS" panose="020B0603020202020204"/>
            </a:rPr>
            <a:t> </a:t>
          </a:r>
          <a:endParaRPr lang="tr-TR" dirty="0"/>
        </a:p>
      </dgm:t>
    </dgm:pt>
    <dgm:pt modelId="{0B4E2419-A584-4FD7-826F-BA8272C01920}" type="parTrans" cxnId="{8310B7FE-3EDB-4D8B-ABDF-557CE016B9D0}">
      <dgm:prSet/>
      <dgm:spPr/>
    </dgm:pt>
    <dgm:pt modelId="{98BB4B36-E031-464F-9B20-C936F88A92C3}" type="sibTrans" cxnId="{8310B7FE-3EDB-4D8B-ABDF-557CE016B9D0}">
      <dgm:prSet/>
      <dgm:spPr/>
      <dgm:t>
        <a:bodyPr/>
        <a:lstStyle/>
        <a:p>
          <a:endParaRPr lang="en-US"/>
        </a:p>
      </dgm:t>
    </dgm:pt>
    <dgm:pt modelId="{78C2F834-BD94-47B9-9648-8E25BE2A833C}" type="pres">
      <dgm:prSet presAssocID="{4C27FA3A-B8D3-4D8A-B9C7-4CCBD60EFFC5}" presName="linear" presStyleCnt="0">
        <dgm:presLayoutVars>
          <dgm:animLvl val="lvl"/>
          <dgm:resizeHandles val="exact"/>
        </dgm:presLayoutVars>
      </dgm:prSet>
      <dgm:spPr/>
    </dgm:pt>
    <dgm:pt modelId="{B159242A-D1B3-461C-9490-9FFA9147180B}" type="pres">
      <dgm:prSet presAssocID="{BBC224E0-C140-4675-8EF5-5F8C67D255CD}" presName="parentText" presStyleLbl="node1" presStyleIdx="0" presStyleCnt="5">
        <dgm:presLayoutVars>
          <dgm:chMax val="0"/>
          <dgm:bulletEnabled val="1"/>
        </dgm:presLayoutVars>
      </dgm:prSet>
      <dgm:spPr/>
    </dgm:pt>
    <dgm:pt modelId="{C60D7665-A7F5-48D9-937D-57C84BA7EAE4}" type="pres">
      <dgm:prSet presAssocID="{270B32FF-8E65-474F-8619-45FEDDDE9982}" presName="spacer" presStyleCnt="0"/>
      <dgm:spPr/>
    </dgm:pt>
    <dgm:pt modelId="{50B4D38D-15E1-43C4-AE1D-D0D8697CFCAD}" type="pres">
      <dgm:prSet presAssocID="{277E1D25-FE10-489E-8F13-4886E738FB68}" presName="parentText" presStyleLbl="node1" presStyleIdx="1" presStyleCnt="5">
        <dgm:presLayoutVars>
          <dgm:chMax val="0"/>
          <dgm:bulletEnabled val="1"/>
        </dgm:presLayoutVars>
      </dgm:prSet>
      <dgm:spPr/>
    </dgm:pt>
    <dgm:pt modelId="{8628351C-C6CE-417F-A787-043733E834F9}" type="pres">
      <dgm:prSet presAssocID="{95D2F81C-0B39-4116-A746-91D20E118D50}" presName="spacer" presStyleCnt="0"/>
      <dgm:spPr/>
    </dgm:pt>
    <dgm:pt modelId="{A19E6882-53F1-479B-8A33-19493531F708}" type="pres">
      <dgm:prSet presAssocID="{275692B6-49E8-4ACE-9795-C37B2E80CB15}" presName="parentText" presStyleLbl="node1" presStyleIdx="2" presStyleCnt="5">
        <dgm:presLayoutVars>
          <dgm:chMax val="0"/>
          <dgm:bulletEnabled val="1"/>
        </dgm:presLayoutVars>
      </dgm:prSet>
      <dgm:spPr/>
    </dgm:pt>
    <dgm:pt modelId="{9F871DA0-E9FB-487E-955C-43FFE9423123}" type="pres">
      <dgm:prSet presAssocID="{1398353A-8F18-4326-8201-36AB4AA600F7}" presName="spacer" presStyleCnt="0"/>
      <dgm:spPr/>
    </dgm:pt>
    <dgm:pt modelId="{D5AED876-1C79-4073-8B9A-D3390A5F18D6}" type="pres">
      <dgm:prSet presAssocID="{97006362-71D5-4F1D-91EE-5F40C61AA7CB}" presName="parentText" presStyleLbl="node1" presStyleIdx="3" presStyleCnt="5">
        <dgm:presLayoutVars>
          <dgm:chMax val="0"/>
          <dgm:bulletEnabled val="1"/>
        </dgm:presLayoutVars>
      </dgm:prSet>
      <dgm:spPr/>
    </dgm:pt>
    <dgm:pt modelId="{EE029E36-434C-45AE-A9C8-A2494D503D10}" type="pres">
      <dgm:prSet presAssocID="{98BB4B36-E031-464F-9B20-C936F88A92C3}" presName="spacer" presStyleCnt="0"/>
      <dgm:spPr/>
    </dgm:pt>
    <dgm:pt modelId="{F5916FE1-4D47-4333-B457-BA091EE18D3F}" type="pres">
      <dgm:prSet presAssocID="{ADEA5447-058B-439B-973F-FFAFFD51BBD7}" presName="parentText" presStyleLbl="node1" presStyleIdx="4" presStyleCnt="5">
        <dgm:presLayoutVars>
          <dgm:chMax val="0"/>
          <dgm:bulletEnabled val="1"/>
        </dgm:presLayoutVars>
      </dgm:prSet>
      <dgm:spPr/>
    </dgm:pt>
  </dgm:ptLst>
  <dgm:cxnLst>
    <dgm:cxn modelId="{F0C97D15-C66E-4092-9831-53F0D583D9C6}" srcId="{4C27FA3A-B8D3-4D8A-B9C7-4CCBD60EFFC5}" destId="{277E1D25-FE10-489E-8F13-4886E738FB68}" srcOrd="1" destOrd="0" parTransId="{0BFD121D-9F2E-4DFB-A43E-CD1DB31FE783}" sibTransId="{95D2F81C-0B39-4116-A746-91D20E118D50}"/>
    <dgm:cxn modelId="{13232F32-3A1C-43FF-8C49-1B3B25EE4402}" type="presOf" srcId="{4C27FA3A-B8D3-4D8A-B9C7-4CCBD60EFFC5}" destId="{78C2F834-BD94-47B9-9648-8E25BE2A833C}" srcOrd="0" destOrd="0" presId="urn:microsoft.com/office/officeart/2005/8/layout/vList2"/>
    <dgm:cxn modelId="{6AAB7333-798F-4B1C-B3A7-D99E5E8EA6BE}" type="presOf" srcId="{277E1D25-FE10-489E-8F13-4886E738FB68}" destId="{50B4D38D-15E1-43C4-AE1D-D0D8697CFCAD}" srcOrd="0" destOrd="0" presId="urn:microsoft.com/office/officeart/2005/8/layout/vList2"/>
    <dgm:cxn modelId="{BF1BE65A-1C77-4FB7-820F-7132366273BF}" type="presOf" srcId="{ADEA5447-058B-439B-973F-FFAFFD51BBD7}" destId="{F5916FE1-4D47-4333-B457-BA091EE18D3F}" srcOrd="0" destOrd="0" presId="urn:microsoft.com/office/officeart/2005/8/layout/vList2"/>
    <dgm:cxn modelId="{B43E09AB-D3DE-41B6-8D8D-CB5698AFF332}" type="presOf" srcId="{97006362-71D5-4F1D-91EE-5F40C61AA7CB}" destId="{D5AED876-1C79-4073-8B9A-D3390A5F18D6}" srcOrd="0" destOrd="0" presId="urn:microsoft.com/office/officeart/2005/8/layout/vList2"/>
    <dgm:cxn modelId="{F1238CBB-467A-485E-BA87-4C2A4AF15446}" srcId="{4C27FA3A-B8D3-4D8A-B9C7-4CCBD60EFFC5}" destId="{BBC224E0-C140-4675-8EF5-5F8C67D255CD}" srcOrd="0" destOrd="0" parTransId="{BA7B712E-0EC6-4BFA-8734-0C00309F457D}" sibTransId="{270B32FF-8E65-474F-8619-45FEDDDE9982}"/>
    <dgm:cxn modelId="{C8B7C4BF-82E8-47BD-B7E4-131533E77BF3}" type="presOf" srcId="{275692B6-49E8-4ACE-9795-C37B2E80CB15}" destId="{A19E6882-53F1-479B-8A33-19493531F708}" srcOrd="0" destOrd="0" presId="urn:microsoft.com/office/officeart/2005/8/layout/vList2"/>
    <dgm:cxn modelId="{7EFDA1CC-12F7-4705-A47C-43D4F1A55EC0}" type="presOf" srcId="{BBC224E0-C140-4675-8EF5-5F8C67D255CD}" destId="{B159242A-D1B3-461C-9490-9FFA9147180B}" srcOrd="0" destOrd="0" presId="urn:microsoft.com/office/officeart/2005/8/layout/vList2"/>
    <dgm:cxn modelId="{458AD4D3-2BAC-4CEE-B6A6-32BF54D86804}" srcId="{4C27FA3A-B8D3-4D8A-B9C7-4CCBD60EFFC5}" destId="{ADEA5447-058B-439B-973F-FFAFFD51BBD7}" srcOrd="4" destOrd="0" parTransId="{13DD4CBC-1FD6-4CF6-9DB7-29183D55B9E6}" sibTransId="{83C10FDE-E69A-412D-97DD-B61856D6F57D}"/>
    <dgm:cxn modelId="{40E141E4-561A-4CFE-A3FB-F83361B79E00}" srcId="{4C27FA3A-B8D3-4D8A-B9C7-4CCBD60EFFC5}" destId="{275692B6-49E8-4ACE-9795-C37B2E80CB15}" srcOrd="2" destOrd="0" parTransId="{0E99DFB3-C1E2-49B3-BD98-BABF07DD82A0}" sibTransId="{1398353A-8F18-4326-8201-36AB4AA600F7}"/>
    <dgm:cxn modelId="{8310B7FE-3EDB-4D8B-ABDF-557CE016B9D0}" srcId="{4C27FA3A-B8D3-4D8A-B9C7-4CCBD60EFFC5}" destId="{97006362-71D5-4F1D-91EE-5F40C61AA7CB}" srcOrd="3" destOrd="0" parTransId="{0B4E2419-A584-4FD7-826F-BA8272C01920}" sibTransId="{98BB4B36-E031-464F-9B20-C936F88A92C3}"/>
    <dgm:cxn modelId="{C9BEBEDC-3229-4699-9855-FBAB60B7B72E}" type="presParOf" srcId="{78C2F834-BD94-47B9-9648-8E25BE2A833C}" destId="{B159242A-D1B3-461C-9490-9FFA9147180B}" srcOrd="0" destOrd="0" presId="urn:microsoft.com/office/officeart/2005/8/layout/vList2"/>
    <dgm:cxn modelId="{5A919A96-45CB-4F5B-9073-49A078D3A731}" type="presParOf" srcId="{78C2F834-BD94-47B9-9648-8E25BE2A833C}" destId="{C60D7665-A7F5-48D9-937D-57C84BA7EAE4}" srcOrd="1" destOrd="0" presId="urn:microsoft.com/office/officeart/2005/8/layout/vList2"/>
    <dgm:cxn modelId="{6E8CA80D-E8BA-48EB-AC42-902DA5409204}" type="presParOf" srcId="{78C2F834-BD94-47B9-9648-8E25BE2A833C}" destId="{50B4D38D-15E1-43C4-AE1D-D0D8697CFCAD}" srcOrd="2" destOrd="0" presId="urn:microsoft.com/office/officeart/2005/8/layout/vList2"/>
    <dgm:cxn modelId="{0447C2A6-589D-422E-88D4-CD125B85AEEE}" type="presParOf" srcId="{78C2F834-BD94-47B9-9648-8E25BE2A833C}" destId="{8628351C-C6CE-417F-A787-043733E834F9}" srcOrd="3" destOrd="0" presId="urn:microsoft.com/office/officeart/2005/8/layout/vList2"/>
    <dgm:cxn modelId="{37C60470-9D4C-4C20-AC48-C593874606DC}" type="presParOf" srcId="{78C2F834-BD94-47B9-9648-8E25BE2A833C}" destId="{A19E6882-53F1-479B-8A33-19493531F708}" srcOrd="4" destOrd="0" presId="urn:microsoft.com/office/officeart/2005/8/layout/vList2"/>
    <dgm:cxn modelId="{421BC3B7-F777-48F5-B242-5513EF995F9F}" type="presParOf" srcId="{78C2F834-BD94-47B9-9648-8E25BE2A833C}" destId="{9F871DA0-E9FB-487E-955C-43FFE9423123}" srcOrd="5" destOrd="0" presId="urn:microsoft.com/office/officeart/2005/8/layout/vList2"/>
    <dgm:cxn modelId="{1ED26C37-E9E5-4B9F-B623-5CB26CBCABA4}" type="presParOf" srcId="{78C2F834-BD94-47B9-9648-8E25BE2A833C}" destId="{D5AED876-1C79-4073-8B9A-D3390A5F18D6}" srcOrd="6" destOrd="0" presId="urn:microsoft.com/office/officeart/2005/8/layout/vList2"/>
    <dgm:cxn modelId="{A9C13026-A18B-4CBD-94C1-EC8480005D27}" type="presParOf" srcId="{78C2F834-BD94-47B9-9648-8E25BE2A833C}" destId="{EE029E36-434C-45AE-A9C8-A2494D503D10}" srcOrd="7" destOrd="0" presId="urn:microsoft.com/office/officeart/2005/8/layout/vList2"/>
    <dgm:cxn modelId="{459D1535-BAC4-493E-92DF-A8568041829C}" type="presParOf" srcId="{78C2F834-BD94-47B9-9648-8E25BE2A833C}" destId="{F5916FE1-4D47-4333-B457-BA091EE18D3F}"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59242A-D1B3-461C-9490-9FFA9147180B}">
      <dsp:nvSpPr>
        <dsp:cNvPr id="0" name=""/>
        <dsp:cNvSpPr/>
      </dsp:nvSpPr>
      <dsp:spPr>
        <a:xfrm>
          <a:off x="0" y="12586"/>
          <a:ext cx="8596668" cy="702000"/>
        </a:xfrm>
        <a:prstGeom prst="roundRect">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rtl="0">
            <a:lnSpc>
              <a:spcPct val="90000"/>
            </a:lnSpc>
            <a:spcBef>
              <a:spcPct val="0"/>
            </a:spcBef>
            <a:spcAft>
              <a:spcPct val="35000"/>
            </a:spcAft>
            <a:buNone/>
          </a:pPr>
          <a:r>
            <a:rPr lang="tr-TR" sz="3000" kern="1200" dirty="0">
              <a:latin typeface="Trebuchet MS" panose="020B0603020202020204"/>
            </a:rPr>
            <a:t> ARDUİNO </a:t>
          </a:r>
          <a:endParaRPr lang="tr-TR" sz="3000" kern="1200" dirty="0"/>
        </a:p>
      </dsp:txBody>
      <dsp:txXfrm>
        <a:off x="34269" y="46855"/>
        <a:ext cx="8528130" cy="633462"/>
      </dsp:txXfrm>
    </dsp:sp>
    <dsp:sp modelId="{50B4D38D-15E1-43C4-AE1D-D0D8697CFCAD}">
      <dsp:nvSpPr>
        <dsp:cNvPr id="0" name=""/>
        <dsp:cNvSpPr/>
      </dsp:nvSpPr>
      <dsp:spPr>
        <a:xfrm>
          <a:off x="0" y="800986"/>
          <a:ext cx="8596668" cy="702000"/>
        </a:xfrm>
        <a:prstGeom prst="roundRect">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rtl="0">
            <a:lnSpc>
              <a:spcPct val="90000"/>
            </a:lnSpc>
            <a:spcBef>
              <a:spcPct val="0"/>
            </a:spcBef>
            <a:spcAft>
              <a:spcPct val="35000"/>
            </a:spcAft>
            <a:buNone/>
          </a:pPr>
          <a:r>
            <a:rPr lang="tr-TR" sz="3000" kern="1200" dirty="0">
              <a:latin typeface="Trebuchet MS" panose="020B0603020202020204"/>
            </a:rPr>
            <a:t>PULSE NABIZ ÖLÇER </a:t>
          </a:r>
          <a:endParaRPr lang="tr-TR" sz="3000" kern="1200" dirty="0"/>
        </a:p>
      </dsp:txBody>
      <dsp:txXfrm>
        <a:off x="34269" y="835255"/>
        <a:ext cx="8528130" cy="633462"/>
      </dsp:txXfrm>
    </dsp:sp>
    <dsp:sp modelId="{A19E6882-53F1-479B-8A33-19493531F708}">
      <dsp:nvSpPr>
        <dsp:cNvPr id="0" name=""/>
        <dsp:cNvSpPr/>
      </dsp:nvSpPr>
      <dsp:spPr>
        <a:xfrm>
          <a:off x="0" y="1589386"/>
          <a:ext cx="8596668" cy="702000"/>
        </a:xfrm>
        <a:prstGeom prst="roundRect">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tr-TR" sz="3000" kern="1200" dirty="0">
              <a:latin typeface="Trebuchet MS" panose="020B0603020202020204"/>
            </a:rPr>
            <a:t>BREADBOARD</a:t>
          </a:r>
        </a:p>
      </dsp:txBody>
      <dsp:txXfrm>
        <a:off x="34269" y="1623655"/>
        <a:ext cx="8528130" cy="633462"/>
      </dsp:txXfrm>
    </dsp:sp>
    <dsp:sp modelId="{D5AED876-1C79-4073-8B9A-D3390A5F18D6}">
      <dsp:nvSpPr>
        <dsp:cNvPr id="0" name=""/>
        <dsp:cNvSpPr/>
      </dsp:nvSpPr>
      <dsp:spPr>
        <a:xfrm>
          <a:off x="0" y="2377786"/>
          <a:ext cx="8596668" cy="702000"/>
        </a:xfrm>
        <a:prstGeom prst="roundRect">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rtl="0">
            <a:lnSpc>
              <a:spcPct val="90000"/>
            </a:lnSpc>
            <a:spcBef>
              <a:spcPct val="0"/>
            </a:spcBef>
            <a:spcAft>
              <a:spcPct val="35000"/>
            </a:spcAft>
            <a:buNone/>
          </a:pPr>
          <a:r>
            <a:rPr lang="tr-TR" sz="3000" kern="1200" dirty="0">
              <a:latin typeface="Trebuchet MS" panose="020B0603020202020204"/>
            </a:rPr>
            <a:t> </a:t>
          </a:r>
          <a:r>
            <a:rPr lang="tr-TR" sz="3000" kern="1200" dirty="0"/>
            <a:t>NOKAİA 5110 EKRANI</a:t>
          </a:r>
          <a:r>
            <a:rPr lang="tr-TR" sz="3000" kern="1200" dirty="0">
              <a:latin typeface="Trebuchet MS" panose="020B0603020202020204"/>
            </a:rPr>
            <a:t> </a:t>
          </a:r>
          <a:endParaRPr lang="tr-TR" sz="3000" kern="1200" dirty="0"/>
        </a:p>
      </dsp:txBody>
      <dsp:txXfrm>
        <a:off x="34269" y="2412055"/>
        <a:ext cx="8528130" cy="633462"/>
      </dsp:txXfrm>
    </dsp:sp>
    <dsp:sp modelId="{F5916FE1-4D47-4333-B457-BA091EE18D3F}">
      <dsp:nvSpPr>
        <dsp:cNvPr id="0" name=""/>
        <dsp:cNvSpPr/>
      </dsp:nvSpPr>
      <dsp:spPr>
        <a:xfrm>
          <a:off x="0" y="3166186"/>
          <a:ext cx="8596668" cy="702000"/>
        </a:xfrm>
        <a:prstGeom prst="roundRect">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rtl="0">
            <a:lnSpc>
              <a:spcPct val="90000"/>
            </a:lnSpc>
            <a:spcBef>
              <a:spcPct val="0"/>
            </a:spcBef>
            <a:spcAft>
              <a:spcPct val="35000"/>
            </a:spcAft>
            <a:buNone/>
          </a:pPr>
          <a:r>
            <a:rPr lang="tr-TR" sz="3000" kern="1200" dirty="0">
              <a:latin typeface="Trebuchet MS" panose="020B0603020202020204"/>
            </a:rPr>
            <a:t>JUMPER KABLO </a:t>
          </a:r>
          <a:endParaRPr lang="tr-TR" sz="3000" kern="1200" dirty="0"/>
        </a:p>
      </dsp:txBody>
      <dsp:txXfrm>
        <a:off x="34269" y="3200455"/>
        <a:ext cx="8528130" cy="63346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dirty="0"/>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6/2/2022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48261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dirty="0"/>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028504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dirty="0"/>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9300884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dirty="0"/>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9066838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dirty="0"/>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7915714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dirty="0"/>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7977808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5C6B4A9-1611-4792-9094-5F34BCA07E0B}" type="datetimeFigureOut">
              <a:rPr lang="en-US" dirty="0"/>
              <a:t>6/2/2022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extLst>
      <p:ext uri="{BB962C8B-B14F-4D97-AF65-F5344CB8AC3E}">
        <p14:creationId xmlns:p14="http://schemas.microsoft.com/office/powerpoint/2010/main" val="27397116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dirty="0"/>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6/2/2022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1773516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2A54C80-263E-416B-A8E0-580EDEADCBDC}" type="datetimeFigureOut">
              <a:rPr lang="en-US" dirty="0"/>
              <a:t>6/2/2022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extLst>
      <p:ext uri="{BB962C8B-B14F-4D97-AF65-F5344CB8AC3E}">
        <p14:creationId xmlns:p14="http://schemas.microsoft.com/office/powerpoint/2010/main" val="351904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9272724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42A54C80-263E-416B-A8E0-580EDEADCBDC}" type="datetimeFigureOut">
              <a:rPr lang="en-US" dirty="0"/>
              <a:t>6/2/2022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extLst>
      <p:ext uri="{BB962C8B-B14F-4D97-AF65-F5344CB8AC3E}">
        <p14:creationId xmlns:p14="http://schemas.microsoft.com/office/powerpoint/2010/main" val="4076184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6/2/2022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6226757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6/2/2022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8661265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8882183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dirty="0"/>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6/2/2022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extLst>
      <p:ext uri="{BB962C8B-B14F-4D97-AF65-F5344CB8AC3E}">
        <p14:creationId xmlns:p14="http://schemas.microsoft.com/office/powerpoint/2010/main" val="13524488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6/2/2022</a:t>
            </a:fld>
            <a:endParaRPr lang="en-US" dirty="0"/>
          </a:p>
        </p:txBody>
      </p:sp>
    </p:spTree>
    <p:extLst>
      <p:ext uri="{BB962C8B-B14F-4D97-AF65-F5344CB8AC3E}">
        <p14:creationId xmlns:p14="http://schemas.microsoft.com/office/powerpoint/2010/main" val="22345576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6/2/2022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3665444107"/>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 id="2147483785" r:id="rId12"/>
    <p:sldLayoutId id="2147483786" r:id="rId13"/>
    <p:sldLayoutId id="2147483787" r:id="rId14"/>
    <p:sldLayoutId id="2147483788" r:id="rId15"/>
    <p:sldLayoutId id="214748378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1032615" y="-212145"/>
            <a:ext cx="9290935" cy="1646302"/>
          </a:xfrm>
        </p:spPr>
        <p:txBody>
          <a:bodyPr rtlCol="0"/>
          <a:lstStyle/>
          <a:p>
            <a:pPr algn="ctr"/>
            <a:r>
              <a:rPr lang="en-US" sz="4000" i="1" dirty="0"/>
              <a:t>ROBOTİK KODLAMA PROJESİ </a:t>
            </a:r>
            <a:endParaRPr lang="tr-TR" sz="4000"/>
          </a:p>
        </p:txBody>
      </p:sp>
      <p:sp>
        <p:nvSpPr>
          <p:cNvPr id="3" name="Alt Başlık 2"/>
          <p:cNvSpPr>
            <a:spLocks noGrp="1"/>
          </p:cNvSpPr>
          <p:nvPr>
            <p:ph type="subTitle" idx="1"/>
          </p:nvPr>
        </p:nvSpPr>
        <p:spPr>
          <a:xfrm>
            <a:off x="1578954" y="1434155"/>
            <a:ext cx="7766936" cy="2405238"/>
          </a:xfrm>
        </p:spPr>
        <p:txBody>
          <a:bodyPr rtlCol="0">
            <a:normAutofit/>
          </a:bodyPr>
          <a:lstStyle/>
          <a:p>
            <a:pPr algn="ctr"/>
            <a:r>
              <a:rPr lang="en-US" sz="4000" b="1" i="1" dirty="0">
                <a:latin typeface="Calibri"/>
                <a:cs typeface="Calibri"/>
              </a:rPr>
              <a:t>ARDUİNO İLE NABIZ ÖLÇER</a:t>
            </a:r>
          </a:p>
        </p:txBody>
      </p:sp>
      <p:sp>
        <p:nvSpPr>
          <p:cNvPr id="4" name="Metin kutusu 3">
            <a:extLst>
              <a:ext uri="{FF2B5EF4-FFF2-40B4-BE49-F238E27FC236}">
                <a16:creationId xmlns:a16="http://schemas.microsoft.com/office/drawing/2014/main" id="{E0773276-24D1-B9FA-B8AA-2FAD92A84B97}"/>
              </a:ext>
            </a:extLst>
          </p:cNvPr>
          <p:cNvSpPr txBox="1"/>
          <p:nvPr/>
        </p:nvSpPr>
        <p:spPr>
          <a:xfrm>
            <a:off x="4422475" y="6075872"/>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tr-TR" u="sng" dirty="0"/>
              <a:t>HAZIRLAYAN:</a:t>
            </a:r>
          </a:p>
          <a:p>
            <a:r>
              <a:rPr lang="tr-TR" u="sng" dirty="0"/>
              <a:t>YUSUF EMİRAL</a:t>
            </a:r>
          </a:p>
        </p:txBody>
      </p:sp>
    </p:spTree>
    <p:extLst>
      <p:ext uri="{BB962C8B-B14F-4D97-AF65-F5344CB8AC3E}">
        <p14:creationId xmlns:p14="http://schemas.microsoft.com/office/powerpoint/2010/main" val="5210406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4" descr="Ekranda bilgisayar betiği">
            <a:extLst>
              <a:ext uri="{FF2B5EF4-FFF2-40B4-BE49-F238E27FC236}">
                <a16:creationId xmlns:a16="http://schemas.microsoft.com/office/drawing/2014/main" id="{E6D02619-3A81-FEB4-DFCD-783EE3E658F2}"/>
              </a:ext>
            </a:extLst>
          </p:cNvPr>
          <p:cNvPicPr>
            <a:picLocks noChangeAspect="1"/>
          </p:cNvPicPr>
          <p:nvPr/>
        </p:nvPicPr>
        <p:blipFill rotWithShape="1">
          <a:blip r:embed="rId2"/>
          <a:srcRect l="7200" r="41218" b="1622"/>
          <a:stretch/>
        </p:blipFill>
        <p:spPr>
          <a:xfrm>
            <a:off x="20" y="-1"/>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
        <p:nvSpPr>
          <p:cNvPr id="2" name="Başlık 1"/>
          <p:cNvSpPr>
            <a:spLocks noGrp="1"/>
          </p:cNvSpPr>
          <p:nvPr>
            <p:ph type="ctrTitle"/>
          </p:nvPr>
        </p:nvSpPr>
        <p:spPr>
          <a:xfrm>
            <a:off x="5495582" y="212174"/>
            <a:ext cx="4017235" cy="1753941"/>
          </a:xfrm>
        </p:spPr>
        <p:txBody>
          <a:bodyPr rtlCol="0">
            <a:normAutofit/>
          </a:bodyPr>
          <a:lstStyle/>
          <a:p>
            <a:pPr algn="ctr">
              <a:lnSpc>
                <a:spcPct val="90000"/>
              </a:lnSpc>
            </a:pPr>
            <a:r>
              <a:rPr lang="en-US" sz="3000" i="1" dirty="0"/>
              <a:t>ROBOTİK KODLAMA PROJESİ RAPORUMUZUN İÇERİĞİ</a:t>
            </a:r>
            <a:endParaRPr lang="tr-TR" sz="3000" dirty="0"/>
          </a:p>
        </p:txBody>
      </p:sp>
      <p:sp>
        <p:nvSpPr>
          <p:cNvPr id="3" name="Alt Başlık 2"/>
          <p:cNvSpPr>
            <a:spLocks noGrp="1"/>
          </p:cNvSpPr>
          <p:nvPr>
            <p:ph type="subTitle" idx="1"/>
          </p:nvPr>
        </p:nvSpPr>
        <p:spPr>
          <a:xfrm>
            <a:off x="5193657" y="2239286"/>
            <a:ext cx="3893440" cy="1096899"/>
          </a:xfrm>
        </p:spPr>
        <p:txBody>
          <a:bodyPr vert="horz" lIns="91440" tIns="45720" rIns="91440" bIns="45720" rtlCol="0" anchor="t">
            <a:noAutofit/>
          </a:bodyPr>
          <a:lstStyle/>
          <a:p>
            <a:pPr marL="285750" indent="-285750" algn="ctr">
              <a:buFont typeface="Wingdings"/>
              <a:buChar char="§"/>
            </a:pPr>
            <a:r>
              <a:rPr lang="en-US" sz="2000" b="1" i="1" u="sng" dirty="0">
                <a:latin typeface="Calibri"/>
                <a:cs typeface="Calibri"/>
              </a:rPr>
              <a:t>PROJENİN AMACI NEDİR ? </a:t>
            </a:r>
            <a:endParaRPr lang="tr-TR" sz="2000" b="1" u="sng">
              <a:latin typeface="Trebuchet MS" panose="020B0603020202020204"/>
              <a:cs typeface="Calibri"/>
            </a:endParaRPr>
          </a:p>
          <a:p>
            <a:pPr marL="285750" indent="-285750" algn="ctr">
              <a:buFont typeface="Arial" charset="2"/>
              <a:buChar char="•"/>
            </a:pPr>
            <a:r>
              <a:rPr lang="en-US" sz="2000" b="1" i="1" u="sng" dirty="0">
                <a:latin typeface="Calibri"/>
                <a:cs typeface="Calibri"/>
              </a:rPr>
              <a:t>PROJEDE KULLANILAN</a:t>
            </a:r>
          </a:p>
          <a:p>
            <a:pPr marL="285750" indent="-285750" algn="ctr">
              <a:buFont typeface="Arial" charset="2"/>
              <a:buChar char="•"/>
            </a:pPr>
            <a:r>
              <a:rPr lang="en-US" sz="2000" b="1" i="1" u="sng" dirty="0">
                <a:latin typeface="Calibri"/>
                <a:cs typeface="Calibri"/>
              </a:rPr>
              <a:t> MALZEMELER NELER?</a:t>
            </a:r>
            <a:endParaRPr lang="en-US" b="1" u="sng"/>
          </a:p>
          <a:p>
            <a:pPr marL="285750" indent="-285750" algn="ctr">
              <a:buFont typeface="Arial" charset="2"/>
              <a:buChar char="•"/>
            </a:pPr>
            <a:r>
              <a:rPr lang="en-US" sz="2000" b="1" i="1" u="sng" dirty="0">
                <a:latin typeface="Calibri"/>
                <a:cs typeface="Calibri"/>
              </a:rPr>
              <a:t>PROJEMİZİN YAPIM ŞEMASI</a:t>
            </a:r>
          </a:p>
          <a:p>
            <a:pPr marL="285750" indent="-285750" algn="ctr">
              <a:buFont typeface="Arial" charset="2"/>
              <a:buChar char="•"/>
            </a:pPr>
            <a:r>
              <a:rPr lang="en-US" sz="2000" b="1" i="1" u="sng" dirty="0">
                <a:latin typeface="Calibri"/>
                <a:cs typeface="Calibri"/>
              </a:rPr>
              <a:t>PROJEMİZ'İN FOTOĞRAFLARI</a:t>
            </a:r>
          </a:p>
          <a:p>
            <a:pPr marL="285750" indent="-285750" algn="ctr">
              <a:buFont typeface="Arial" charset="2"/>
              <a:buChar char="•"/>
            </a:pPr>
            <a:r>
              <a:rPr lang="en-US" sz="2000" b="1" i="1" u="sng" dirty="0">
                <a:latin typeface="Calibri"/>
                <a:cs typeface="Calibri"/>
              </a:rPr>
              <a:t>PROJEMİZİN KODLARI</a:t>
            </a:r>
          </a:p>
          <a:p>
            <a:pPr marL="285750" indent="-285750" algn="l">
              <a:buFont typeface="Arial" charset="2"/>
              <a:buChar char="•"/>
            </a:pPr>
            <a:endParaRPr lang="en-US" sz="2000" b="1" i="1" dirty="0">
              <a:latin typeface="Calibri"/>
              <a:cs typeface="Calibri"/>
            </a:endParaRPr>
          </a:p>
          <a:p>
            <a:pPr marL="285750" indent="-285750" algn="l">
              <a:buFont typeface="Arial" charset="2"/>
              <a:buChar char="•"/>
            </a:pPr>
            <a:endParaRPr lang="en-US" sz="2000" b="1" i="1" dirty="0">
              <a:latin typeface="Calibri"/>
              <a:cs typeface="Calibri"/>
            </a:endParaRPr>
          </a:p>
          <a:p>
            <a:pPr marL="285750" indent="-285750" algn="l">
              <a:buFont typeface="Arial" charset="2"/>
              <a:buChar char="•"/>
            </a:pPr>
            <a:endParaRPr lang="en-US" b="1" i="1" dirty="0">
              <a:latin typeface="Calibri"/>
              <a:cs typeface="Calibri"/>
            </a:endParaRPr>
          </a:p>
          <a:p>
            <a:pPr algn="l"/>
            <a:endParaRPr lang="en-US" b="1" i="1" dirty="0">
              <a:latin typeface="Calibri"/>
              <a:cs typeface="Calibri"/>
            </a:endParaRPr>
          </a:p>
        </p:txBody>
      </p:sp>
    </p:spTree>
    <p:extLst>
      <p:ext uri="{BB962C8B-B14F-4D97-AF65-F5344CB8AC3E}">
        <p14:creationId xmlns:p14="http://schemas.microsoft.com/office/powerpoint/2010/main" val="119160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1500"/>
                                  </p:stCondLst>
                                  <p:iterate>
                                    <p:tmPct val="10000"/>
                                  </p:iterate>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7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1500"/>
                                  </p:stCondLst>
                                  <p:iterate>
                                    <p:tmPct val="10000"/>
                                  </p:iterate>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7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1500"/>
                                  </p:stCondLst>
                                  <p:iterate>
                                    <p:tmPct val="10000"/>
                                  </p:iterate>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7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1500"/>
                                  </p:stCondLst>
                                  <p:iterate>
                                    <p:tmPct val="10000"/>
                                  </p:iterate>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7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1500"/>
                                  </p:stCondLst>
                                  <p:iterate>
                                    <p:tmPct val="10000"/>
                                  </p:iterate>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700"/>
                                        <p:tgtEl>
                                          <p:spTgt spid="3">
                                            <p:txEl>
                                              <p:pRg st="5" end="5"/>
                                            </p:txEl>
                                          </p:spTgt>
                                        </p:tgtEl>
                                      </p:cBhvr>
                                    </p:animEffect>
                                  </p:childTnLst>
                                </p:cTn>
                              </p:par>
                              <p:par>
                                <p:cTn id="33" presetID="10" presetClass="entr" presetSubtype="0" fill="hold" grpId="0" nodeType="withEffect">
                                  <p:stCondLst>
                                    <p:cond delay="1000"/>
                                  </p:stCondLst>
                                  <p:iterate>
                                    <p:tmPct val="10000"/>
                                  </p:iterate>
                                  <p:childTnLst>
                                    <p:set>
                                      <p:cBhvr>
                                        <p:cTn id="34" dur="1" fill="hold">
                                          <p:stCondLst>
                                            <p:cond delay="0"/>
                                          </p:stCondLst>
                                        </p:cTn>
                                        <p:tgtEl>
                                          <p:spTgt spid="2"/>
                                        </p:tgtEl>
                                        <p:attrNameLst>
                                          <p:attrName>style.visibility</p:attrName>
                                        </p:attrNameLst>
                                      </p:cBhvr>
                                      <p:to>
                                        <p:strVal val="visible"/>
                                      </p:to>
                                    </p:set>
                                    <p:animEffect transition="in" filter="fade">
                                      <p:cBhvr>
                                        <p:cTn id="35"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6" name="Rectangle 9">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11">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13">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1"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Freeform: Shape 25">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Başlık 1">
            <a:extLst>
              <a:ext uri="{FF2B5EF4-FFF2-40B4-BE49-F238E27FC236}">
                <a16:creationId xmlns:a16="http://schemas.microsoft.com/office/drawing/2014/main" id="{37708716-7C14-7C00-8A61-DB8CFAD58FF2}"/>
              </a:ext>
            </a:extLst>
          </p:cNvPr>
          <p:cNvSpPr>
            <a:spLocks noGrp="1"/>
          </p:cNvSpPr>
          <p:nvPr>
            <p:ph type="title"/>
          </p:nvPr>
        </p:nvSpPr>
        <p:spPr>
          <a:xfrm>
            <a:off x="274768" y="609599"/>
            <a:ext cx="3843375" cy="5545667"/>
          </a:xfrm>
        </p:spPr>
        <p:txBody>
          <a:bodyPr anchor="ctr">
            <a:normAutofit/>
          </a:bodyPr>
          <a:lstStyle/>
          <a:p>
            <a:r>
              <a:rPr lang="tr-TR">
                <a:solidFill>
                  <a:schemeClr val="tx1">
                    <a:lumMod val="85000"/>
                    <a:lumOff val="15000"/>
                  </a:schemeClr>
                </a:solidFill>
              </a:rPr>
              <a:t>ARDUİNO İLE NABIZ ÖLÇER'İN AMACI NEDİR:</a:t>
            </a:r>
          </a:p>
        </p:txBody>
      </p:sp>
      <p:sp>
        <p:nvSpPr>
          <p:cNvPr id="3" name="İçerik Yer Tutucusu 2">
            <a:extLst>
              <a:ext uri="{FF2B5EF4-FFF2-40B4-BE49-F238E27FC236}">
                <a16:creationId xmlns:a16="http://schemas.microsoft.com/office/drawing/2014/main" id="{9ED67153-6B4E-3A0B-4BCA-3742F2E70572}"/>
              </a:ext>
            </a:extLst>
          </p:cNvPr>
          <p:cNvSpPr>
            <a:spLocks noGrp="1"/>
          </p:cNvSpPr>
          <p:nvPr>
            <p:ph idx="1"/>
          </p:nvPr>
        </p:nvSpPr>
        <p:spPr>
          <a:xfrm>
            <a:off x="6116084" y="609600"/>
            <a:ext cx="5511296" cy="5545667"/>
          </a:xfrm>
        </p:spPr>
        <p:txBody>
          <a:bodyPr vert="horz" lIns="91440" tIns="45720" rIns="91440" bIns="45720" rtlCol="0" anchor="ctr">
            <a:normAutofit/>
          </a:bodyPr>
          <a:lstStyle/>
          <a:p>
            <a:r>
              <a:rPr lang="tr-TR" sz="2000" dirty="0">
                <a:solidFill>
                  <a:srgbClr val="FFFFFF"/>
                </a:solidFill>
              </a:rPr>
              <a:t>Robotik Kodlama Projemizde </a:t>
            </a:r>
            <a:r>
              <a:rPr lang="tr-TR" sz="2000" dirty="0" err="1">
                <a:solidFill>
                  <a:srgbClr val="FFFFFF"/>
                </a:solidFill>
              </a:rPr>
              <a:t>Arduino'un</a:t>
            </a:r>
            <a:r>
              <a:rPr lang="tr-TR" sz="2000" dirty="0">
                <a:solidFill>
                  <a:srgbClr val="FFFFFF"/>
                </a:solidFill>
              </a:rPr>
              <a:t> içine yazacağımız kodlar sayesinde  </a:t>
            </a:r>
            <a:r>
              <a:rPr lang="tr-TR" sz="2000" dirty="0" err="1">
                <a:solidFill>
                  <a:srgbClr val="FFFFFF"/>
                </a:solidFill>
              </a:rPr>
              <a:t>Pulse</a:t>
            </a:r>
            <a:r>
              <a:rPr lang="tr-TR" sz="2000" dirty="0">
                <a:solidFill>
                  <a:srgbClr val="FFFFFF"/>
                </a:solidFill>
              </a:rPr>
              <a:t> Nabız Sensörü ile Dakikadaki Nabzımızı Ölçeceğiz</a:t>
            </a:r>
          </a:p>
          <a:p>
            <a:endParaRPr lang="tr-TR" sz="2000" dirty="0">
              <a:solidFill>
                <a:srgbClr val="FFFFFF"/>
              </a:solidFill>
            </a:endParaRPr>
          </a:p>
        </p:txBody>
      </p:sp>
    </p:spTree>
    <p:extLst>
      <p:ext uri="{BB962C8B-B14F-4D97-AF65-F5344CB8AC3E}">
        <p14:creationId xmlns:p14="http://schemas.microsoft.com/office/powerpoint/2010/main" val="1064772350"/>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4A5A35EE-7AE1-4E24-8916-B0122B9740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F3BC879B-A529-47C3-A6A5-914D67AAAA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8" name="Straight Connector 27">
              <a:extLst>
                <a:ext uri="{FF2B5EF4-FFF2-40B4-BE49-F238E27FC236}">
                  <a16:creationId xmlns:a16="http://schemas.microsoft.com/office/drawing/2014/main" id="{DCE937C4-AD3B-4C21-A5D1-4010EAA70C6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4986751B-E456-450E-8103-86D186F55F5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30" name="Rectangle 23">
              <a:extLst>
                <a:ext uri="{FF2B5EF4-FFF2-40B4-BE49-F238E27FC236}">
                  <a16:creationId xmlns:a16="http://schemas.microsoft.com/office/drawing/2014/main" id="{7A7080CB-F07A-45DB-98B4-1BCEEFC2D8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5">
              <a:extLst>
                <a:ext uri="{FF2B5EF4-FFF2-40B4-BE49-F238E27FC236}">
                  <a16:creationId xmlns:a16="http://schemas.microsoft.com/office/drawing/2014/main" id="{43DABF26-4789-46EF-843D-D8974E51B2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CF33A112-C756-43C1-8DA7-13D97888B2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27">
              <a:extLst>
                <a:ext uri="{FF2B5EF4-FFF2-40B4-BE49-F238E27FC236}">
                  <a16:creationId xmlns:a16="http://schemas.microsoft.com/office/drawing/2014/main" id="{FDCCB7E1-C0C5-4607-ADB9-05E385551A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28">
              <a:extLst>
                <a:ext uri="{FF2B5EF4-FFF2-40B4-BE49-F238E27FC236}">
                  <a16:creationId xmlns:a16="http://schemas.microsoft.com/office/drawing/2014/main" id="{71C3B597-3C1A-490D-B48E-19BF2BD8DB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9">
              <a:extLst>
                <a:ext uri="{FF2B5EF4-FFF2-40B4-BE49-F238E27FC236}">
                  <a16:creationId xmlns:a16="http://schemas.microsoft.com/office/drawing/2014/main" id="{DA3635CF-FEC9-43B7-A12B-1A736C7CA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Isosceles Triangle 35">
              <a:extLst>
                <a:ext uri="{FF2B5EF4-FFF2-40B4-BE49-F238E27FC236}">
                  <a16:creationId xmlns:a16="http://schemas.microsoft.com/office/drawing/2014/main" id="{CEDF3AA6-619F-44C9-A06F-9C38A91197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36">
              <a:extLst>
                <a:ext uri="{FF2B5EF4-FFF2-40B4-BE49-F238E27FC236}">
                  <a16:creationId xmlns:a16="http://schemas.microsoft.com/office/drawing/2014/main" id="{79D458F0-4F1F-4713-88F7-B65AFE8EB3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Başlık 1">
            <a:extLst>
              <a:ext uri="{FF2B5EF4-FFF2-40B4-BE49-F238E27FC236}">
                <a16:creationId xmlns:a16="http://schemas.microsoft.com/office/drawing/2014/main" id="{D2FEF044-DF51-526A-3AF6-2B8FA119164D}"/>
              </a:ext>
            </a:extLst>
          </p:cNvPr>
          <p:cNvSpPr>
            <a:spLocks noGrp="1"/>
          </p:cNvSpPr>
          <p:nvPr>
            <p:ph type="title"/>
          </p:nvPr>
        </p:nvSpPr>
        <p:spPr>
          <a:xfrm>
            <a:off x="677334" y="609600"/>
            <a:ext cx="8596668" cy="1320800"/>
          </a:xfrm>
        </p:spPr>
        <p:txBody>
          <a:bodyPr>
            <a:normAutofit fontScale="90000"/>
          </a:bodyPr>
          <a:lstStyle/>
          <a:p>
            <a:r>
              <a:rPr lang="tr-TR" dirty="0"/>
              <a:t>PROJEMİZDE KULLANILACAK MALZEMELER</a:t>
            </a:r>
            <a:br>
              <a:rPr lang="tr-TR" dirty="0"/>
            </a:br>
            <a:endParaRPr lang="tr-TR"/>
          </a:p>
        </p:txBody>
      </p:sp>
      <p:graphicFrame>
        <p:nvGraphicFramePr>
          <p:cNvPr id="4" name="Diyagram 4">
            <a:extLst>
              <a:ext uri="{FF2B5EF4-FFF2-40B4-BE49-F238E27FC236}">
                <a16:creationId xmlns:a16="http://schemas.microsoft.com/office/drawing/2014/main" id="{D3EA29C0-A5E2-0139-690F-B7B8C5E95542}"/>
              </a:ext>
            </a:extLst>
          </p:cNvPr>
          <p:cNvGraphicFramePr>
            <a:graphicFrameLocks noGrp="1"/>
          </p:cNvGraphicFramePr>
          <p:nvPr>
            <p:ph idx="1"/>
            <p:extLst>
              <p:ext uri="{D42A27DB-BD31-4B8C-83A1-F6EECF244321}">
                <p14:modId xmlns:p14="http://schemas.microsoft.com/office/powerpoint/2010/main" val="4232439612"/>
              </p:ext>
            </p:extLst>
          </p:nvPr>
        </p:nvGraphicFramePr>
        <p:xfrm>
          <a:off x="677334" y="2160589"/>
          <a:ext cx="8596668" cy="38807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536733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B38CED5-0BC5-25B6-7901-0D2C09EB99B1}"/>
              </a:ext>
            </a:extLst>
          </p:cNvPr>
          <p:cNvSpPr>
            <a:spLocks noGrp="1"/>
          </p:cNvSpPr>
          <p:nvPr>
            <p:ph type="title"/>
          </p:nvPr>
        </p:nvSpPr>
        <p:spPr>
          <a:xfrm>
            <a:off x="1094277" y="1385977"/>
            <a:ext cx="8596668" cy="1320800"/>
          </a:xfrm>
        </p:spPr>
        <p:txBody>
          <a:bodyPr/>
          <a:lstStyle/>
          <a:p>
            <a:r>
              <a:rPr lang="tr-TR" dirty="0"/>
              <a:t>              </a:t>
            </a:r>
          </a:p>
        </p:txBody>
      </p:sp>
      <p:sp>
        <p:nvSpPr>
          <p:cNvPr id="3" name="İçerik Yer Tutucusu 2">
            <a:extLst>
              <a:ext uri="{FF2B5EF4-FFF2-40B4-BE49-F238E27FC236}">
                <a16:creationId xmlns:a16="http://schemas.microsoft.com/office/drawing/2014/main" id="{C6F6AA2C-8101-29A1-0455-D66AAA9F6E61}"/>
              </a:ext>
            </a:extLst>
          </p:cNvPr>
          <p:cNvSpPr>
            <a:spLocks noGrp="1"/>
          </p:cNvSpPr>
          <p:nvPr>
            <p:ph idx="1"/>
          </p:nvPr>
        </p:nvSpPr>
        <p:spPr>
          <a:xfrm>
            <a:off x="619825" y="1571117"/>
            <a:ext cx="8740441" cy="5232245"/>
          </a:xfrm>
        </p:spPr>
        <p:txBody>
          <a:bodyPr vert="horz" lIns="91440" tIns="45720" rIns="91440" bIns="45720" rtlCol="0" anchor="t">
            <a:normAutofit lnSpcReduction="10000"/>
          </a:bodyPr>
          <a:lstStyle/>
          <a:p>
            <a:pPr>
              <a:buFont typeface="Wingdings" charset="2"/>
              <a:buChar char="§"/>
            </a:pPr>
            <a:r>
              <a:rPr lang="tr-TR" sz="1600" dirty="0"/>
              <a:t>Arduino: </a:t>
            </a:r>
            <a:r>
              <a:rPr lang="tr-TR" sz="1600" b="1" dirty="0">
                <a:ea typeface="+mn-lt"/>
                <a:cs typeface="+mn-lt"/>
              </a:rPr>
              <a:t>Arduino</a:t>
            </a:r>
            <a:r>
              <a:rPr lang="tr-TR" sz="1600" dirty="0">
                <a:ea typeface="+mn-lt"/>
                <a:cs typeface="+mn-lt"/>
              </a:rPr>
              <a:t>, interaktif projeler geliştirmek için tasarlanan, elektronik donanım ve yazılım temelli bir geliştirme platformudur. </a:t>
            </a:r>
            <a:r>
              <a:rPr lang="tr-TR" sz="1600" b="1" dirty="0">
                <a:ea typeface="+mn-lt"/>
                <a:cs typeface="+mn-lt"/>
              </a:rPr>
              <a:t>Arduino</a:t>
            </a:r>
            <a:r>
              <a:rPr lang="tr-TR" sz="1600" dirty="0">
                <a:ea typeface="+mn-lt"/>
                <a:cs typeface="+mn-lt"/>
              </a:rPr>
              <a:t> kartlarında bir adet </a:t>
            </a:r>
            <a:r>
              <a:rPr lang="tr-TR" sz="1600" dirty="0" err="1">
                <a:ea typeface="+mn-lt"/>
                <a:cs typeface="+mn-lt"/>
              </a:rPr>
              <a:t>Atmel</a:t>
            </a:r>
            <a:r>
              <a:rPr lang="tr-TR" sz="1600" dirty="0">
                <a:ea typeface="+mn-lt"/>
                <a:cs typeface="+mn-lt"/>
              </a:rPr>
              <a:t> AVR mikrodenetleyici ve devre bağlantıları için çeşitli elektronik komponentler bulunur. </a:t>
            </a:r>
            <a:r>
              <a:rPr lang="tr-TR" sz="1600" b="1" dirty="0">
                <a:ea typeface="+mn-lt"/>
                <a:cs typeface="+mn-lt"/>
              </a:rPr>
              <a:t>Arduino</a:t>
            </a:r>
            <a:r>
              <a:rPr lang="tr-TR" sz="1600" dirty="0">
                <a:ea typeface="+mn-lt"/>
                <a:cs typeface="+mn-lt"/>
              </a:rPr>
              <a:t>, İtalyan mühendisler tarafından geliştirilmiştir</a:t>
            </a:r>
          </a:p>
          <a:p>
            <a:pPr marL="285750" indent="-285750">
              <a:buFont typeface="Wingdings,Sans-Serif" charset="2"/>
              <a:buChar char="§"/>
            </a:pPr>
            <a:r>
              <a:rPr lang="tr-TR" sz="1600" dirty="0" err="1">
                <a:ea typeface="+mn-lt"/>
                <a:cs typeface="+mn-lt"/>
              </a:rPr>
              <a:t>Pulse</a:t>
            </a:r>
            <a:r>
              <a:rPr lang="tr-TR" sz="1600" dirty="0">
                <a:ea typeface="+mn-lt"/>
                <a:cs typeface="+mn-lt"/>
              </a:rPr>
              <a:t> Nabız Ölçer:  Arduino projelerinde yada diğer mikrodenetleyicilerle kullanabileceğiniz, kalp atış hızını yani </a:t>
            </a:r>
            <a:r>
              <a:rPr lang="tr-TR" sz="1600" b="1" dirty="0">
                <a:ea typeface="+mn-lt"/>
                <a:cs typeface="+mn-lt"/>
              </a:rPr>
              <a:t>nabız</a:t>
            </a:r>
            <a:r>
              <a:rPr lang="tr-TR" sz="1600" dirty="0">
                <a:ea typeface="+mn-lt"/>
                <a:cs typeface="+mn-lt"/>
              </a:rPr>
              <a:t> ölçen bir sensördür. Parmağınızın ucuna yada kulağınıza sabitleyerek ölçüm yapabilirsiniz. 3v yada 5v ile besleyebilirsiniz.</a:t>
            </a:r>
          </a:p>
          <a:p>
            <a:pPr marL="285750" indent="-285750">
              <a:buFont typeface="Wingdings,Sans-Serif" charset="2"/>
              <a:buChar char="§"/>
            </a:pPr>
            <a:r>
              <a:rPr lang="tr-TR" sz="1600" dirty="0">
                <a:ea typeface="+mn-lt"/>
                <a:cs typeface="+mn-lt"/>
              </a:rPr>
              <a:t>Nokia 5110 Ekranı: Arduino ve farklı mikrodenetleyici platformları ile beraber kullanabileceğiniz, kolay kullanımlı Nokia 5110 ekranı projeleriniz için güzel bir </a:t>
            </a:r>
            <a:r>
              <a:rPr lang="tr-TR" sz="1600" b="1" dirty="0">
                <a:ea typeface="+mn-lt"/>
                <a:cs typeface="+mn-lt"/>
              </a:rPr>
              <a:t>grafik LCD</a:t>
            </a:r>
            <a:r>
              <a:rPr lang="tr-TR" sz="1600" dirty="0">
                <a:ea typeface="+mn-lt"/>
                <a:cs typeface="+mn-lt"/>
              </a:rPr>
              <a:t>'dir. PCB üzerine yerleştirilerek, kontrol pinleri dışarı çekilmiştir. Bu sayede </a:t>
            </a:r>
            <a:r>
              <a:rPr lang="tr-TR" sz="1600" err="1">
                <a:ea typeface="+mn-lt"/>
                <a:cs typeface="+mn-lt"/>
              </a:rPr>
              <a:t>breadboard</a:t>
            </a:r>
            <a:r>
              <a:rPr lang="tr-TR" sz="1600" dirty="0">
                <a:ea typeface="+mn-lt"/>
                <a:cs typeface="+mn-lt"/>
              </a:rPr>
              <a:t> ve farklı devreler üzerinde rahatlıkla kullanılabilir.</a:t>
            </a:r>
          </a:p>
          <a:p>
            <a:pPr marL="285750" indent="-285750">
              <a:buFont typeface="Wingdings,Sans-Serif" charset="2"/>
              <a:buChar char="§"/>
            </a:pPr>
            <a:r>
              <a:rPr lang="tr-TR" sz="1600" dirty="0" err="1">
                <a:ea typeface="+mn-lt"/>
                <a:cs typeface="+mn-lt"/>
              </a:rPr>
              <a:t>BreadBoard</a:t>
            </a:r>
            <a:r>
              <a:rPr lang="tr-TR" sz="1600" dirty="0">
                <a:ea typeface="+mn-lt"/>
                <a:cs typeface="+mn-lt"/>
              </a:rPr>
              <a:t>: </a:t>
            </a:r>
            <a:r>
              <a:rPr lang="tr-TR" sz="1600" b="1" dirty="0" err="1">
                <a:ea typeface="+mn-lt"/>
                <a:cs typeface="+mn-lt"/>
              </a:rPr>
              <a:t>Breadboard</a:t>
            </a:r>
            <a:r>
              <a:rPr lang="tr-TR" sz="1600" dirty="0">
                <a:ea typeface="+mn-lt"/>
                <a:cs typeface="+mn-lt"/>
              </a:rPr>
              <a:t>, devrelerin lehimleme işleminden önce test edilmesini sağlayan bir araçtır. Özellikle plaketlerin üzerine aktarılmadan önce tüm devrelerin incelenmesini sağlayan bir araçtır. Bu şekilde sistemlerin çalışıp çalışmadığını öğrenmek mümkündür. Bu da sistemlerin kurulmadan önce test edilmesini sağlar.</a:t>
            </a:r>
          </a:p>
          <a:p>
            <a:pPr marL="285750" indent="-285750">
              <a:buFont typeface="Wingdings,Sans-Serif" charset="2"/>
              <a:buChar char="§"/>
            </a:pPr>
            <a:r>
              <a:rPr lang="tr-TR" sz="1600" dirty="0" err="1">
                <a:ea typeface="+mn-lt"/>
                <a:cs typeface="+mn-lt"/>
              </a:rPr>
              <a:t>Jumper</a:t>
            </a:r>
            <a:r>
              <a:rPr lang="tr-TR" sz="1600" dirty="0">
                <a:ea typeface="+mn-lt"/>
                <a:cs typeface="+mn-lt"/>
              </a:rPr>
              <a:t> Kablo: Arduino devrelerini kurarken </a:t>
            </a:r>
            <a:r>
              <a:rPr lang="tr-TR" sz="1600" b="1" dirty="0">
                <a:ea typeface="+mn-lt"/>
                <a:cs typeface="+mn-lt"/>
              </a:rPr>
              <a:t>kablo</a:t>
            </a:r>
            <a:r>
              <a:rPr lang="tr-TR" sz="1600" dirty="0">
                <a:ea typeface="+mn-lt"/>
                <a:cs typeface="+mn-lt"/>
              </a:rPr>
              <a:t> olarak genellikle </a:t>
            </a:r>
            <a:r>
              <a:rPr lang="tr-TR" sz="1600" b="1" dirty="0" err="1">
                <a:ea typeface="+mn-lt"/>
                <a:cs typeface="+mn-lt"/>
              </a:rPr>
              <a:t>jumper</a:t>
            </a:r>
            <a:r>
              <a:rPr lang="tr-TR" sz="1600" b="1" dirty="0">
                <a:ea typeface="+mn-lt"/>
                <a:cs typeface="+mn-lt"/>
              </a:rPr>
              <a:t> kablolar</a:t>
            </a:r>
            <a:r>
              <a:rPr lang="tr-TR" sz="1600" dirty="0">
                <a:ea typeface="+mn-lt"/>
                <a:cs typeface="+mn-lt"/>
              </a:rPr>
              <a:t> kullanırız. </a:t>
            </a:r>
            <a:r>
              <a:rPr lang="tr-TR" sz="1600" dirty="0" err="1">
                <a:ea typeface="+mn-lt"/>
                <a:cs typeface="+mn-lt"/>
              </a:rPr>
              <a:t>Breadboard</a:t>
            </a:r>
            <a:r>
              <a:rPr lang="tr-TR" sz="1600" dirty="0">
                <a:ea typeface="+mn-lt"/>
                <a:cs typeface="+mn-lt"/>
              </a:rPr>
              <a:t>' a ve </a:t>
            </a:r>
            <a:r>
              <a:rPr lang="tr-TR" sz="1600" dirty="0" err="1">
                <a:ea typeface="+mn-lt"/>
                <a:cs typeface="+mn-lt"/>
              </a:rPr>
              <a:t>arduino</a:t>
            </a:r>
            <a:r>
              <a:rPr lang="tr-TR" sz="1600" dirty="0">
                <a:ea typeface="+mn-lt"/>
                <a:cs typeface="+mn-lt"/>
              </a:rPr>
              <a:t> ya rahat bir şekilde takılıp çıkarılabilir. İki tarafı da sivri olan </a:t>
            </a:r>
            <a:r>
              <a:rPr lang="tr-TR" sz="1600" b="1" dirty="0" err="1">
                <a:ea typeface="+mn-lt"/>
                <a:cs typeface="+mn-lt"/>
              </a:rPr>
              <a:t>jumper</a:t>
            </a:r>
            <a:r>
              <a:rPr lang="tr-TR" sz="1600" dirty="0">
                <a:ea typeface="+mn-lt"/>
                <a:cs typeface="+mn-lt"/>
              </a:rPr>
              <a:t> kablodur. Bir tarafı sivri diğer tarafı sivri olmayan </a:t>
            </a:r>
            <a:r>
              <a:rPr lang="tr-TR" sz="1600" b="1" dirty="0" err="1">
                <a:ea typeface="+mn-lt"/>
                <a:cs typeface="+mn-lt"/>
              </a:rPr>
              <a:t>jumper</a:t>
            </a:r>
            <a:r>
              <a:rPr lang="tr-TR" sz="1600" dirty="0">
                <a:ea typeface="+mn-lt"/>
                <a:cs typeface="+mn-lt"/>
              </a:rPr>
              <a:t> kablodur.</a:t>
            </a:r>
          </a:p>
          <a:p>
            <a:pPr marL="285750" indent="-285750">
              <a:buFont typeface="Wingdings,Sans-Serif" charset="2"/>
              <a:buChar char="§"/>
            </a:pPr>
            <a:endParaRPr lang="tr-TR" sz="1600" dirty="0">
              <a:ea typeface="+mn-lt"/>
              <a:cs typeface="+mn-lt"/>
            </a:endParaRPr>
          </a:p>
          <a:p>
            <a:pPr marL="285750" indent="-285750">
              <a:buFont typeface="Wingdings,Sans-Serif" charset="2"/>
              <a:buChar char="§"/>
            </a:pPr>
            <a:endParaRPr lang="tr-TR" dirty="0">
              <a:ea typeface="+mn-lt"/>
              <a:cs typeface="+mn-lt"/>
            </a:endParaRPr>
          </a:p>
        </p:txBody>
      </p:sp>
      <p:sp>
        <p:nvSpPr>
          <p:cNvPr id="5" name="Metin kutusu 4">
            <a:extLst>
              <a:ext uri="{FF2B5EF4-FFF2-40B4-BE49-F238E27FC236}">
                <a16:creationId xmlns:a16="http://schemas.microsoft.com/office/drawing/2014/main" id="{654470AD-8124-3FBE-D555-857ABA7FFB8C}"/>
              </a:ext>
            </a:extLst>
          </p:cNvPr>
          <p:cNvSpPr txBox="1"/>
          <p:nvPr/>
        </p:nvSpPr>
        <p:spPr>
          <a:xfrm>
            <a:off x="870369" y="784104"/>
            <a:ext cx="8220971" cy="553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3000" b="1" dirty="0"/>
              <a:t>Projemizde Kullanılan Malzemeleri tanıyalım</a:t>
            </a:r>
            <a:endParaRPr lang="tr-TR" sz="3000" b="1"/>
          </a:p>
        </p:txBody>
      </p:sp>
    </p:spTree>
    <p:extLst>
      <p:ext uri="{BB962C8B-B14F-4D97-AF65-F5344CB8AC3E}">
        <p14:creationId xmlns:p14="http://schemas.microsoft.com/office/powerpoint/2010/main" val="30103966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4C3AA48-7918-FE2F-B211-029EA1FB632A}"/>
              </a:ext>
            </a:extLst>
          </p:cNvPr>
          <p:cNvSpPr>
            <a:spLocks noGrp="1"/>
          </p:cNvSpPr>
          <p:nvPr>
            <p:ph type="title"/>
          </p:nvPr>
        </p:nvSpPr>
        <p:spPr>
          <a:xfrm>
            <a:off x="921749" y="451449"/>
            <a:ext cx="8596668" cy="1320800"/>
          </a:xfrm>
        </p:spPr>
        <p:txBody>
          <a:bodyPr>
            <a:normAutofit fontScale="90000"/>
          </a:bodyPr>
          <a:lstStyle/>
          <a:p>
            <a:pPr algn="ctr"/>
            <a:r>
              <a:rPr lang="tr-TR" dirty="0"/>
              <a:t>Projemizin Yapım Şeması</a:t>
            </a:r>
            <a:br>
              <a:rPr lang="tr-TR" dirty="0"/>
            </a:br>
            <a:br>
              <a:rPr lang="tr-TR" dirty="0"/>
            </a:br>
            <a:endParaRPr lang="tr-TR" dirty="0"/>
          </a:p>
        </p:txBody>
      </p:sp>
      <p:pic>
        <p:nvPicPr>
          <p:cNvPr id="7" name="Resim 7">
            <a:extLst>
              <a:ext uri="{FF2B5EF4-FFF2-40B4-BE49-F238E27FC236}">
                <a16:creationId xmlns:a16="http://schemas.microsoft.com/office/drawing/2014/main" id="{C2A1176F-B96B-1730-75EC-37B6D4127029}"/>
              </a:ext>
            </a:extLst>
          </p:cNvPr>
          <p:cNvPicPr>
            <a:picLocks noGrp="1" noChangeAspect="1"/>
          </p:cNvPicPr>
          <p:nvPr>
            <p:ph idx="1"/>
          </p:nvPr>
        </p:nvPicPr>
        <p:blipFill>
          <a:blip r:embed="rId2"/>
          <a:stretch>
            <a:fillRect/>
          </a:stretch>
        </p:blipFill>
        <p:spPr>
          <a:xfrm>
            <a:off x="1073391" y="1341079"/>
            <a:ext cx="7186326" cy="5390395"/>
          </a:xfrm>
        </p:spPr>
      </p:pic>
    </p:spTree>
    <p:extLst>
      <p:ext uri="{BB962C8B-B14F-4D97-AF65-F5344CB8AC3E}">
        <p14:creationId xmlns:p14="http://schemas.microsoft.com/office/powerpoint/2010/main" val="27458550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CEE80AE-38A9-B777-7A75-4ADBB4213AD4}"/>
              </a:ext>
            </a:extLst>
          </p:cNvPr>
          <p:cNvSpPr>
            <a:spLocks noGrp="1"/>
          </p:cNvSpPr>
          <p:nvPr>
            <p:ph type="title"/>
          </p:nvPr>
        </p:nvSpPr>
        <p:spPr/>
        <p:txBody>
          <a:bodyPr>
            <a:normAutofit fontScale="90000"/>
          </a:bodyPr>
          <a:lstStyle/>
          <a:p>
            <a:pPr algn="ctr"/>
            <a:r>
              <a:rPr lang="tr-TR" dirty="0"/>
              <a:t>Projenin Kodları</a:t>
            </a:r>
            <a:br>
              <a:rPr lang="tr-TR" dirty="0"/>
            </a:br>
            <a:br>
              <a:rPr lang="tr-TR" dirty="0"/>
            </a:br>
            <a:endParaRPr lang="tr-TR" dirty="0"/>
          </a:p>
        </p:txBody>
      </p:sp>
      <p:sp>
        <p:nvSpPr>
          <p:cNvPr id="7" name="İçerik Yer Tutucusu 6">
            <a:extLst>
              <a:ext uri="{FF2B5EF4-FFF2-40B4-BE49-F238E27FC236}">
                <a16:creationId xmlns:a16="http://schemas.microsoft.com/office/drawing/2014/main" id="{39E88097-EE59-3CF6-A024-98136E07A69C}"/>
              </a:ext>
            </a:extLst>
          </p:cNvPr>
          <p:cNvSpPr>
            <a:spLocks noGrp="1"/>
          </p:cNvSpPr>
          <p:nvPr>
            <p:ph idx="1"/>
          </p:nvPr>
        </p:nvSpPr>
        <p:spPr/>
        <p:txBody>
          <a:bodyPr vert="horz" lIns="91440" tIns="45720" rIns="91440" bIns="45720" rtlCol="0" anchor="t">
            <a:normAutofit/>
          </a:bodyPr>
          <a:lstStyle/>
          <a:p>
            <a:pPr>
              <a:buFont typeface="Arial" charset="2"/>
              <a:buChar char="•"/>
            </a:pPr>
            <a:r>
              <a:rPr lang="tr-TR" sz="1100" dirty="0">
                <a:ea typeface="+mn-lt"/>
                <a:cs typeface="+mn-lt"/>
              </a:rPr>
              <a:t>#include &lt;LCD5110_Basic.h&gt; //5110 ekranımız için gerekli kütüphaneyi ekliyoruz. </a:t>
            </a:r>
            <a:endParaRPr lang="tr-TR" dirty="0"/>
          </a:p>
          <a:p>
            <a:pPr>
              <a:buFont typeface="Arial" charset="2"/>
              <a:buChar char="•"/>
            </a:pPr>
            <a:r>
              <a:rPr lang="tr-TR" sz="1100" dirty="0">
                <a:ea typeface="+mn-lt"/>
                <a:cs typeface="+mn-lt"/>
              </a:rPr>
              <a:t>LCD5110 </a:t>
            </a:r>
            <a:r>
              <a:rPr lang="tr-TR" sz="1100" dirty="0" err="1">
                <a:ea typeface="+mn-lt"/>
                <a:cs typeface="+mn-lt"/>
              </a:rPr>
              <a:t>myGLCD</a:t>
            </a:r>
            <a:r>
              <a:rPr lang="tr-TR" sz="1100" dirty="0">
                <a:ea typeface="+mn-lt"/>
                <a:cs typeface="+mn-lt"/>
              </a:rPr>
              <a:t>(8, 9, 10, 11, 12); // Ekran objemizi bağlamış olduğumuz pinleri belirterek oluşturuyoruz </a:t>
            </a:r>
            <a:endParaRPr lang="tr-TR">
              <a:ea typeface="+mn-lt"/>
              <a:cs typeface="+mn-lt"/>
            </a:endParaRPr>
          </a:p>
          <a:p>
            <a:pPr>
              <a:buFont typeface="Arial" charset="2"/>
              <a:buChar char="•"/>
            </a:pPr>
            <a:r>
              <a:rPr lang="tr-TR" sz="1100" dirty="0">
                <a:ea typeface="+mn-lt"/>
                <a:cs typeface="+mn-lt"/>
              </a:rPr>
              <a:t>#define USE_ARDUINO_INTERRUPTS </a:t>
            </a:r>
            <a:r>
              <a:rPr lang="tr-TR" sz="1100" dirty="0" err="1">
                <a:ea typeface="+mn-lt"/>
                <a:cs typeface="+mn-lt"/>
              </a:rPr>
              <a:t>true</a:t>
            </a:r>
            <a:r>
              <a:rPr lang="tr-TR" sz="1100" dirty="0">
                <a:ea typeface="+mn-lt"/>
                <a:cs typeface="+mn-lt"/>
              </a:rPr>
              <a:t> // </a:t>
            </a:r>
            <a:r>
              <a:rPr lang="tr-TR" sz="1100" dirty="0" err="1">
                <a:ea typeface="+mn-lt"/>
                <a:cs typeface="+mn-lt"/>
              </a:rPr>
              <a:t>Pulse</a:t>
            </a:r>
            <a:r>
              <a:rPr lang="tr-TR" sz="1100" dirty="0">
                <a:ea typeface="+mn-lt"/>
                <a:cs typeface="+mn-lt"/>
              </a:rPr>
              <a:t> kütüphanesinin daha doğru ölçüm yapabilmesi için bu ayarı etkinleştiriyoruz #include &lt;</a:t>
            </a:r>
            <a:r>
              <a:rPr lang="tr-TR" sz="1100" dirty="0" err="1">
                <a:ea typeface="+mn-lt"/>
                <a:cs typeface="+mn-lt"/>
              </a:rPr>
              <a:t>PulseSensorPlayground.h</a:t>
            </a:r>
            <a:r>
              <a:rPr lang="tr-TR" sz="1100" dirty="0">
                <a:ea typeface="+mn-lt"/>
                <a:cs typeface="+mn-lt"/>
              </a:rPr>
              <a:t>&gt; //Yazının başında bilgisayarımıza kurmuş olduğumuz </a:t>
            </a:r>
            <a:r>
              <a:rPr lang="tr-TR" sz="1100" dirty="0" err="1">
                <a:ea typeface="+mn-lt"/>
                <a:cs typeface="+mn-lt"/>
              </a:rPr>
              <a:t>Pulse</a:t>
            </a:r>
            <a:r>
              <a:rPr lang="tr-TR" sz="1100" dirty="0">
                <a:ea typeface="+mn-lt"/>
                <a:cs typeface="+mn-lt"/>
              </a:rPr>
              <a:t> </a:t>
            </a:r>
            <a:r>
              <a:rPr lang="tr-TR" sz="1100" dirty="0" err="1">
                <a:ea typeface="+mn-lt"/>
                <a:cs typeface="+mn-lt"/>
              </a:rPr>
              <a:t>Playground</a:t>
            </a:r>
            <a:r>
              <a:rPr lang="tr-TR" sz="1100" dirty="0">
                <a:ea typeface="+mn-lt"/>
                <a:cs typeface="+mn-lt"/>
              </a:rPr>
              <a:t> kütüphanesini ekliyoruz. </a:t>
            </a:r>
            <a:r>
              <a:rPr lang="tr-TR" sz="1100" dirty="0" err="1">
                <a:ea typeface="+mn-lt"/>
                <a:cs typeface="+mn-lt"/>
              </a:rPr>
              <a:t>int</a:t>
            </a:r>
            <a:r>
              <a:rPr lang="tr-TR" sz="1100" dirty="0">
                <a:ea typeface="+mn-lt"/>
                <a:cs typeface="+mn-lt"/>
              </a:rPr>
              <a:t> </a:t>
            </a:r>
            <a:r>
              <a:rPr lang="tr-TR" sz="1100" dirty="0" err="1">
                <a:ea typeface="+mn-lt"/>
                <a:cs typeface="+mn-lt"/>
              </a:rPr>
              <a:t>nabiz</a:t>
            </a:r>
            <a:r>
              <a:rPr lang="tr-TR" sz="1100" dirty="0">
                <a:ea typeface="+mn-lt"/>
                <a:cs typeface="+mn-lt"/>
              </a:rPr>
              <a:t>; //İçinde dakikadaki nabzı tutacağımız değişkeni oluşturuyoruz.</a:t>
            </a:r>
            <a:endParaRPr lang="tr-TR"/>
          </a:p>
          <a:p>
            <a:pPr>
              <a:buFont typeface="Arial" charset="2"/>
              <a:buChar char="•"/>
            </a:pPr>
            <a:r>
              <a:rPr lang="tr-TR" sz="1100" dirty="0" err="1">
                <a:ea typeface="+mn-lt"/>
                <a:cs typeface="+mn-lt"/>
              </a:rPr>
              <a:t>int</a:t>
            </a:r>
            <a:r>
              <a:rPr lang="tr-TR" sz="1100" dirty="0">
                <a:ea typeface="+mn-lt"/>
                <a:cs typeface="+mn-lt"/>
              </a:rPr>
              <a:t> </a:t>
            </a:r>
            <a:r>
              <a:rPr lang="tr-TR" sz="1100" dirty="0" err="1">
                <a:ea typeface="+mn-lt"/>
                <a:cs typeface="+mn-lt"/>
              </a:rPr>
              <a:t>lcd_ledi</a:t>
            </a:r>
            <a:r>
              <a:rPr lang="tr-TR" sz="1100" dirty="0">
                <a:ea typeface="+mn-lt"/>
                <a:cs typeface="+mn-lt"/>
              </a:rPr>
              <a:t> = 6; //5110 ekranımızın arka plan aydınlatmasının bağlı olduğu pini belirliyoruz.</a:t>
            </a:r>
          </a:p>
          <a:p>
            <a:pPr>
              <a:buFont typeface="Arial" charset="2"/>
              <a:buChar char="•"/>
            </a:pPr>
            <a:r>
              <a:rPr lang="tr-TR" sz="1100" dirty="0">
                <a:ea typeface="+mn-lt"/>
                <a:cs typeface="+mn-lt"/>
              </a:rPr>
              <a:t> </a:t>
            </a:r>
            <a:r>
              <a:rPr lang="tr-TR" sz="1100" dirty="0" err="1">
                <a:ea typeface="+mn-lt"/>
                <a:cs typeface="+mn-lt"/>
              </a:rPr>
              <a:t>extern</a:t>
            </a:r>
            <a:r>
              <a:rPr lang="tr-TR" sz="1100" dirty="0">
                <a:ea typeface="+mn-lt"/>
                <a:cs typeface="+mn-lt"/>
              </a:rPr>
              <a:t> uint8_t </a:t>
            </a:r>
            <a:r>
              <a:rPr lang="tr-TR" sz="1100" dirty="0" err="1">
                <a:ea typeface="+mn-lt"/>
                <a:cs typeface="+mn-lt"/>
              </a:rPr>
              <a:t>SmallFont</a:t>
            </a:r>
            <a:r>
              <a:rPr lang="tr-TR" sz="1100" dirty="0">
                <a:ea typeface="+mn-lt"/>
                <a:cs typeface="+mn-lt"/>
              </a:rPr>
              <a:t>[]; </a:t>
            </a:r>
            <a:endParaRPr lang="tr-TR">
              <a:ea typeface="+mn-lt"/>
              <a:cs typeface="+mn-lt"/>
            </a:endParaRPr>
          </a:p>
          <a:p>
            <a:pPr>
              <a:buFont typeface="Arial" charset="2"/>
              <a:buChar char="•"/>
            </a:pPr>
            <a:r>
              <a:rPr lang="tr-TR" sz="1100" dirty="0" err="1">
                <a:ea typeface="+mn-lt"/>
                <a:cs typeface="+mn-lt"/>
              </a:rPr>
              <a:t>extern</a:t>
            </a:r>
            <a:r>
              <a:rPr lang="tr-TR" sz="1100" dirty="0">
                <a:ea typeface="+mn-lt"/>
                <a:cs typeface="+mn-lt"/>
              </a:rPr>
              <a:t> uint8_t </a:t>
            </a:r>
            <a:r>
              <a:rPr lang="tr-TR" sz="1100" dirty="0" err="1">
                <a:ea typeface="+mn-lt"/>
                <a:cs typeface="+mn-lt"/>
              </a:rPr>
              <a:t>BigNumbers</a:t>
            </a:r>
            <a:r>
              <a:rPr lang="tr-TR" sz="1100" dirty="0">
                <a:ea typeface="+mn-lt"/>
                <a:cs typeface="+mn-lt"/>
              </a:rPr>
              <a:t>[]; //5110 ekranımızda yazacağımız yazı için gerekli fontları ekliyoruz. </a:t>
            </a:r>
            <a:r>
              <a:rPr lang="tr-TR" sz="1100" dirty="0" err="1">
                <a:ea typeface="+mn-lt"/>
                <a:cs typeface="+mn-lt"/>
              </a:rPr>
              <a:t>const</a:t>
            </a:r>
            <a:r>
              <a:rPr lang="tr-TR" sz="1100" dirty="0">
                <a:ea typeface="+mn-lt"/>
                <a:cs typeface="+mn-lt"/>
              </a:rPr>
              <a:t> </a:t>
            </a:r>
            <a:r>
              <a:rPr lang="tr-TR" sz="1100" dirty="0" err="1">
                <a:ea typeface="+mn-lt"/>
                <a:cs typeface="+mn-lt"/>
              </a:rPr>
              <a:t>int</a:t>
            </a:r>
            <a:r>
              <a:rPr lang="tr-TR" sz="1100" dirty="0">
                <a:ea typeface="+mn-lt"/>
                <a:cs typeface="+mn-lt"/>
              </a:rPr>
              <a:t> </a:t>
            </a:r>
            <a:r>
              <a:rPr lang="tr-TR" sz="1100" dirty="0" err="1">
                <a:ea typeface="+mn-lt"/>
                <a:cs typeface="+mn-lt"/>
              </a:rPr>
              <a:t>PulseWire</a:t>
            </a:r>
            <a:r>
              <a:rPr lang="tr-TR" sz="1100" dirty="0">
                <a:ea typeface="+mn-lt"/>
                <a:cs typeface="+mn-lt"/>
              </a:rPr>
              <a:t> = 0; // </a:t>
            </a:r>
            <a:r>
              <a:rPr lang="tr-TR" sz="1100" dirty="0" err="1">
                <a:ea typeface="+mn-lt"/>
                <a:cs typeface="+mn-lt"/>
              </a:rPr>
              <a:t>Pulse</a:t>
            </a:r>
            <a:r>
              <a:rPr lang="tr-TR" sz="1100" dirty="0">
                <a:ea typeface="+mn-lt"/>
                <a:cs typeface="+mn-lt"/>
              </a:rPr>
              <a:t> sensörümüzü bağlamış olduğumuz Analog pinini belirliyoruz.</a:t>
            </a:r>
            <a:endParaRPr lang="tr-TR"/>
          </a:p>
          <a:p>
            <a:pPr>
              <a:buFont typeface="Arial" charset="2"/>
              <a:buChar char="•"/>
            </a:pPr>
            <a:r>
              <a:rPr lang="tr-TR" sz="1100" dirty="0" err="1">
                <a:ea typeface="+mn-lt"/>
                <a:cs typeface="+mn-lt"/>
              </a:rPr>
              <a:t>void</a:t>
            </a:r>
            <a:r>
              <a:rPr lang="tr-TR" sz="1100" dirty="0">
                <a:ea typeface="+mn-lt"/>
                <a:cs typeface="+mn-lt"/>
              </a:rPr>
              <a:t> setup() { </a:t>
            </a:r>
          </a:p>
          <a:p>
            <a:pPr>
              <a:buFont typeface="Arial" charset="2"/>
              <a:buChar char="•"/>
            </a:pPr>
            <a:r>
              <a:rPr lang="tr-TR" sz="1100" dirty="0" err="1">
                <a:ea typeface="+mn-lt"/>
                <a:cs typeface="+mn-lt"/>
              </a:rPr>
              <a:t>Serial.begin</a:t>
            </a:r>
            <a:r>
              <a:rPr lang="tr-TR" sz="1100" dirty="0">
                <a:ea typeface="+mn-lt"/>
                <a:cs typeface="+mn-lt"/>
              </a:rPr>
              <a:t>(9600); //</a:t>
            </a:r>
            <a:r>
              <a:rPr lang="tr-TR" sz="1100" dirty="0" err="1">
                <a:ea typeface="+mn-lt"/>
                <a:cs typeface="+mn-lt"/>
              </a:rPr>
              <a:t>Bilgisayrımızla</a:t>
            </a:r>
            <a:r>
              <a:rPr lang="tr-TR" sz="1100" dirty="0">
                <a:ea typeface="+mn-lt"/>
                <a:cs typeface="+mn-lt"/>
              </a:rPr>
              <a:t> olan seri iletişimi başlatıyoruz.</a:t>
            </a:r>
          </a:p>
          <a:p>
            <a:pPr>
              <a:buFont typeface="Arial" charset="2"/>
              <a:buChar char="•"/>
            </a:pPr>
            <a:r>
              <a:rPr lang="tr-TR" sz="1100" dirty="0">
                <a:ea typeface="+mn-lt"/>
                <a:cs typeface="+mn-lt"/>
              </a:rPr>
              <a:t> </a:t>
            </a:r>
            <a:r>
              <a:rPr lang="tr-TR" sz="1100" dirty="0" err="1">
                <a:ea typeface="+mn-lt"/>
                <a:cs typeface="+mn-lt"/>
              </a:rPr>
              <a:t>pulseSensor.analogInput</a:t>
            </a:r>
            <a:r>
              <a:rPr lang="tr-TR" sz="1100" dirty="0">
                <a:ea typeface="+mn-lt"/>
                <a:cs typeface="+mn-lt"/>
              </a:rPr>
              <a:t>(</a:t>
            </a:r>
            <a:r>
              <a:rPr lang="tr-TR" sz="1100" dirty="0" err="1">
                <a:ea typeface="+mn-lt"/>
                <a:cs typeface="+mn-lt"/>
              </a:rPr>
              <a:t>PulseWire</a:t>
            </a:r>
            <a:r>
              <a:rPr lang="tr-TR" sz="1100" dirty="0">
                <a:ea typeface="+mn-lt"/>
                <a:cs typeface="+mn-lt"/>
              </a:rPr>
              <a:t>); //</a:t>
            </a:r>
            <a:r>
              <a:rPr lang="tr-TR" sz="1100" dirty="0" err="1">
                <a:ea typeface="+mn-lt"/>
                <a:cs typeface="+mn-lt"/>
              </a:rPr>
              <a:t>Pulse</a:t>
            </a:r>
            <a:r>
              <a:rPr lang="tr-TR" sz="1100" dirty="0">
                <a:ea typeface="+mn-lt"/>
                <a:cs typeface="+mn-lt"/>
              </a:rPr>
              <a:t> sensörünün </a:t>
            </a:r>
            <a:r>
              <a:rPr lang="tr-TR" sz="1100" dirty="0" err="1">
                <a:ea typeface="+mn-lt"/>
                <a:cs typeface="+mn-lt"/>
              </a:rPr>
              <a:t>bağlıu</a:t>
            </a:r>
            <a:r>
              <a:rPr lang="tr-TR" sz="1100" dirty="0">
                <a:ea typeface="+mn-lt"/>
                <a:cs typeface="+mn-lt"/>
              </a:rPr>
              <a:t> olduğu pini belirliyoruz. </a:t>
            </a:r>
            <a:endParaRPr lang="tr-TR" sz="1100">
              <a:ea typeface="+mn-lt"/>
              <a:cs typeface="+mn-lt"/>
            </a:endParaRPr>
          </a:p>
          <a:p>
            <a:pPr>
              <a:buFont typeface="Arial" charset="2"/>
              <a:buChar char="•"/>
            </a:pPr>
            <a:r>
              <a:rPr lang="tr-TR" sz="1100" dirty="0" err="1">
                <a:ea typeface="+mn-lt"/>
                <a:cs typeface="+mn-lt"/>
              </a:rPr>
              <a:t>pulseSensor.blinkOnPulse</a:t>
            </a:r>
            <a:r>
              <a:rPr lang="tr-TR" sz="1100" dirty="0">
                <a:ea typeface="+mn-lt"/>
                <a:cs typeface="+mn-lt"/>
              </a:rPr>
              <a:t>(LED13); //</a:t>
            </a:r>
            <a:r>
              <a:rPr lang="tr-TR" sz="1100" dirty="0" err="1">
                <a:ea typeface="+mn-lt"/>
                <a:cs typeface="+mn-lt"/>
              </a:rPr>
              <a:t>arduino</a:t>
            </a:r>
            <a:r>
              <a:rPr lang="tr-TR" sz="1100" dirty="0">
                <a:ea typeface="+mn-lt"/>
                <a:cs typeface="+mn-lt"/>
              </a:rPr>
              <a:t> üzerindeki ledin nabzımızla yanıp sönmesini istediğimizi söylüyoruz. </a:t>
            </a:r>
            <a:r>
              <a:rPr lang="tr-TR" sz="1100" dirty="0" err="1">
                <a:ea typeface="+mn-lt"/>
                <a:cs typeface="+mn-lt"/>
              </a:rPr>
              <a:t>pulseSensor.setThreshold</a:t>
            </a:r>
            <a:r>
              <a:rPr lang="tr-TR" sz="1100" dirty="0">
                <a:ea typeface="+mn-lt"/>
                <a:cs typeface="+mn-lt"/>
              </a:rPr>
              <a:t>(</a:t>
            </a:r>
            <a:r>
              <a:rPr lang="tr-TR" sz="1100" dirty="0" err="1">
                <a:ea typeface="+mn-lt"/>
                <a:cs typeface="+mn-lt"/>
              </a:rPr>
              <a:t>Threshold</a:t>
            </a:r>
            <a:r>
              <a:rPr lang="tr-TR" sz="1100" dirty="0">
                <a:ea typeface="+mn-lt"/>
                <a:cs typeface="+mn-lt"/>
              </a:rPr>
              <a:t>); //Değişkene atamış olduğumuz eşik değerini uyguluyoruz.</a:t>
            </a:r>
            <a:endParaRPr lang="tr-TR" sz="1100"/>
          </a:p>
        </p:txBody>
      </p:sp>
    </p:spTree>
    <p:extLst>
      <p:ext uri="{BB962C8B-B14F-4D97-AF65-F5344CB8AC3E}">
        <p14:creationId xmlns:p14="http://schemas.microsoft.com/office/powerpoint/2010/main" val="241190933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0</TotalTime>
  <Words>0</Words>
  <Application>Microsoft Office PowerPoint</Application>
  <PresentationFormat>Geniş ekran</PresentationFormat>
  <Paragraphs>0</Paragraphs>
  <Slides>7</Slides>
  <Notes>0</Notes>
  <HiddenSlides>0</HiddenSlides>
  <MMClips>0</MMClips>
  <ScaleCrop>false</ScaleCrop>
  <HeadingPairs>
    <vt:vector size="4" baseType="variant">
      <vt:variant>
        <vt:lpstr>Tema</vt:lpstr>
      </vt:variant>
      <vt:variant>
        <vt:i4>1</vt:i4>
      </vt:variant>
      <vt:variant>
        <vt:lpstr>Slayt Başlıkları</vt:lpstr>
      </vt:variant>
      <vt:variant>
        <vt:i4>7</vt:i4>
      </vt:variant>
    </vt:vector>
  </HeadingPairs>
  <TitlesOfParts>
    <vt:vector size="8" baseType="lpstr">
      <vt:lpstr>Facet</vt:lpstr>
      <vt:lpstr>ROBOTİK KODLAMA PROJESİ </vt:lpstr>
      <vt:lpstr>ROBOTİK KODLAMA PROJESİ RAPORUMUZUN İÇERİĞİ</vt:lpstr>
      <vt:lpstr>ARDUİNO İLE NABIZ ÖLÇER'İN AMACI NEDİR:</vt:lpstr>
      <vt:lpstr>PROJEMİZDE KULLANILACAK MALZEMELER </vt:lpstr>
      <vt:lpstr>              </vt:lpstr>
      <vt:lpstr>Projemizin Yapım Şeması  </vt:lpstr>
      <vt:lpstr>Projenin Kodları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
  <cp:lastModifiedBy/>
  <cp:revision>296</cp:revision>
  <dcterms:created xsi:type="dcterms:W3CDTF">2022-06-02T20:49:59Z</dcterms:created>
  <dcterms:modified xsi:type="dcterms:W3CDTF">2022-06-02T22:02:20Z</dcterms:modified>
</cp:coreProperties>
</file>