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4" r:id="rId6"/>
    <p:sldId id="265" r:id="rId7"/>
    <p:sldId id="261" r:id="rId8"/>
    <p:sldId id="260" r:id="rId9"/>
    <p:sldId id="262"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B975307-862F-497C-ABA4-530B836F3D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75307-862F-497C-ABA4-530B836F3D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75307-862F-497C-ABA4-530B836F3DD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504D9C-B0C9-4B65-8631-F148B14A47FB}" type="datetimeFigureOut">
              <a:rPr lang="en-IN" smtClean="0"/>
              <a:pPr/>
              <a:t>24/04/2019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FB975307-862F-497C-ABA4-530B836F3DDF}"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04D9C-B0C9-4B65-8631-F148B14A47FB}" type="datetimeFigureOut">
              <a:rPr lang="en-IN" smtClean="0"/>
              <a:pPr/>
              <a:t>24/04/2019</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B975307-862F-497C-ABA4-530B836F3DDF}"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75503-DDD8-485B-85BA-222571D5D06C}"/>
              </a:ext>
            </a:extLst>
          </p:cNvPr>
          <p:cNvSpPr>
            <a:spLocks noGrp="1"/>
          </p:cNvSpPr>
          <p:nvPr>
            <p:ph type="ctrTitle"/>
          </p:nvPr>
        </p:nvSpPr>
        <p:spPr/>
        <p:txBody>
          <a:bodyPr/>
          <a:lstStyle/>
          <a:p>
            <a:pPr algn="ctr"/>
            <a:r>
              <a:rPr lang="en-IN" dirty="0" smtClean="0"/>
              <a:t>ZOO MANAGEMENT SYSTEM</a:t>
            </a:r>
            <a:endParaRPr lang="en-IN" dirty="0"/>
          </a:p>
        </p:txBody>
      </p:sp>
      <p:sp>
        <p:nvSpPr>
          <p:cNvPr id="3" name="Subtitle 2">
            <a:extLst>
              <a:ext uri="{FF2B5EF4-FFF2-40B4-BE49-F238E27FC236}">
                <a16:creationId xmlns:a16="http://schemas.microsoft.com/office/drawing/2014/main" xmlns="" id="{9A9D83C1-3140-4D6A-96C5-EAA0504F671C}"/>
              </a:ext>
            </a:extLst>
          </p:cNvPr>
          <p:cNvSpPr>
            <a:spLocks noGrp="1"/>
          </p:cNvSpPr>
          <p:nvPr>
            <p:ph type="subTitle" idx="1"/>
          </p:nvPr>
        </p:nvSpPr>
        <p:spPr>
          <a:xfrm>
            <a:off x="2417780" y="3531204"/>
            <a:ext cx="8637072" cy="2130560"/>
          </a:xfrm>
          <a:solidFill>
            <a:schemeClr val="accent3">
              <a:lumMod val="40000"/>
              <a:lumOff val="60000"/>
            </a:schemeClr>
          </a:solidFill>
          <a:ln>
            <a:solidFill>
              <a:schemeClr val="bg1"/>
            </a:solidFill>
          </a:ln>
        </p:spPr>
        <p:txBody>
          <a:bodyPr>
            <a:normAutofit/>
          </a:bodyPr>
          <a:lstStyle/>
          <a:p>
            <a:pPr lvl="0"/>
            <a:r>
              <a:rPr lang="en-US" sz="1800" b="1" dirty="0" smtClean="0">
                <a:solidFill>
                  <a:schemeClr val="bg1"/>
                </a:solidFill>
              </a:rPr>
              <a:t>Shubham Maratha</a:t>
            </a:r>
            <a:r>
              <a:rPr lang="en-US" sz="1800" b="1" dirty="0" smtClean="0">
                <a:solidFill>
                  <a:schemeClr val="bg1"/>
                </a:solidFill>
              </a:rPr>
              <a:t>(230)</a:t>
            </a:r>
            <a:endParaRPr lang="en-IN" sz="1800" b="1" dirty="0">
              <a:solidFill>
                <a:schemeClr val="bg1"/>
              </a:solidFill>
            </a:endParaRPr>
          </a:p>
          <a:p>
            <a:pPr lvl="0"/>
            <a:r>
              <a:rPr lang="en-US" sz="1800" b="1" dirty="0" smtClean="0">
                <a:solidFill>
                  <a:schemeClr val="bg1"/>
                </a:solidFill>
              </a:rPr>
              <a:t>Abhishek </a:t>
            </a:r>
            <a:r>
              <a:rPr lang="en-US" sz="1800" b="1" dirty="0" err="1" smtClean="0">
                <a:solidFill>
                  <a:schemeClr val="bg1"/>
                </a:solidFill>
              </a:rPr>
              <a:t>Jadhav</a:t>
            </a:r>
            <a:r>
              <a:rPr lang="en-US" sz="1800" b="1" dirty="0" smtClean="0">
                <a:solidFill>
                  <a:schemeClr val="bg1"/>
                </a:solidFill>
              </a:rPr>
              <a:t>(233)</a:t>
            </a:r>
            <a:endParaRPr lang="en-IN" sz="1800" b="1" dirty="0">
              <a:solidFill>
                <a:schemeClr val="bg1"/>
              </a:solidFill>
            </a:endParaRPr>
          </a:p>
          <a:p>
            <a:pPr lvl="0"/>
            <a:r>
              <a:rPr lang="en-US" sz="1800" b="1" dirty="0" smtClean="0">
                <a:solidFill>
                  <a:schemeClr val="bg1"/>
                </a:solidFill>
              </a:rPr>
              <a:t>Hrushikesh </a:t>
            </a:r>
            <a:r>
              <a:rPr lang="en-US" sz="1800" b="1" dirty="0" err="1" smtClean="0">
                <a:solidFill>
                  <a:schemeClr val="bg1"/>
                </a:solidFill>
              </a:rPr>
              <a:t>Dolas</a:t>
            </a:r>
            <a:r>
              <a:rPr lang="en-US" sz="1800" b="1" dirty="0" smtClean="0">
                <a:solidFill>
                  <a:schemeClr val="bg1"/>
                </a:solidFill>
              </a:rPr>
              <a:t>(238)</a:t>
            </a:r>
            <a:endParaRPr lang="en-IN" sz="1800" b="1" dirty="0">
              <a:solidFill>
                <a:schemeClr val="bg1"/>
              </a:solidFill>
            </a:endParaRPr>
          </a:p>
          <a:p>
            <a:r>
              <a:rPr lang="en-US" sz="1800" b="1" dirty="0" err="1" smtClean="0">
                <a:solidFill>
                  <a:schemeClr val="bg1"/>
                </a:solidFill>
              </a:rPr>
              <a:t>Namam</a:t>
            </a:r>
            <a:r>
              <a:rPr lang="en-US" sz="1800" b="1" dirty="0" smtClean="0">
                <a:solidFill>
                  <a:schemeClr val="bg1"/>
                </a:solidFill>
              </a:rPr>
              <a:t> </a:t>
            </a:r>
            <a:r>
              <a:rPr lang="en-US" sz="1800" b="1" dirty="0" err="1" smtClean="0">
                <a:solidFill>
                  <a:schemeClr val="bg1"/>
                </a:solidFill>
              </a:rPr>
              <a:t>Madariya</a:t>
            </a:r>
            <a:r>
              <a:rPr lang="en-US" sz="1800" b="1" dirty="0" smtClean="0">
                <a:solidFill>
                  <a:schemeClr val="bg1"/>
                </a:solidFill>
              </a:rPr>
              <a:t>(230)</a:t>
            </a:r>
            <a:endParaRPr lang="en-US" sz="1800" b="1" dirty="0">
              <a:solidFill>
                <a:schemeClr val="bg1"/>
              </a:solidFill>
            </a:endParaRPr>
          </a:p>
          <a:p>
            <a:endParaRPr lang="en-IN" sz="1800" b="1" dirty="0"/>
          </a:p>
        </p:txBody>
      </p:sp>
    </p:spTree>
    <p:extLst>
      <p:ext uri="{BB962C8B-B14F-4D97-AF65-F5344CB8AC3E}">
        <p14:creationId xmlns:p14="http://schemas.microsoft.com/office/powerpoint/2010/main" xmlns="" val="1542300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2BB2D-2820-4EA1-BAB2-D523C027BB4C}"/>
              </a:ext>
            </a:extLst>
          </p:cNvPr>
          <p:cNvSpPr>
            <a:spLocks noGrp="1"/>
          </p:cNvSpPr>
          <p:nvPr>
            <p:ph type="title"/>
          </p:nvPr>
        </p:nvSpPr>
        <p:spPr/>
        <p:txBody>
          <a:bodyPr/>
          <a:lstStyle/>
          <a:p>
            <a:pPr algn="ctr"/>
            <a:r>
              <a:rPr lang="en-IN" dirty="0"/>
              <a:t>DATA STRUCTURES</a:t>
            </a:r>
          </a:p>
        </p:txBody>
      </p:sp>
      <p:sp>
        <p:nvSpPr>
          <p:cNvPr id="3" name="Content Placeholder 2">
            <a:extLst>
              <a:ext uri="{FF2B5EF4-FFF2-40B4-BE49-F238E27FC236}">
                <a16:creationId xmlns:a16="http://schemas.microsoft.com/office/drawing/2014/main" xmlns="" id="{9CBEC655-BE71-4C66-993F-14D015E74768}"/>
              </a:ext>
            </a:extLst>
          </p:cNvPr>
          <p:cNvSpPr>
            <a:spLocks noGrp="1"/>
          </p:cNvSpPr>
          <p:nvPr>
            <p:ph idx="1"/>
          </p:nvPr>
        </p:nvSpPr>
        <p:spPr/>
        <p:txBody>
          <a:bodyPr>
            <a:normAutofit fontScale="92500" lnSpcReduction="20000"/>
          </a:bodyPr>
          <a:lstStyle/>
          <a:p>
            <a:pPr lvl="0"/>
            <a:r>
              <a:rPr lang="en-US" dirty="0"/>
              <a:t>Linked list :</a:t>
            </a:r>
            <a:endParaRPr lang="en-IN" dirty="0"/>
          </a:p>
          <a:p>
            <a:pPr marL="0" indent="0">
              <a:buNone/>
            </a:pPr>
            <a:r>
              <a:rPr lang="en-US" dirty="0"/>
              <a:t>Linked list of </a:t>
            </a:r>
            <a:r>
              <a:rPr lang="en-US" dirty="0" smtClean="0"/>
              <a:t>registration </a:t>
            </a:r>
            <a:r>
              <a:rPr lang="en-US" dirty="0"/>
              <a:t>of </a:t>
            </a:r>
            <a:r>
              <a:rPr lang="en-US" dirty="0" smtClean="0"/>
              <a:t>customers </a:t>
            </a:r>
            <a:r>
              <a:rPr lang="en-US" dirty="0"/>
              <a:t>can be used to simulate the </a:t>
            </a:r>
            <a:r>
              <a:rPr lang="en-IN" dirty="0" smtClean="0"/>
              <a:t>visits for </a:t>
            </a:r>
            <a:r>
              <a:rPr lang="en-US" dirty="0" smtClean="0"/>
              <a:t>Employees </a:t>
            </a:r>
            <a:r>
              <a:rPr lang="en-US" dirty="0"/>
              <a:t>over array of objects as number of </a:t>
            </a:r>
            <a:r>
              <a:rPr lang="en-US" dirty="0" smtClean="0"/>
              <a:t>registrations  </a:t>
            </a:r>
            <a:r>
              <a:rPr lang="en-US" dirty="0"/>
              <a:t>included by different </a:t>
            </a:r>
            <a:r>
              <a:rPr lang="en-US" dirty="0" smtClean="0"/>
              <a:t>customers </a:t>
            </a:r>
            <a:r>
              <a:rPr lang="en-US" dirty="0"/>
              <a:t>vary accordingly.</a:t>
            </a:r>
            <a:endParaRPr lang="en-IN" dirty="0"/>
          </a:p>
          <a:p>
            <a:pPr lvl="0"/>
            <a:r>
              <a:rPr lang="en-US" dirty="0"/>
              <a:t>Binary Search Tree – for </a:t>
            </a:r>
            <a:r>
              <a:rPr lang="en-US" dirty="0" smtClean="0"/>
              <a:t>Animal, booking Information </a:t>
            </a:r>
            <a:r>
              <a:rPr lang="en-US" dirty="0"/>
              <a:t>:</a:t>
            </a:r>
            <a:endParaRPr lang="en-IN" dirty="0"/>
          </a:p>
          <a:p>
            <a:pPr marL="0" indent="0">
              <a:buNone/>
            </a:pPr>
            <a:r>
              <a:rPr lang="en-US" dirty="0"/>
              <a:t>Binary search tree can be used to store </a:t>
            </a:r>
            <a:r>
              <a:rPr lang="en-US" dirty="0" smtClean="0"/>
              <a:t>Animal and Customer </a:t>
            </a:r>
            <a:r>
              <a:rPr lang="en-US" dirty="0"/>
              <a:t>details and </a:t>
            </a:r>
            <a:r>
              <a:rPr lang="en-IN" dirty="0" smtClean="0"/>
              <a:t>Visits </a:t>
            </a:r>
            <a:r>
              <a:rPr lang="en-US" dirty="0"/>
              <a:t>information as the whole information can be retrieved within least time according to </a:t>
            </a:r>
            <a:r>
              <a:rPr lang="en-US" dirty="0" smtClean="0"/>
              <a:t>customer </a:t>
            </a:r>
            <a:r>
              <a:rPr lang="en-US" dirty="0"/>
              <a:t>requirement. </a:t>
            </a:r>
            <a:endParaRPr lang="en-IN" dirty="0"/>
          </a:p>
          <a:p>
            <a:pPr lvl="0"/>
            <a:r>
              <a:rPr lang="en-US" dirty="0"/>
              <a:t>Priority Queues – for </a:t>
            </a:r>
            <a:r>
              <a:rPr lang="en-US" dirty="0" smtClean="0"/>
              <a:t>tickets </a:t>
            </a:r>
            <a:r>
              <a:rPr lang="en-US" dirty="0"/>
              <a:t>:</a:t>
            </a:r>
            <a:endParaRPr lang="en-IN" dirty="0"/>
          </a:p>
          <a:p>
            <a:pPr marL="0" indent="0">
              <a:buNone/>
            </a:pPr>
            <a:r>
              <a:rPr lang="en-US" dirty="0"/>
              <a:t>When the passenger wants to make reservation, one can check the details of the          </a:t>
            </a:r>
            <a:r>
              <a:rPr lang="en-IN" dirty="0"/>
              <a:t>flight</a:t>
            </a:r>
            <a:r>
              <a:rPr lang="en-US" dirty="0"/>
              <a:t>.The information can be stored in priority queues giving priority to the   reservations that makes easy service of the passengers.</a:t>
            </a:r>
            <a:endParaRPr lang="en-IN" dirty="0"/>
          </a:p>
          <a:p>
            <a:pPr marL="0" indent="0">
              <a:buNone/>
            </a:pPr>
            <a:endParaRPr lang="en-IN" dirty="0"/>
          </a:p>
        </p:txBody>
      </p:sp>
    </p:spTree>
    <p:extLst>
      <p:ext uri="{BB962C8B-B14F-4D97-AF65-F5344CB8AC3E}">
        <p14:creationId xmlns:p14="http://schemas.microsoft.com/office/powerpoint/2010/main" xmlns="" val="2857623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0D96A-6999-4893-B814-1A3CB5213ADD}"/>
              </a:ext>
            </a:extLst>
          </p:cNvPr>
          <p:cNvSpPr>
            <a:spLocks noGrp="1"/>
          </p:cNvSpPr>
          <p:nvPr>
            <p:ph type="title"/>
          </p:nvPr>
        </p:nvSpPr>
        <p:spPr/>
        <p:txBody>
          <a:bodyPr/>
          <a:lstStyle/>
          <a:p>
            <a:r>
              <a:rPr lang="en-IN" dirty="0"/>
              <a:t>OUTPUT AND OUTCOMES</a:t>
            </a:r>
          </a:p>
        </p:txBody>
      </p:sp>
      <p:sp>
        <p:nvSpPr>
          <p:cNvPr id="3" name="Content Placeholder 2">
            <a:extLst>
              <a:ext uri="{FF2B5EF4-FFF2-40B4-BE49-F238E27FC236}">
                <a16:creationId xmlns:a16="http://schemas.microsoft.com/office/drawing/2014/main" xmlns="" id="{8926FA6E-4F33-49D7-B323-A4755C660354}"/>
              </a:ext>
            </a:extLst>
          </p:cNvPr>
          <p:cNvSpPr>
            <a:spLocks noGrp="1"/>
          </p:cNvSpPr>
          <p:nvPr>
            <p:ph idx="1"/>
          </p:nvPr>
        </p:nvSpPr>
        <p:spPr/>
        <p:txBody>
          <a:bodyPr>
            <a:normAutofit/>
          </a:bodyPr>
          <a:lstStyle/>
          <a:p>
            <a:r>
              <a:rPr lang="en-US" b="1" dirty="0"/>
              <a:t>Output Set :</a:t>
            </a:r>
            <a:endParaRPr lang="en-IN" b="1" u="sng" dirty="0"/>
          </a:p>
          <a:p>
            <a:pPr marL="0" indent="0">
              <a:buNone/>
            </a:pPr>
            <a:r>
              <a:rPr lang="en-US" dirty="0"/>
              <a:t>   Output= </a:t>
            </a:r>
            <a:r>
              <a:rPr lang="en-US" dirty="0" smtClean="0"/>
              <a:t>{</a:t>
            </a:r>
            <a:r>
              <a:rPr lang="en-IN" dirty="0" smtClean="0"/>
              <a:t>Ticket</a:t>
            </a:r>
            <a:r>
              <a:rPr lang="en-US" dirty="0" smtClean="0"/>
              <a:t>_Allotment , </a:t>
            </a:r>
            <a:r>
              <a:rPr lang="en-US" dirty="0" err="1" smtClean="0"/>
              <a:t>Booking</a:t>
            </a:r>
            <a:r>
              <a:rPr lang="en-US" dirty="0" err="1" smtClean="0"/>
              <a:t>_confirmation</a:t>
            </a:r>
            <a:r>
              <a:rPr lang="en-US" dirty="0"/>
              <a:t>, Logout }</a:t>
            </a:r>
            <a:endParaRPr lang="en-IN" dirty="0"/>
          </a:p>
          <a:p>
            <a:r>
              <a:rPr lang="en-US" b="1" dirty="0"/>
              <a:t>Outcomes</a:t>
            </a:r>
            <a:endParaRPr lang="en-IN" b="1" u="sng" dirty="0"/>
          </a:p>
          <a:p>
            <a:pPr marL="514350" lvl="0" indent="-514350">
              <a:buFont typeface="+mj-lt"/>
              <a:buAutoNum type="alphaLcPeriod"/>
            </a:pPr>
            <a:r>
              <a:rPr lang="en-US" dirty="0" smtClean="0"/>
              <a:t>Customers </a:t>
            </a:r>
            <a:r>
              <a:rPr lang="en-US" dirty="0"/>
              <a:t>search for the </a:t>
            </a:r>
            <a:r>
              <a:rPr lang="en-IN" dirty="0" smtClean="0"/>
              <a:t>zoo and Ticket details</a:t>
            </a:r>
            <a:r>
              <a:rPr lang="en-US" dirty="0" smtClean="0"/>
              <a:t> </a:t>
            </a:r>
            <a:r>
              <a:rPr lang="en-US" dirty="0"/>
              <a:t>and access information regarding </a:t>
            </a:r>
            <a:r>
              <a:rPr lang="en-US" dirty="0" smtClean="0"/>
              <a:t>the bookings </a:t>
            </a:r>
            <a:r>
              <a:rPr lang="en-US" dirty="0"/>
              <a:t>after login.</a:t>
            </a:r>
            <a:endParaRPr lang="en-IN" dirty="0"/>
          </a:p>
          <a:p>
            <a:pPr marL="514350" lvl="0" indent="-514350">
              <a:buFont typeface="+mj-lt"/>
              <a:buAutoNum type="alphaLcPeriod"/>
            </a:pPr>
            <a:r>
              <a:rPr lang="en-US" dirty="0" smtClean="0"/>
              <a:t>Customers and Employee </a:t>
            </a:r>
            <a:r>
              <a:rPr lang="en-US" dirty="0"/>
              <a:t>add and update the information and details.</a:t>
            </a:r>
            <a:endParaRPr lang="en-IN" dirty="0"/>
          </a:p>
          <a:p>
            <a:pPr marL="514350" lvl="0" indent="-514350">
              <a:buFont typeface="+mj-lt"/>
              <a:buAutoNum type="alphaLcPeriod"/>
            </a:pPr>
            <a:r>
              <a:rPr lang="en-US" dirty="0" smtClean="0"/>
              <a:t>Customers </a:t>
            </a:r>
            <a:r>
              <a:rPr lang="en-US" dirty="0"/>
              <a:t>can make reservation by checking </a:t>
            </a:r>
            <a:r>
              <a:rPr lang="en-IN" dirty="0" smtClean="0"/>
              <a:t>zoo timing </a:t>
            </a:r>
            <a:r>
              <a:rPr lang="en-US" dirty="0"/>
              <a:t>details.</a:t>
            </a:r>
            <a:endParaRPr lang="en-IN" dirty="0"/>
          </a:p>
          <a:p>
            <a:pPr marL="514350" lvl="0" indent="-514350">
              <a:buFont typeface="+mj-lt"/>
              <a:buAutoNum type="alphaLcPeriod"/>
            </a:pPr>
            <a:r>
              <a:rPr lang="en-IN" dirty="0" smtClean="0"/>
              <a:t>Zoo</a:t>
            </a:r>
            <a:r>
              <a:rPr lang="en-US" dirty="0" smtClean="0"/>
              <a:t> </a:t>
            </a:r>
            <a:r>
              <a:rPr lang="en-US" dirty="0"/>
              <a:t>management system keeps the track of </a:t>
            </a:r>
            <a:r>
              <a:rPr lang="en-US" dirty="0" smtClean="0"/>
              <a:t>bookings </a:t>
            </a:r>
            <a:r>
              <a:rPr lang="en-US" dirty="0"/>
              <a:t>and manage/update the </a:t>
            </a:r>
            <a:r>
              <a:rPr lang="en-US" dirty="0" smtClean="0"/>
              <a:t>bookings </a:t>
            </a:r>
            <a:r>
              <a:rPr lang="en-US" dirty="0"/>
              <a:t>and detail information about </a:t>
            </a:r>
            <a:r>
              <a:rPr lang="en-IN" dirty="0" smtClean="0"/>
              <a:t>Zoo</a:t>
            </a:r>
            <a:r>
              <a:rPr lang="en-US" dirty="0" smtClean="0"/>
              <a:t>.</a:t>
            </a:r>
            <a:endParaRPr lang="en-IN" dirty="0"/>
          </a:p>
          <a:p>
            <a:pPr marL="0" indent="0">
              <a:buNone/>
            </a:pPr>
            <a:endParaRPr lang="en-IN" dirty="0"/>
          </a:p>
        </p:txBody>
      </p:sp>
    </p:spTree>
    <p:extLst>
      <p:ext uri="{BB962C8B-B14F-4D97-AF65-F5344CB8AC3E}">
        <p14:creationId xmlns:p14="http://schemas.microsoft.com/office/powerpoint/2010/main" xmlns="" val="1267364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8053D-2D90-4201-B9DB-5B6E75E1F73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21E2B989-78F9-4C1F-9BDD-445E502699C3}"/>
              </a:ext>
            </a:extLst>
          </p:cNvPr>
          <p:cNvSpPr>
            <a:spLocks noGrp="1"/>
          </p:cNvSpPr>
          <p:nvPr>
            <p:ph idx="1"/>
          </p:nvPr>
        </p:nvSpPr>
        <p:spPr/>
        <p:txBody>
          <a:bodyPr>
            <a:normAutofit/>
          </a:bodyPr>
          <a:lstStyle/>
          <a:p>
            <a:pPr lvl="0"/>
            <a:r>
              <a:rPr lang="en-US" dirty="0" smtClean="0"/>
              <a:t>Customers </a:t>
            </a:r>
            <a:r>
              <a:rPr lang="en-US" dirty="0"/>
              <a:t>can confirm tickets online instead of traditional method of ticket confirmation.</a:t>
            </a:r>
            <a:endParaRPr lang="en-IN" dirty="0"/>
          </a:p>
          <a:p>
            <a:pPr lvl="0"/>
            <a:r>
              <a:rPr lang="en-US" dirty="0" smtClean="0"/>
              <a:t>User ,visitors as </a:t>
            </a:r>
            <a:r>
              <a:rPr lang="en-US" dirty="0"/>
              <a:t>well as </a:t>
            </a:r>
            <a:r>
              <a:rPr lang="en-IN" dirty="0" smtClean="0"/>
              <a:t>Zoo Employee</a:t>
            </a:r>
            <a:r>
              <a:rPr lang="en-US" dirty="0" smtClean="0"/>
              <a:t> </a:t>
            </a:r>
            <a:r>
              <a:rPr lang="en-US" dirty="0"/>
              <a:t>is able to keep the details of </a:t>
            </a:r>
            <a:r>
              <a:rPr lang="en-US" dirty="0" smtClean="0"/>
              <a:t>visits.</a:t>
            </a:r>
            <a:endParaRPr lang="en-IN" dirty="0"/>
          </a:p>
          <a:p>
            <a:pPr lvl="0"/>
            <a:r>
              <a:rPr lang="en-US" dirty="0"/>
              <a:t>This system can be used in order to minimize waiting times, prioritize </a:t>
            </a:r>
            <a:r>
              <a:rPr lang="en-US" dirty="0" smtClean="0"/>
              <a:t>Ticket confirmation</a:t>
            </a:r>
            <a:r>
              <a:rPr lang="en-US" dirty="0" smtClean="0"/>
              <a:t>.</a:t>
            </a:r>
            <a:endParaRPr lang="en-IN" dirty="0"/>
          </a:p>
          <a:p>
            <a:pPr lvl="0"/>
            <a:r>
              <a:rPr lang="en-US" dirty="0"/>
              <a:t>This allows individuals to conveniently and securely reserve their </a:t>
            </a:r>
            <a:r>
              <a:rPr lang="en-US" dirty="0" smtClean="0"/>
              <a:t>entries to zoo </a:t>
            </a:r>
            <a:r>
              <a:rPr lang="en-US" dirty="0"/>
              <a:t>online. Compared to the usual traditional method, queuing method, the web-based </a:t>
            </a:r>
            <a:r>
              <a:rPr lang="en-US" dirty="0" smtClean="0"/>
              <a:t>management </a:t>
            </a:r>
            <a:r>
              <a:rPr lang="en-US" dirty="0"/>
              <a:t>system could significantly increase </a:t>
            </a:r>
            <a:r>
              <a:rPr lang="en-US" dirty="0" smtClean="0"/>
              <a:t>customer and visitor </a:t>
            </a:r>
            <a:r>
              <a:rPr lang="en-US" dirty="0"/>
              <a:t>satisfaction and reduce total waiting time and efforts </a:t>
            </a:r>
            <a:r>
              <a:rPr lang="en-US" dirty="0" smtClean="0"/>
              <a:t>effectively of visitors as well as the employees.</a:t>
            </a:r>
            <a:endParaRPr lang="en-IN" dirty="0"/>
          </a:p>
          <a:p>
            <a:endParaRPr lang="en-IN" dirty="0"/>
          </a:p>
        </p:txBody>
      </p:sp>
    </p:spTree>
    <p:extLst>
      <p:ext uri="{BB962C8B-B14F-4D97-AF65-F5344CB8AC3E}">
        <p14:creationId xmlns:p14="http://schemas.microsoft.com/office/powerpoint/2010/main" xmlns="" val="1089120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7FA5D-E4BE-4D06-9836-AA4B8C16A0C3}"/>
              </a:ext>
            </a:extLst>
          </p:cNvPr>
          <p:cNvSpPr>
            <a:spLocks noGrp="1"/>
          </p:cNvSpPr>
          <p:nvPr>
            <p:ph type="title"/>
          </p:nvPr>
        </p:nvSpPr>
        <p:spPr>
          <a:xfrm>
            <a:off x="1451580" y="804521"/>
            <a:ext cx="9603275" cy="2903185"/>
          </a:xfrm>
        </p:spPr>
        <p:txBody>
          <a:bodyPr>
            <a:normAutofit/>
          </a:bodyPr>
          <a:lstStyle/>
          <a:p>
            <a:pPr algn="ctr"/>
            <a:r>
              <a:rPr lang="en-IN" sz="6600" dirty="0" smtClean="0"/>
              <a:t>THANK </a:t>
            </a:r>
            <a:r>
              <a:rPr lang="en-IN" sz="6600" dirty="0"/>
              <a:t>YOU</a:t>
            </a:r>
          </a:p>
        </p:txBody>
      </p:sp>
    </p:spTree>
    <p:extLst>
      <p:ext uri="{BB962C8B-B14F-4D97-AF65-F5344CB8AC3E}">
        <p14:creationId xmlns:p14="http://schemas.microsoft.com/office/powerpoint/2010/main" xmlns="" val="1316032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82685C-90BC-45E1-908B-A7DD40DCA979}"/>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xmlns="" id="{422D8A65-9093-4580-B5B5-B4497AB9A58E}"/>
              </a:ext>
            </a:extLst>
          </p:cNvPr>
          <p:cNvSpPr>
            <a:spLocks noGrp="1"/>
          </p:cNvSpPr>
          <p:nvPr>
            <p:ph idx="1"/>
          </p:nvPr>
        </p:nvSpPr>
        <p:spPr/>
        <p:txBody>
          <a:bodyPr>
            <a:normAutofit/>
          </a:bodyPr>
          <a:lstStyle/>
          <a:p>
            <a:r>
              <a:rPr lang="en-IN" dirty="0"/>
              <a:t>INTRODUCTION</a:t>
            </a:r>
          </a:p>
          <a:p>
            <a:r>
              <a:rPr lang="en-IN" dirty="0"/>
              <a:t>BACKGROUND</a:t>
            </a:r>
          </a:p>
          <a:p>
            <a:r>
              <a:rPr lang="en-IN" dirty="0"/>
              <a:t>REQUIREMENT ANALYSIS</a:t>
            </a:r>
          </a:p>
          <a:p>
            <a:r>
              <a:rPr lang="en-IN" dirty="0"/>
              <a:t>ER DIAGRAM</a:t>
            </a:r>
          </a:p>
          <a:p>
            <a:r>
              <a:rPr lang="en-IN" dirty="0"/>
              <a:t>SCHEMA DIAGRAM</a:t>
            </a:r>
          </a:p>
          <a:p>
            <a:r>
              <a:rPr lang="en-IN" dirty="0"/>
              <a:t>DATA STRUCTURES</a:t>
            </a:r>
          </a:p>
          <a:p>
            <a:r>
              <a:rPr lang="en-IN" dirty="0"/>
              <a:t>OUTCOME AND OUTPUT</a:t>
            </a:r>
          </a:p>
          <a:p>
            <a:r>
              <a:rPr lang="en-IN" dirty="0"/>
              <a:t>CONCLUSION</a:t>
            </a:r>
          </a:p>
          <a:p>
            <a:endParaRPr lang="en-IN" dirty="0"/>
          </a:p>
        </p:txBody>
      </p:sp>
    </p:spTree>
    <p:extLst>
      <p:ext uri="{BB962C8B-B14F-4D97-AF65-F5344CB8AC3E}">
        <p14:creationId xmlns:p14="http://schemas.microsoft.com/office/powerpoint/2010/main" xmlns="" val="299130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9991E-7C78-4737-A0A3-978CC38E9E6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F225B923-14A7-4E21-B38B-DC7C3B4FB263}"/>
              </a:ext>
            </a:extLst>
          </p:cNvPr>
          <p:cNvSpPr>
            <a:spLocks noGrp="1"/>
          </p:cNvSpPr>
          <p:nvPr>
            <p:ph idx="1"/>
          </p:nvPr>
        </p:nvSpPr>
        <p:spPr/>
        <p:txBody>
          <a:bodyPr/>
          <a:lstStyle/>
          <a:p>
            <a:pPr marL="0" indent="0">
              <a:buNone/>
            </a:pPr>
            <a:r>
              <a:rPr lang="en-US" dirty="0" smtClean="0">
                <a:latin typeface="Bookman Old Style" pitchFamily="18" charset="0"/>
              </a:rPr>
              <a:t>The </a:t>
            </a:r>
            <a:r>
              <a:rPr lang="en-IN" dirty="0" smtClean="0">
                <a:latin typeface="Bookman Old Style" pitchFamily="18" charset="0"/>
              </a:rPr>
              <a:t>Zoo Management </a:t>
            </a:r>
            <a:r>
              <a:rPr lang="en-US" dirty="0" smtClean="0">
                <a:latin typeface="Bookman Old Style" pitchFamily="18" charset="0"/>
              </a:rPr>
              <a:t>System facilitates the Customer to enquire about the </a:t>
            </a:r>
            <a:r>
              <a:rPr lang="en-IN" dirty="0" smtClean="0">
                <a:latin typeface="Bookman Old Style" pitchFamily="18" charset="0"/>
              </a:rPr>
              <a:t>wild life and visiting details</a:t>
            </a:r>
            <a:r>
              <a:rPr lang="en-US" dirty="0" smtClean="0">
                <a:latin typeface="Bookman Old Style" pitchFamily="18" charset="0"/>
              </a:rPr>
              <a:t> available on the basis of location  and timings, Booking and Cancellation of tickets, enquire about the status of the booked ticket, etc. Online booking has made the process for the reservation of tickets very much easier than ever before.</a:t>
            </a:r>
            <a:r>
              <a:rPr lang="en-US" dirty="0" smtClean="0"/>
              <a:t> It’s a system of managing the </a:t>
            </a:r>
            <a:r>
              <a:rPr lang="en-US" dirty="0" smtClean="0"/>
              <a:t>duties </a:t>
            </a:r>
            <a:r>
              <a:rPr lang="en-US" dirty="0" smtClean="0"/>
              <a:t>and status of all kind of worker </a:t>
            </a:r>
            <a:r>
              <a:rPr lang="en-US" dirty="0" smtClean="0"/>
              <a:t>and employees.</a:t>
            </a:r>
            <a:r>
              <a:rPr lang="en-US" dirty="0" smtClean="0"/>
              <a:t> Here animal loving people search for an animal and get the whole info, they </a:t>
            </a:r>
            <a:r>
              <a:rPr lang="en-US" dirty="0" smtClean="0"/>
              <a:t>can even </a:t>
            </a:r>
            <a:r>
              <a:rPr lang="en-US" dirty="0" smtClean="0"/>
              <a:t>search with </a:t>
            </a:r>
            <a:r>
              <a:rPr lang="en-US" dirty="0" smtClean="0"/>
              <a:t>their availability at the zoo. </a:t>
            </a:r>
            <a:endParaRPr lang="en-IN" dirty="0"/>
          </a:p>
        </p:txBody>
      </p:sp>
    </p:spTree>
    <p:extLst>
      <p:ext uri="{BB962C8B-B14F-4D97-AF65-F5344CB8AC3E}">
        <p14:creationId xmlns:p14="http://schemas.microsoft.com/office/powerpoint/2010/main" xmlns="" val="1416620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1281EB-6E9D-483D-9B94-8E42187BF3A4}"/>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xmlns="" id="{11353BFD-252B-4ACB-9083-D25F6C0E01D4}"/>
              </a:ext>
            </a:extLst>
          </p:cNvPr>
          <p:cNvSpPr>
            <a:spLocks noGrp="1"/>
          </p:cNvSpPr>
          <p:nvPr>
            <p:ph idx="1"/>
          </p:nvPr>
        </p:nvSpPr>
        <p:spPr/>
        <p:txBody>
          <a:bodyPr>
            <a:normAutofit fontScale="85000" lnSpcReduction="20000"/>
          </a:bodyPr>
          <a:lstStyle/>
          <a:p>
            <a:r>
              <a:rPr lang="en-US" dirty="0"/>
              <a:t>In earlier </a:t>
            </a:r>
            <a:r>
              <a:rPr lang="en-US" dirty="0" smtClean="0"/>
              <a:t>days, </a:t>
            </a:r>
            <a:r>
              <a:rPr lang="en-US" dirty="0" smtClean="0"/>
              <a:t>Zoological gardens provide an opportunity to open </a:t>
            </a:r>
            <a:r>
              <a:rPr lang="en-US" dirty="0" smtClean="0"/>
              <a:t>up a </a:t>
            </a:r>
            <a:r>
              <a:rPr lang="en-US" dirty="0" smtClean="0"/>
              <a:t>whole new world of curiosity and interest, </a:t>
            </a:r>
            <a:r>
              <a:rPr lang="en-US" dirty="0" smtClean="0"/>
              <a:t>and sensitize </a:t>
            </a:r>
            <a:r>
              <a:rPr lang="en-US" dirty="0" smtClean="0"/>
              <a:t>visitors regarding the value and need </a:t>
            </a:r>
            <a:r>
              <a:rPr lang="en-US" dirty="0" smtClean="0"/>
              <a:t>for conservation </a:t>
            </a:r>
            <a:r>
              <a:rPr lang="en-US" dirty="0" smtClean="0"/>
              <a:t>of wildlife</a:t>
            </a:r>
            <a:r>
              <a:rPr lang="en-US" dirty="0" smtClean="0"/>
              <a:t>. Zoos </a:t>
            </a:r>
            <a:r>
              <a:rPr lang="en-US" dirty="0" smtClean="0"/>
              <a:t>were initially started for the entertainment </a:t>
            </a:r>
            <a:r>
              <a:rPr lang="en-US" dirty="0" smtClean="0"/>
              <a:t>of people</a:t>
            </a:r>
            <a:r>
              <a:rPr lang="en-US" dirty="0" smtClean="0"/>
              <a:t>. Gradually over the years, they have come </a:t>
            </a:r>
            <a:r>
              <a:rPr lang="en-US" dirty="0" smtClean="0"/>
              <a:t>to play </a:t>
            </a:r>
            <a:r>
              <a:rPr lang="en-US" dirty="0" smtClean="0"/>
              <a:t>an important role in conservation. The </a:t>
            </a:r>
            <a:r>
              <a:rPr lang="en-US" dirty="0" smtClean="0"/>
              <a:t>ultimate goal </a:t>
            </a:r>
            <a:r>
              <a:rPr lang="en-US" dirty="0" smtClean="0"/>
              <a:t>of zoos is the conservation of animals </a:t>
            </a:r>
            <a:r>
              <a:rPr lang="en-US" dirty="0" smtClean="0"/>
              <a:t>.The entire </a:t>
            </a:r>
            <a:r>
              <a:rPr lang="en-US" dirty="0" smtClean="0"/>
              <a:t>detail of the </a:t>
            </a:r>
            <a:r>
              <a:rPr lang="en-US" dirty="0" smtClean="0"/>
              <a:t>ZOO </a:t>
            </a:r>
            <a:r>
              <a:rPr lang="en-US" dirty="0" smtClean="0"/>
              <a:t>PARK and to elaborate more on providing the </a:t>
            </a:r>
            <a:r>
              <a:rPr lang="en-US" dirty="0" smtClean="0"/>
              <a:t>visitors </a:t>
            </a:r>
            <a:r>
              <a:rPr lang="en-US" dirty="0" smtClean="0"/>
              <a:t>entry tickets, keeping the animals’ details and maintaining their birth, death&amp; </a:t>
            </a:r>
            <a:r>
              <a:rPr lang="en-US" dirty="0" smtClean="0"/>
              <a:t>updates</a:t>
            </a:r>
            <a:r>
              <a:rPr lang="en-US" dirty="0" smtClean="0"/>
              <a:t>. </a:t>
            </a:r>
            <a:r>
              <a:rPr lang="en-US" dirty="0" smtClean="0"/>
              <a:t>Zoos </a:t>
            </a:r>
            <a:r>
              <a:rPr lang="en-US" dirty="0" smtClean="0"/>
              <a:t>faced the problems of issuing a ticket and maintaining the </a:t>
            </a:r>
            <a:r>
              <a:rPr lang="en-US" dirty="0" smtClean="0"/>
              <a:t>animal’s </a:t>
            </a:r>
            <a:r>
              <a:rPr lang="en-US" dirty="0" smtClean="0"/>
              <a:t>data by manually. It takes more time and difficult to maintain. The data are stored in </a:t>
            </a:r>
            <a:r>
              <a:rPr lang="en-US" dirty="0" smtClean="0"/>
              <a:t>MS </a:t>
            </a:r>
            <a:r>
              <a:rPr lang="en-US" dirty="0" smtClean="0"/>
              <a:t>Excel. This leads to the difficulty of calculating the data. </a:t>
            </a:r>
            <a:endParaRPr lang="en-US" dirty="0" smtClean="0"/>
          </a:p>
          <a:p>
            <a:r>
              <a:rPr lang="en-US" dirty="0" smtClean="0"/>
              <a:t>Zoo management system </a:t>
            </a:r>
            <a:r>
              <a:rPr lang="en-US" dirty="0" smtClean="0"/>
              <a:t>will find a new way to </a:t>
            </a:r>
            <a:r>
              <a:rPr lang="en-US" dirty="0" smtClean="0"/>
              <a:t>overcome </a:t>
            </a:r>
            <a:r>
              <a:rPr lang="en-US" dirty="0" smtClean="0"/>
              <a:t>the above problem that will help to provide the tickets effectively without any </a:t>
            </a:r>
            <a:r>
              <a:rPr lang="en-US" dirty="0" smtClean="0"/>
              <a:t>corrupted  data </a:t>
            </a:r>
            <a:r>
              <a:rPr lang="en-US" dirty="0" smtClean="0"/>
              <a:t>or information and to provide a security data base to store all animals’ details. </a:t>
            </a:r>
            <a:r>
              <a:rPr lang="en-US" dirty="0" smtClean="0"/>
              <a:t>By </a:t>
            </a:r>
            <a:r>
              <a:rPr lang="en-US" dirty="0" smtClean="0"/>
              <a:t>this way, the history record can be maintained without much manual effort and storage of </a:t>
            </a:r>
            <a:r>
              <a:rPr lang="en-US" dirty="0" smtClean="0"/>
              <a:t>paper</a:t>
            </a:r>
            <a:r>
              <a:rPr lang="en-US" dirty="0" smtClean="0"/>
              <a:t>. So this reduces the usage of papers which in turns helps to keep Green Environment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4104265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155D2-E00C-4E6B-8DB7-CA815C62F5D6}"/>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xmlns="" id="{BD97E6C5-4319-4F1B-B67E-4B7019EE1B8E}"/>
              </a:ext>
            </a:extLst>
          </p:cNvPr>
          <p:cNvSpPr>
            <a:spLocks noGrp="1"/>
          </p:cNvSpPr>
          <p:nvPr>
            <p:ph idx="1"/>
          </p:nvPr>
        </p:nvSpPr>
        <p:spPr/>
        <p:txBody>
          <a:bodyPr/>
          <a:lstStyle/>
          <a:p>
            <a:pPr marL="0" indent="0">
              <a:buNone/>
            </a:pPr>
            <a:r>
              <a:rPr lang="en-US" dirty="0"/>
              <a:t>User requirements:</a:t>
            </a:r>
            <a:endParaRPr lang="en-IN" dirty="0"/>
          </a:p>
          <a:p>
            <a:pPr lvl="0"/>
            <a:r>
              <a:rPr lang="en-US" dirty="0"/>
              <a:t>Easy to </a:t>
            </a:r>
            <a:r>
              <a:rPr lang="en-US" dirty="0" smtClean="0"/>
              <a:t>use and handle.</a:t>
            </a:r>
            <a:endParaRPr lang="en-IN" dirty="0"/>
          </a:p>
          <a:p>
            <a:pPr lvl="0"/>
            <a:r>
              <a:rPr lang="en-US" dirty="0" smtClean="0"/>
              <a:t>Booking </a:t>
            </a:r>
            <a:r>
              <a:rPr lang="en-US" dirty="0"/>
              <a:t>tickets from anywhere as per the provided </a:t>
            </a:r>
            <a:r>
              <a:rPr lang="en-US" dirty="0" smtClean="0"/>
              <a:t>details and timings.</a:t>
            </a:r>
            <a:endParaRPr lang="en-IN" dirty="0"/>
          </a:p>
          <a:p>
            <a:pPr lvl="0"/>
            <a:r>
              <a:rPr lang="en-US" dirty="0"/>
              <a:t>All </a:t>
            </a:r>
            <a:r>
              <a:rPr lang="en-US" dirty="0" smtClean="0"/>
              <a:t>guidance </a:t>
            </a:r>
            <a:r>
              <a:rPr lang="en-US" dirty="0"/>
              <a:t>option should be </a:t>
            </a:r>
            <a:r>
              <a:rPr lang="en-US" dirty="0" smtClean="0"/>
              <a:t>available before hand.</a:t>
            </a:r>
            <a:endParaRPr lang="en-IN" dirty="0"/>
          </a:p>
          <a:p>
            <a:pPr lvl="0"/>
            <a:r>
              <a:rPr lang="en-US" dirty="0"/>
              <a:t>User should get detailed information about every </a:t>
            </a:r>
            <a:r>
              <a:rPr lang="en-US" dirty="0" smtClean="0"/>
              <a:t>animal , employees and their booking.</a:t>
            </a:r>
            <a:endParaRPr lang="en-IN" dirty="0"/>
          </a:p>
          <a:p>
            <a:pPr lvl="0"/>
            <a:r>
              <a:rPr lang="en-US" dirty="0"/>
              <a:t>System should be able to update at </a:t>
            </a:r>
            <a:r>
              <a:rPr lang="en-US" dirty="0" smtClean="0"/>
              <a:t>regularly intervals.</a:t>
            </a:r>
            <a:endParaRPr lang="en-IN" dirty="0"/>
          </a:p>
          <a:p>
            <a:pPr lvl="0"/>
            <a:r>
              <a:rPr lang="en-US" dirty="0"/>
              <a:t>It should be </a:t>
            </a:r>
            <a:r>
              <a:rPr lang="en-US" dirty="0" smtClean="0"/>
              <a:t>secure and reliable.</a:t>
            </a:r>
            <a:endParaRPr lang="en-IN" dirty="0"/>
          </a:p>
          <a:p>
            <a:endParaRPr lang="en-IN" dirty="0"/>
          </a:p>
        </p:txBody>
      </p:sp>
    </p:spTree>
    <p:extLst>
      <p:ext uri="{BB962C8B-B14F-4D97-AF65-F5344CB8AC3E}">
        <p14:creationId xmlns:p14="http://schemas.microsoft.com/office/powerpoint/2010/main" xmlns="" val="3297706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2F28EA-9C89-4EA9-A0EC-67DD0C85894E}"/>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xmlns="" id="{FC2690F3-FEE0-407F-97A8-99F5650DF7F6}"/>
              </a:ext>
            </a:extLst>
          </p:cNvPr>
          <p:cNvSpPr>
            <a:spLocks noGrp="1"/>
          </p:cNvSpPr>
          <p:nvPr>
            <p:ph idx="1"/>
          </p:nvPr>
        </p:nvSpPr>
        <p:spPr/>
        <p:txBody>
          <a:bodyPr/>
          <a:lstStyle/>
          <a:p>
            <a:pPr lvl="0"/>
            <a:r>
              <a:rPr lang="en-IN" dirty="0"/>
              <a:t>DATABASE:</a:t>
            </a:r>
            <a:br>
              <a:rPr lang="en-IN" dirty="0"/>
            </a:br>
            <a:r>
              <a:rPr lang="en-US" dirty="0"/>
              <a:t>My </a:t>
            </a:r>
            <a:r>
              <a:rPr lang="en-US" dirty="0" smtClean="0"/>
              <a:t>SQL</a:t>
            </a:r>
            <a:r>
              <a:rPr lang="en-US" dirty="0" smtClean="0"/>
              <a:t> </a:t>
            </a:r>
            <a:r>
              <a:rPr lang="en-US" dirty="0" smtClean="0"/>
              <a:t>, PHP</a:t>
            </a:r>
            <a:endParaRPr lang="en-IN" dirty="0"/>
          </a:p>
          <a:p>
            <a:pPr lvl="0"/>
            <a:r>
              <a:rPr lang="en-US" dirty="0"/>
              <a:t>FRONT END:</a:t>
            </a:r>
          </a:p>
          <a:p>
            <a:pPr marL="0" lvl="0" indent="0">
              <a:buNone/>
            </a:pPr>
            <a:r>
              <a:rPr lang="en-US" dirty="0"/>
              <a:t>   </a:t>
            </a:r>
            <a:r>
              <a:rPr lang="en-US" dirty="0" smtClean="0"/>
              <a:t>HTML</a:t>
            </a:r>
            <a:r>
              <a:rPr lang="en-US" dirty="0" smtClean="0"/>
              <a:t> , CSS, JAVA SCRIPT</a:t>
            </a:r>
            <a:endParaRPr lang="en-IN" dirty="0"/>
          </a:p>
          <a:p>
            <a:endParaRPr lang="en-IN" dirty="0"/>
          </a:p>
        </p:txBody>
      </p:sp>
    </p:spTree>
    <p:extLst>
      <p:ext uri="{BB962C8B-B14F-4D97-AF65-F5344CB8AC3E}">
        <p14:creationId xmlns:p14="http://schemas.microsoft.com/office/powerpoint/2010/main" xmlns="" val="3971173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28DDB6-332E-4810-B3AE-994D31BF749E}"/>
              </a:ext>
            </a:extLst>
          </p:cNvPr>
          <p:cNvSpPr>
            <a:spLocks noGrp="1"/>
          </p:cNvSpPr>
          <p:nvPr>
            <p:ph type="title"/>
          </p:nvPr>
        </p:nvSpPr>
        <p:spPr/>
        <p:txBody>
          <a:bodyPr/>
          <a:lstStyle/>
          <a:p>
            <a:r>
              <a:rPr lang="en-IN" dirty="0"/>
              <a:t>ENTITY-REALTIONSHIP DIAGRAM</a:t>
            </a:r>
          </a:p>
        </p:txBody>
      </p:sp>
      <p:sp>
        <p:nvSpPr>
          <p:cNvPr id="3" name="Content Placeholder 2">
            <a:extLst>
              <a:ext uri="{FF2B5EF4-FFF2-40B4-BE49-F238E27FC236}">
                <a16:creationId xmlns:a16="http://schemas.microsoft.com/office/drawing/2014/main" xmlns="" id="{4B0B4F6A-BFC3-47EC-884C-D01B0E1C9ECC}"/>
              </a:ext>
            </a:extLst>
          </p:cNvPr>
          <p:cNvSpPr>
            <a:spLocks noGrp="1"/>
          </p:cNvSpPr>
          <p:nvPr>
            <p:ph idx="1"/>
          </p:nvPr>
        </p:nvSpPr>
        <p:spPr/>
        <p:txBody>
          <a:bodyPr/>
          <a:lstStyle/>
          <a:p>
            <a:r>
              <a:rPr lang="en-US" dirty="0"/>
              <a:t>Various entities identified in the system are </a:t>
            </a:r>
            <a:r>
              <a:rPr lang="en-IN" dirty="0" smtClean="0"/>
              <a:t>Customer</a:t>
            </a:r>
            <a:r>
              <a:rPr lang="en-US" dirty="0" smtClean="0"/>
              <a:t>, Employee, </a:t>
            </a:r>
            <a:r>
              <a:rPr lang="en-IN" dirty="0" smtClean="0"/>
              <a:t>Ticket</a:t>
            </a:r>
            <a:r>
              <a:rPr lang="en-US" dirty="0" smtClean="0"/>
              <a:t>, </a:t>
            </a:r>
            <a:r>
              <a:rPr lang="en-IN" dirty="0" smtClean="0"/>
              <a:t>Zoo, Animal Guide</a:t>
            </a:r>
            <a:r>
              <a:rPr lang="en-US" dirty="0" smtClean="0"/>
              <a:t> </a:t>
            </a:r>
            <a:r>
              <a:rPr lang="en-US" dirty="0"/>
              <a:t>etc. The entity and its attributes are describing the relation between each other.</a:t>
            </a:r>
          </a:p>
          <a:p>
            <a:r>
              <a:rPr lang="en-US" dirty="0"/>
              <a:t>Constraints for the ER diagram:</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xmlns="" id="{17E24AB2-3594-4B85-8E84-5D06B0F03681}"/>
              </a:ext>
            </a:extLst>
          </p:cNvPr>
          <p:cNvGraphicFramePr>
            <a:graphicFrameLocks noGrp="1"/>
          </p:cNvGraphicFramePr>
          <p:nvPr>
            <p:extLst>
              <p:ext uri="{D42A27DB-BD31-4B8C-83A1-F6EECF244321}">
                <p14:modId xmlns:p14="http://schemas.microsoft.com/office/powerpoint/2010/main" xmlns="" val="2917750712"/>
              </p:ext>
            </p:extLst>
          </p:nvPr>
        </p:nvGraphicFramePr>
        <p:xfrm>
          <a:off x="3176589" y="3669792"/>
          <a:ext cx="5729666" cy="2379028"/>
        </p:xfrm>
        <a:graphic>
          <a:graphicData uri="http://schemas.openxmlformats.org/drawingml/2006/table">
            <a:tbl>
              <a:tblPr firstRow="1" firstCol="1" bandRow="1">
                <a:tableStyleId>{5C22544A-7EE6-4342-B048-85BDC9FD1C3A}</a:tableStyleId>
              </a:tblPr>
              <a:tblGrid>
                <a:gridCol w="2153881">
                  <a:extLst>
                    <a:ext uri="{9D8B030D-6E8A-4147-A177-3AD203B41FA5}">
                      <a16:colId xmlns:a16="http://schemas.microsoft.com/office/drawing/2014/main" xmlns="" val="4232847617"/>
                    </a:ext>
                  </a:extLst>
                </a:gridCol>
                <a:gridCol w="1519807">
                  <a:extLst>
                    <a:ext uri="{9D8B030D-6E8A-4147-A177-3AD203B41FA5}">
                      <a16:colId xmlns:a16="http://schemas.microsoft.com/office/drawing/2014/main" xmlns="" val="2581307553"/>
                    </a:ext>
                  </a:extLst>
                </a:gridCol>
                <a:gridCol w="2055978">
                  <a:extLst>
                    <a:ext uri="{9D8B030D-6E8A-4147-A177-3AD203B41FA5}">
                      <a16:colId xmlns:a16="http://schemas.microsoft.com/office/drawing/2014/main" xmlns="" val="1005409494"/>
                    </a:ext>
                  </a:extLst>
                </a:gridCol>
              </a:tblGrid>
              <a:tr h="315595">
                <a:tc>
                  <a:txBody>
                    <a:bodyPr/>
                    <a:lstStyle/>
                    <a:p>
                      <a:pPr marL="71120" algn="l">
                        <a:lnSpc>
                          <a:spcPct val="107000"/>
                        </a:lnSpc>
                        <a:spcBef>
                          <a:spcPts val="45"/>
                        </a:spcBef>
                        <a:spcAft>
                          <a:spcPts val="0"/>
                        </a:spcAft>
                      </a:pPr>
                      <a:r>
                        <a:rPr lang="en-US" sz="1400" dirty="0">
                          <a:effectLst/>
                        </a:rPr>
                        <a:t>Object</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71755" algn="l">
                        <a:lnSpc>
                          <a:spcPct val="107000"/>
                        </a:lnSpc>
                        <a:spcBef>
                          <a:spcPts val="45"/>
                        </a:spcBef>
                        <a:spcAft>
                          <a:spcPts val="0"/>
                        </a:spcAft>
                      </a:pPr>
                      <a:r>
                        <a:rPr lang="en-US" sz="1400">
                          <a:effectLst/>
                        </a:rPr>
                        <a:t>Relation</a:t>
                      </a:r>
                      <a:endParaRPr lang="en-IN"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71755" algn="l">
                        <a:lnSpc>
                          <a:spcPct val="107000"/>
                        </a:lnSpc>
                        <a:spcBef>
                          <a:spcPts val="45"/>
                        </a:spcBef>
                        <a:spcAft>
                          <a:spcPts val="0"/>
                        </a:spcAft>
                      </a:pPr>
                      <a:r>
                        <a:rPr lang="en-US" sz="1400">
                          <a:effectLst/>
                        </a:rPr>
                        <a:t>Object</a:t>
                      </a:r>
                      <a:endParaRPr lang="en-IN"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extLst>
                  <a:ext uri="{0D108BD9-81ED-4DB2-BD59-A6C34878D82A}">
                    <a16:rowId xmlns:a16="http://schemas.microsoft.com/office/drawing/2014/main" xmlns="" val="2873377930"/>
                  </a:ext>
                </a:extLst>
              </a:tr>
              <a:tr h="368300">
                <a:tc>
                  <a:txBody>
                    <a:bodyPr/>
                    <a:lstStyle/>
                    <a:p>
                      <a:pPr marL="112395" algn="l">
                        <a:lnSpc>
                          <a:spcPct val="107000"/>
                        </a:lnSpc>
                        <a:spcBef>
                          <a:spcPts val="80"/>
                        </a:spcBef>
                        <a:spcAft>
                          <a:spcPts val="0"/>
                        </a:spcAft>
                      </a:pPr>
                      <a:r>
                        <a:rPr lang="en-IN" sz="1400" dirty="0" smtClean="0">
                          <a:effectLst/>
                        </a:rPr>
                        <a:t>CUSTOMER</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652780" algn="just">
                        <a:lnSpc>
                          <a:spcPct val="107000"/>
                        </a:lnSpc>
                        <a:spcBef>
                          <a:spcPts val="80"/>
                        </a:spcBef>
                        <a:spcAft>
                          <a:spcPts val="0"/>
                        </a:spcAft>
                      </a:pPr>
                      <a:r>
                        <a:rPr lang="en-US" sz="1400" dirty="0">
                          <a:effectLst/>
                        </a:rPr>
                        <a:t>Books </a:t>
                      </a:r>
                      <a:endParaRPr lang="en-IN" sz="1100" dirty="0">
                        <a:effectLst/>
                      </a:endParaRPr>
                    </a:p>
                    <a:p>
                      <a:pPr marL="68580" marR="652780" algn="just">
                        <a:lnSpc>
                          <a:spcPct val="107000"/>
                        </a:lnSpc>
                        <a:spcBef>
                          <a:spcPts val="80"/>
                        </a:spcBef>
                        <a:spcAft>
                          <a:spcPts val="0"/>
                        </a:spcAft>
                      </a:pPr>
                      <a:r>
                        <a:rPr lang="en-IN" sz="1400" dirty="0">
                          <a:effectLst/>
                        </a:rPr>
                        <a:t>Cancels</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1370330" algn="just">
                        <a:lnSpc>
                          <a:spcPct val="107000"/>
                        </a:lnSpc>
                        <a:spcBef>
                          <a:spcPts val="80"/>
                        </a:spcBef>
                        <a:spcAft>
                          <a:spcPts val="0"/>
                        </a:spcAft>
                      </a:pPr>
                      <a:r>
                        <a:rPr lang="en-IN" sz="1400" dirty="0" smtClean="0">
                          <a:effectLst/>
                        </a:rPr>
                        <a:t>Tickets</a:t>
                      </a:r>
                      <a:endParaRPr lang="en-IN" sz="1100" dirty="0">
                        <a:effectLst/>
                      </a:endParaRPr>
                    </a:p>
                    <a:p>
                      <a:pPr marL="68580" marR="1370330" algn="just">
                        <a:lnSpc>
                          <a:spcPct val="107000"/>
                        </a:lnSpc>
                        <a:spcBef>
                          <a:spcPts val="80"/>
                        </a:spcBef>
                        <a:spcAft>
                          <a:spcPts val="0"/>
                        </a:spcAft>
                      </a:pPr>
                      <a:r>
                        <a:rPr lang="en-IN" sz="1400" dirty="0">
                          <a:effectLst/>
                        </a:rPr>
                        <a:t>Tickets</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extLst>
                  <a:ext uri="{0D108BD9-81ED-4DB2-BD59-A6C34878D82A}">
                    <a16:rowId xmlns:a16="http://schemas.microsoft.com/office/drawing/2014/main" xmlns="" val="2703035012"/>
                  </a:ext>
                </a:extLst>
              </a:tr>
              <a:tr h="476250">
                <a:tc>
                  <a:txBody>
                    <a:bodyPr/>
                    <a:lstStyle/>
                    <a:p>
                      <a:pPr marL="67945" algn="l">
                        <a:lnSpc>
                          <a:spcPct val="107000"/>
                        </a:lnSpc>
                        <a:spcBef>
                          <a:spcPts val="10"/>
                        </a:spcBef>
                        <a:spcAft>
                          <a:spcPts val="0"/>
                        </a:spcAft>
                      </a:pPr>
                      <a:r>
                        <a:rPr lang="en-IN" sz="1400" dirty="0" smtClean="0">
                          <a:effectLst/>
                        </a:rPr>
                        <a:t>ZOO</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algn="l">
                        <a:lnSpc>
                          <a:spcPct val="107000"/>
                        </a:lnSpc>
                        <a:spcBef>
                          <a:spcPts val="10"/>
                        </a:spcBef>
                        <a:spcAft>
                          <a:spcPts val="0"/>
                        </a:spcAft>
                      </a:pPr>
                      <a:r>
                        <a:rPr lang="en-US" sz="1400">
                          <a:effectLst/>
                        </a:rPr>
                        <a:t>Has</a:t>
                      </a:r>
                      <a:endParaRPr lang="en-IN" sz="1100">
                        <a:effectLst/>
                      </a:endParaRPr>
                    </a:p>
                    <a:p>
                      <a:pPr marL="68580" algn="l">
                        <a:lnSpc>
                          <a:spcPct val="107000"/>
                        </a:lnSpc>
                        <a:spcBef>
                          <a:spcPts val="10"/>
                        </a:spcBef>
                        <a:spcAft>
                          <a:spcPts val="0"/>
                        </a:spcAft>
                      </a:pPr>
                      <a:r>
                        <a:rPr lang="en-IN" sz="1400">
                          <a:effectLst/>
                        </a:rPr>
                        <a:t>Has</a:t>
                      </a:r>
                      <a:endParaRPr lang="en-IN"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algn="l">
                        <a:lnSpc>
                          <a:spcPct val="107000"/>
                        </a:lnSpc>
                        <a:spcBef>
                          <a:spcPts val="10"/>
                        </a:spcBef>
                        <a:spcAft>
                          <a:spcPts val="0"/>
                        </a:spcAft>
                      </a:pPr>
                      <a:r>
                        <a:rPr lang="en-IN" sz="1400" dirty="0" smtClean="0">
                          <a:effectLst/>
                        </a:rPr>
                        <a:t>Animal</a:t>
                      </a:r>
                      <a:endParaRPr lang="en-IN" sz="1100" dirty="0">
                        <a:effectLst/>
                      </a:endParaRPr>
                    </a:p>
                    <a:p>
                      <a:pPr marL="68580" algn="l">
                        <a:lnSpc>
                          <a:spcPct val="107000"/>
                        </a:lnSpc>
                        <a:spcBef>
                          <a:spcPts val="10"/>
                        </a:spcBef>
                        <a:spcAft>
                          <a:spcPts val="0"/>
                        </a:spcAft>
                      </a:pPr>
                      <a:r>
                        <a:rPr lang="en-IN" sz="1400" dirty="0">
                          <a:effectLst/>
                        </a:rPr>
                        <a:t>Employee</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extLst>
                  <a:ext uri="{0D108BD9-81ED-4DB2-BD59-A6C34878D82A}">
                    <a16:rowId xmlns:a16="http://schemas.microsoft.com/office/drawing/2014/main" xmlns="" val="2684726392"/>
                  </a:ext>
                </a:extLst>
              </a:tr>
              <a:tr h="366395">
                <a:tc>
                  <a:txBody>
                    <a:bodyPr/>
                    <a:lstStyle/>
                    <a:p>
                      <a:pPr marL="67945" algn="l">
                        <a:lnSpc>
                          <a:spcPct val="107000"/>
                        </a:lnSpc>
                        <a:spcBef>
                          <a:spcPts val="80"/>
                        </a:spcBef>
                        <a:spcAft>
                          <a:spcPts val="0"/>
                        </a:spcAft>
                      </a:pPr>
                      <a:r>
                        <a:rPr lang="en-IN" sz="1400" dirty="0" smtClean="0">
                          <a:effectLst/>
                        </a:rPr>
                        <a:t>EMPLOYEE</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548005" algn="l">
                        <a:lnSpc>
                          <a:spcPct val="107000"/>
                        </a:lnSpc>
                        <a:spcBef>
                          <a:spcPts val="80"/>
                        </a:spcBef>
                        <a:spcAft>
                          <a:spcPts val="0"/>
                        </a:spcAft>
                      </a:pPr>
                      <a:r>
                        <a:rPr lang="en-IN" sz="1400" dirty="0" smtClean="0">
                          <a:effectLst/>
                        </a:rPr>
                        <a:t>Handle</a:t>
                      </a:r>
                    </a:p>
                    <a:p>
                      <a:pPr marL="68580" marR="548005" algn="l">
                        <a:lnSpc>
                          <a:spcPct val="107000"/>
                        </a:lnSpc>
                        <a:spcBef>
                          <a:spcPts val="80"/>
                        </a:spcBef>
                        <a:spcAft>
                          <a:spcPts val="0"/>
                        </a:spcAft>
                      </a:pPr>
                      <a:r>
                        <a:rPr lang="en-IN" sz="1400" dirty="0" smtClean="0">
                          <a:effectLst/>
                          <a:latin typeface="Times New Roman" panose="02020603050405020304" pitchFamily="18" charset="0"/>
                          <a:ea typeface="Times New Roman" panose="02020603050405020304" pitchFamily="18" charset="0"/>
                          <a:cs typeface="SimSun" panose="02010600030101010101" pitchFamily="2" charset="-122"/>
                        </a:rPr>
                        <a:t>Serves</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415290" algn="l">
                        <a:lnSpc>
                          <a:spcPct val="107000"/>
                        </a:lnSpc>
                        <a:spcBef>
                          <a:spcPts val="80"/>
                        </a:spcBef>
                        <a:spcAft>
                          <a:spcPts val="0"/>
                        </a:spcAft>
                      </a:pPr>
                      <a:r>
                        <a:rPr lang="en-IN" sz="1400" dirty="0" smtClean="0">
                          <a:effectLst/>
                        </a:rPr>
                        <a:t>Animal</a:t>
                      </a:r>
                    </a:p>
                    <a:p>
                      <a:pPr marL="68580" marR="415290" algn="l">
                        <a:lnSpc>
                          <a:spcPct val="107000"/>
                        </a:lnSpc>
                        <a:spcBef>
                          <a:spcPts val="80"/>
                        </a:spcBef>
                        <a:spcAft>
                          <a:spcPts val="0"/>
                        </a:spcAft>
                      </a:pPr>
                      <a:r>
                        <a:rPr lang="en-IN" sz="1400" dirty="0" smtClean="0">
                          <a:effectLst/>
                        </a:rPr>
                        <a:t>Customer </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extLst>
                  <a:ext uri="{0D108BD9-81ED-4DB2-BD59-A6C34878D82A}">
                    <a16:rowId xmlns:a16="http://schemas.microsoft.com/office/drawing/2014/main" xmlns="" val="4023053315"/>
                  </a:ext>
                </a:extLst>
              </a:tr>
              <a:tr h="366395">
                <a:tc>
                  <a:txBody>
                    <a:bodyPr/>
                    <a:lstStyle/>
                    <a:p>
                      <a:pPr marL="67945" algn="l">
                        <a:lnSpc>
                          <a:spcPct val="107000"/>
                        </a:lnSpc>
                        <a:spcBef>
                          <a:spcPts val="80"/>
                        </a:spcBef>
                        <a:spcAft>
                          <a:spcPts val="0"/>
                        </a:spcAft>
                      </a:pPr>
                      <a:r>
                        <a:rPr lang="en-IN" sz="1400" dirty="0" smtClean="0">
                          <a:effectLst/>
                        </a:rPr>
                        <a:t>ANIMALS</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548005" algn="l">
                        <a:lnSpc>
                          <a:spcPct val="107000"/>
                        </a:lnSpc>
                        <a:spcBef>
                          <a:spcPts val="80"/>
                        </a:spcBef>
                        <a:spcAft>
                          <a:spcPts val="0"/>
                        </a:spcAft>
                      </a:pPr>
                      <a:r>
                        <a:rPr lang="en-IN" sz="1400" dirty="0" smtClean="0">
                          <a:effectLst/>
                          <a:latin typeface="+mn-lt"/>
                          <a:ea typeface="+mn-ea"/>
                          <a:cs typeface="+mn-cs"/>
                        </a:rPr>
                        <a:t>Have</a:t>
                      </a:r>
                    </a:p>
                    <a:p>
                      <a:pPr marL="68580" marR="548005" algn="l">
                        <a:lnSpc>
                          <a:spcPct val="107000"/>
                        </a:lnSpc>
                        <a:spcBef>
                          <a:spcPts val="80"/>
                        </a:spcBef>
                        <a:spcAft>
                          <a:spcPts val="0"/>
                        </a:spcAft>
                      </a:pP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415290" algn="l">
                        <a:lnSpc>
                          <a:spcPct val="107000"/>
                        </a:lnSpc>
                        <a:spcBef>
                          <a:spcPts val="80"/>
                        </a:spcBef>
                        <a:spcAft>
                          <a:spcPts val="0"/>
                        </a:spcAft>
                      </a:pPr>
                      <a:r>
                        <a:rPr lang="en-IN" sz="1400" dirty="0" smtClean="0">
                          <a:effectLst/>
                          <a:latin typeface="+mn-lt"/>
                          <a:ea typeface="+mn-ea"/>
                          <a:cs typeface="+mn-cs"/>
                        </a:rPr>
                        <a:t>Employee</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extLst>
                  <a:ext uri="{0D108BD9-81ED-4DB2-BD59-A6C34878D82A}">
                    <a16:rowId xmlns:a16="http://schemas.microsoft.com/office/drawing/2014/main" xmlns="" val="3924732375"/>
                  </a:ext>
                </a:extLst>
              </a:tr>
              <a:tr h="195580">
                <a:tc>
                  <a:txBody>
                    <a:bodyPr/>
                    <a:lstStyle/>
                    <a:p>
                      <a:pPr marL="67945" algn="l">
                        <a:lnSpc>
                          <a:spcPct val="107000"/>
                        </a:lnSpc>
                        <a:spcBef>
                          <a:spcPts val="80"/>
                        </a:spcBef>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548005" algn="l">
                        <a:lnSpc>
                          <a:spcPct val="107000"/>
                        </a:lnSpc>
                        <a:spcBef>
                          <a:spcPts val="80"/>
                        </a:spcBef>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tc>
                  <a:txBody>
                    <a:bodyPr/>
                    <a:lstStyle/>
                    <a:p>
                      <a:pPr marL="68580" marR="415290" algn="l">
                        <a:lnSpc>
                          <a:spcPct val="107000"/>
                        </a:lnSpc>
                        <a:spcBef>
                          <a:spcPts val="80"/>
                        </a:spcBef>
                        <a:spcAft>
                          <a:spcPts val="0"/>
                        </a:spcAft>
                      </a:pPr>
                      <a:r>
                        <a:rPr lang="en-IN" sz="1400" dirty="0">
                          <a:effectLst/>
                        </a:rPr>
                        <a:t> </a:t>
                      </a:r>
                      <a:endParaRPr lang="en-IN"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tc>
                <a:extLst>
                  <a:ext uri="{0D108BD9-81ED-4DB2-BD59-A6C34878D82A}">
                    <a16:rowId xmlns:a16="http://schemas.microsoft.com/office/drawing/2014/main" xmlns="" val="3966720971"/>
                  </a:ext>
                </a:extLst>
              </a:tr>
            </a:tbl>
          </a:graphicData>
        </a:graphic>
      </p:graphicFrame>
      <p:sp>
        <p:nvSpPr>
          <p:cNvPr id="5" name="Rectangle 1">
            <a:extLst>
              <a:ext uri="{FF2B5EF4-FFF2-40B4-BE49-F238E27FC236}">
                <a16:creationId xmlns:a16="http://schemas.microsoft.com/office/drawing/2014/main" xmlns="" id="{A0BAB537-46D0-4359-89C2-DE3EAB38D4A9}"/>
              </a:ext>
            </a:extLst>
          </p:cNvPr>
          <p:cNvSpPr>
            <a:spLocks noChangeArrowheads="1"/>
          </p:cNvSpPr>
          <p:nvPr/>
        </p:nvSpPr>
        <p:spPr bwMode="auto">
          <a:xfrm>
            <a:off x="3328988" y="2497744"/>
            <a:ext cx="1229132" cy="1271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596712" tIns="380880" rIns="571320"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05806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8A751-A035-47F1-9713-7037FCFCC6EF}"/>
              </a:ext>
            </a:extLst>
          </p:cNvPr>
          <p:cNvSpPr>
            <a:spLocks noGrp="1"/>
          </p:cNvSpPr>
          <p:nvPr>
            <p:ph type="title"/>
          </p:nvPr>
        </p:nvSpPr>
        <p:spPr>
          <a:xfrm>
            <a:off x="582168" y="256032"/>
            <a:ext cx="10972800" cy="1143000"/>
          </a:xfrm>
        </p:spPr>
        <p:txBody>
          <a:bodyPr/>
          <a:lstStyle/>
          <a:p>
            <a:pPr algn="ctr"/>
            <a:r>
              <a:rPr lang="en-IN" dirty="0"/>
              <a:t>ENTITY-RELATIONSHIP DAIGRAM</a:t>
            </a:r>
          </a:p>
        </p:txBody>
      </p:sp>
      <p:pic>
        <p:nvPicPr>
          <p:cNvPr id="6" name="Content Placeholder 6">
            <a:extLst>
              <a:ext uri="{FF2B5EF4-FFF2-40B4-BE49-F238E27FC236}">
                <a16:creationId xmlns:a16="http://schemas.microsoft.com/office/drawing/2014/main" xmlns="" id="{E6711D33-5EA1-4A95-8B1B-C2F91F4A2726}"/>
              </a:ext>
            </a:extLst>
          </p:cNvPr>
          <p:cNvPicPr>
            <a:picLocks noChangeAspect="1"/>
          </p:cNvPicPr>
          <p:nvPr/>
        </p:nvPicPr>
        <p:blipFill>
          <a:blip r:embed="rId2" cstate="print"/>
          <a:stretch>
            <a:fillRect/>
          </a:stretch>
        </p:blipFill>
        <p:spPr>
          <a:xfrm>
            <a:off x="1463040" y="1531620"/>
            <a:ext cx="9610344" cy="5104734"/>
          </a:xfrm>
          <a:prstGeom prst="rect">
            <a:avLst/>
          </a:prstGeom>
        </p:spPr>
      </p:pic>
    </p:spTree>
    <p:extLst>
      <p:ext uri="{BB962C8B-B14F-4D97-AF65-F5344CB8AC3E}">
        <p14:creationId xmlns:p14="http://schemas.microsoft.com/office/powerpoint/2010/main" xmlns="" val="3801124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77830-64B6-475F-A1CD-A00B6E759D7E}"/>
              </a:ext>
            </a:extLst>
          </p:cNvPr>
          <p:cNvSpPr>
            <a:spLocks noGrp="1"/>
          </p:cNvSpPr>
          <p:nvPr>
            <p:ph type="title"/>
          </p:nvPr>
        </p:nvSpPr>
        <p:spPr/>
        <p:txBody>
          <a:bodyPr/>
          <a:lstStyle/>
          <a:p>
            <a:r>
              <a:rPr lang="en-IN" dirty="0"/>
              <a:t>SCHEMA DIAGRAM</a:t>
            </a:r>
          </a:p>
        </p:txBody>
      </p:sp>
      <p:pic>
        <p:nvPicPr>
          <p:cNvPr id="17" name="Content Placeholder 16" descr="IMG-20190425-WA0010.jpg"/>
          <p:cNvPicPr>
            <a:picLocks noGrp="1" noChangeAspect="1"/>
          </p:cNvPicPr>
          <p:nvPr>
            <p:ph idx="1"/>
          </p:nvPr>
        </p:nvPicPr>
        <p:blipFill>
          <a:blip r:embed="rId2" cstate="print"/>
          <a:stretch>
            <a:fillRect/>
          </a:stretch>
        </p:blipFill>
        <p:spPr>
          <a:xfrm>
            <a:off x="457200" y="1892809"/>
            <a:ext cx="4151376" cy="1243583"/>
          </a:xfrm>
        </p:spPr>
      </p:pic>
      <p:pic>
        <p:nvPicPr>
          <p:cNvPr id="18" name="Picture 17" descr="IMG-20190425-WA0009.jpg"/>
          <p:cNvPicPr>
            <a:picLocks noChangeAspect="1"/>
          </p:cNvPicPr>
          <p:nvPr/>
        </p:nvPicPr>
        <p:blipFill>
          <a:blip r:embed="rId3" cstate="print"/>
          <a:stretch>
            <a:fillRect/>
          </a:stretch>
        </p:blipFill>
        <p:spPr>
          <a:xfrm>
            <a:off x="4560129" y="1881378"/>
            <a:ext cx="4245543" cy="1282446"/>
          </a:xfrm>
          <a:prstGeom prst="rect">
            <a:avLst/>
          </a:prstGeom>
        </p:spPr>
      </p:pic>
      <p:pic>
        <p:nvPicPr>
          <p:cNvPr id="19" name="Picture 18" descr="IMG-20190425-WA0008.jpg"/>
          <p:cNvPicPr>
            <a:picLocks noChangeAspect="1"/>
          </p:cNvPicPr>
          <p:nvPr/>
        </p:nvPicPr>
        <p:blipFill>
          <a:blip r:embed="rId4" cstate="print"/>
          <a:stretch>
            <a:fillRect/>
          </a:stretch>
        </p:blipFill>
        <p:spPr>
          <a:xfrm>
            <a:off x="8823960" y="1810512"/>
            <a:ext cx="3368040" cy="1389888"/>
          </a:xfrm>
          <a:prstGeom prst="rect">
            <a:avLst/>
          </a:prstGeom>
        </p:spPr>
      </p:pic>
      <p:pic>
        <p:nvPicPr>
          <p:cNvPr id="20" name="Picture 19" descr="IMG-20190425-WA0007.jpg"/>
          <p:cNvPicPr>
            <a:picLocks noChangeAspect="1"/>
          </p:cNvPicPr>
          <p:nvPr/>
        </p:nvPicPr>
        <p:blipFill>
          <a:blip r:embed="rId5" cstate="print"/>
          <a:stretch>
            <a:fillRect/>
          </a:stretch>
        </p:blipFill>
        <p:spPr>
          <a:xfrm>
            <a:off x="504444" y="3112008"/>
            <a:ext cx="4040124" cy="1240536"/>
          </a:xfrm>
          <a:prstGeom prst="rect">
            <a:avLst/>
          </a:prstGeom>
        </p:spPr>
      </p:pic>
      <p:pic>
        <p:nvPicPr>
          <p:cNvPr id="21" name="Picture 20" descr="IMG-20190425-WA0006.jpg"/>
          <p:cNvPicPr>
            <a:picLocks noChangeAspect="1"/>
          </p:cNvPicPr>
          <p:nvPr/>
        </p:nvPicPr>
        <p:blipFill>
          <a:blip r:embed="rId6" cstate="print"/>
          <a:stretch>
            <a:fillRect/>
          </a:stretch>
        </p:blipFill>
        <p:spPr>
          <a:xfrm>
            <a:off x="4541008" y="2916936"/>
            <a:ext cx="4237232" cy="1417320"/>
          </a:xfrm>
          <a:prstGeom prst="rect">
            <a:avLst/>
          </a:prstGeom>
        </p:spPr>
      </p:pic>
      <p:pic>
        <p:nvPicPr>
          <p:cNvPr id="22" name="Picture 21" descr="IMG-20190425-WA0005.jpg"/>
          <p:cNvPicPr>
            <a:picLocks noChangeAspect="1"/>
          </p:cNvPicPr>
          <p:nvPr/>
        </p:nvPicPr>
        <p:blipFill>
          <a:blip r:embed="rId7" cstate="print"/>
          <a:stretch>
            <a:fillRect/>
          </a:stretch>
        </p:blipFill>
        <p:spPr>
          <a:xfrm>
            <a:off x="8757501" y="2878805"/>
            <a:ext cx="3434499" cy="1485805"/>
          </a:xfrm>
          <a:prstGeom prst="rect">
            <a:avLst/>
          </a:prstGeom>
        </p:spPr>
      </p:pic>
      <p:pic>
        <p:nvPicPr>
          <p:cNvPr id="23" name="Picture 22" descr="IMG-20190425-WA0004.jpg"/>
          <p:cNvPicPr>
            <a:picLocks noChangeAspect="1"/>
          </p:cNvPicPr>
          <p:nvPr/>
        </p:nvPicPr>
        <p:blipFill>
          <a:blip r:embed="rId8" cstate="print"/>
          <a:stretch>
            <a:fillRect/>
          </a:stretch>
        </p:blipFill>
        <p:spPr>
          <a:xfrm>
            <a:off x="448056" y="4222704"/>
            <a:ext cx="4133088" cy="1592880"/>
          </a:xfrm>
          <a:prstGeom prst="rect">
            <a:avLst/>
          </a:prstGeom>
        </p:spPr>
      </p:pic>
      <p:pic>
        <p:nvPicPr>
          <p:cNvPr id="24" name="Picture 23" descr="IMG-20190425-WA0003.jpg"/>
          <p:cNvPicPr>
            <a:picLocks noChangeAspect="1"/>
          </p:cNvPicPr>
          <p:nvPr/>
        </p:nvPicPr>
        <p:blipFill>
          <a:blip r:embed="rId9" cstate="print"/>
          <a:stretch>
            <a:fillRect/>
          </a:stretch>
        </p:blipFill>
        <p:spPr>
          <a:xfrm>
            <a:off x="4599432" y="4111752"/>
            <a:ext cx="3170682" cy="1249680"/>
          </a:xfrm>
          <a:prstGeom prst="rect">
            <a:avLst/>
          </a:prstGeom>
        </p:spPr>
      </p:pic>
      <p:pic>
        <p:nvPicPr>
          <p:cNvPr id="25" name="Picture 24" descr="IMG-20190425-WA0002.jpg"/>
          <p:cNvPicPr>
            <a:picLocks noChangeAspect="1"/>
          </p:cNvPicPr>
          <p:nvPr/>
        </p:nvPicPr>
        <p:blipFill>
          <a:blip r:embed="rId10" cstate="print"/>
          <a:stretch>
            <a:fillRect/>
          </a:stretch>
        </p:blipFill>
        <p:spPr>
          <a:xfrm>
            <a:off x="7780782" y="4091178"/>
            <a:ext cx="4411218" cy="1486662"/>
          </a:xfrm>
          <a:prstGeom prst="rect">
            <a:avLst/>
          </a:prstGeom>
        </p:spPr>
      </p:pic>
      <p:pic>
        <p:nvPicPr>
          <p:cNvPr id="26" name="Picture 25" descr="IMG-20190425-WA0001.jpg"/>
          <p:cNvPicPr>
            <a:picLocks noChangeAspect="1"/>
          </p:cNvPicPr>
          <p:nvPr/>
        </p:nvPicPr>
        <p:blipFill>
          <a:blip r:embed="rId11" cstate="print"/>
          <a:stretch>
            <a:fillRect/>
          </a:stretch>
        </p:blipFill>
        <p:spPr>
          <a:xfrm>
            <a:off x="484632" y="5576316"/>
            <a:ext cx="4133088" cy="1082040"/>
          </a:xfrm>
          <a:prstGeom prst="rect">
            <a:avLst/>
          </a:prstGeom>
        </p:spPr>
      </p:pic>
      <p:pic>
        <p:nvPicPr>
          <p:cNvPr id="27" name="Picture 26" descr="IMG-20190425-WA0000.jpg"/>
          <p:cNvPicPr>
            <a:picLocks noChangeAspect="1"/>
          </p:cNvPicPr>
          <p:nvPr/>
        </p:nvPicPr>
        <p:blipFill>
          <a:blip r:embed="rId12" cstate="print"/>
          <a:stretch>
            <a:fillRect/>
          </a:stretch>
        </p:blipFill>
        <p:spPr>
          <a:xfrm>
            <a:off x="4599432" y="5311140"/>
            <a:ext cx="5239512" cy="1340506"/>
          </a:xfrm>
          <a:prstGeom prst="rect">
            <a:avLst/>
          </a:prstGeom>
        </p:spPr>
      </p:pic>
    </p:spTree>
    <p:extLst>
      <p:ext uri="{BB962C8B-B14F-4D97-AF65-F5344CB8AC3E}">
        <p14:creationId xmlns:p14="http://schemas.microsoft.com/office/powerpoint/2010/main" xmlns="" val="35922597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TotalTime>
  <Words>737</Words>
  <Application>Microsoft Office PowerPoint</Application>
  <PresentationFormat>Custom</PresentationFormat>
  <Paragraphs>85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ZOO MANAGEMENT SYSTEM</vt:lpstr>
      <vt:lpstr>CONTENTS</vt:lpstr>
      <vt:lpstr>INTRODUCTION</vt:lpstr>
      <vt:lpstr>BACKGROUND</vt:lpstr>
      <vt:lpstr>REQUIREMENT ANALYSIS</vt:lpstr>
      <vt:lpstr>SOFTWARE REQUIREMENTS</vt:lpstr>
      <vt:lpstr>ENTITY-REALTIONSHIP DIAGRAM</vt:lpstr>
      <vt:lpstr>ENTITY-RELATIONSHIP DAIGRAM</vt:lpstr>
      <vt:lpstr>SCHEMA DIAGRAM</vt:lpstr>
      <vt:lpstr>DATA STRUCTURES</vt:lpstr>
      <vt:lpstr>OUTPUT AND OUTCOMES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yaman</dc:creator>
  <cp:lastModifiedBy>Windows User</cp:lastModifiedBy>
  <cp:revision>21</cp:revision>
  <dcterms:created xsi:type="dcterms:W3CDTF">2019-04-24T14:24:51Z</dcterms:created>
  <dcterms:modified xsi:type="dcterms:W3CDTF">2019-04-24T19:25:36Z</dcterms:modified>
</cp:coreProperties>
</file>