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8288000" cy="10287000"/>
  <p:notesSz cx="6858000" cy="9144000"/>
  <p:embeddedFontLst>
    <p:embeddedFont>
      <p:font typeface="Abril Fatface" panose="02000503000000020003" pitchFamily="2" charset="0"/>
      <p:regular r:id="rId14"/>
    </p:embeddedFont>
    <p:embeddedFont>
      <p:font typeface="Arimo Bold" panose="020B0704020202020204" pitchFamily="34" charset="0"/>
      <p:regular r:id="rId15"/>
      <p:bold r:id="rId16"/>
    </p:embeddedFont>
    <p:embeddedFont>
      <p:font typeface="Arimo Bold Italics" panose="020B0704020202090204" pitchFamily="34" charset="0"/>
      <p:regular r:id="rId17"/>
      <p:bold r:id="rId18"/>
      <p:italic r:id="rId19"/>
      <p:boldItalic r:id="rId20"/>
    </p:embeddedFont>
    <p:embeddedFont>
      <p:font typeface="DejaVu Serif Bold" panose="02060803050605020204" pitchFamily="18" charset="0"/>
      <p:regular r:id="rId21"/>
      <p:bold r:id="rId22"/>
    </p:embeddedFont>
    <p:embeddedFont>
      <p:font typeface="Poppins" pitchFamily="2" charset="0"/>
      <p:regular r:id="rId23"/>
      <p:bold r:id="rId24"/>
      <p:italic r:id="rId25"/>
      <p:boldItalic r:id="rId26"/>
    </p:embeddedFont>
    <p:embeddedFont>
      <p:font typeface="Poppins Light" panose="020B0604020202020204" pitchFamily="34" charset="0"/>
      <p:regular r:id="rId27"/>
      <p:italic r:id="rId28"/>
    </p:embeddedFont>
    <p:embeddedFont>
      <p:font typeface="Poppins Ultra-Bo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76058" y="8117334"/>
            <a:ext cx="1959426" cy="195942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9241407" y="738242"/>
            <a:ext cx="10327799" cy="8851314"/>
            <a:chOff x="0" y="0"/>
            <a:chExt cx="660400" cy="5659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565988"/>
            </a:xfrm>
            <a:custGeom>
              <a:avLst/>
              <a:gdLst/>
              <a:ahLst/>
              <a:cxnLst/>
              <a:rect l="l" t="t" r="r" b="b"/>
              <a:pathLst>
                <a:path w="660400" h="56598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3020"/>
                  </a:cubicBezTo>
                  <a:lnTo>
                    <a:pt x="660400" y="565988"/>
                  </a:lnTo>
                  <a:lnTo>
                    <a:pt x="0" y="565988"/>
                  </a:lnTo>
                  <a:lnTo>
                    <a:pt x="0" y="3232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477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849355">
            <a:off x="12495955" y="3029847"/>
            <a:ext cx="4229640" cy="4889758"/>
          </a:xfrm>
          <a:custGeom>
            <a:avLst/>
            <a:gdLst/>
            <a:ahLst/>
            <a:cxnLst/>
            <a:rect l="l" t="t" r="r" b="b"/>
            <a:pathLst>
              <a:path w="4229640" h="4889758">
                <a:moveTo>
                  <a:pt x="0" y="0"/>
                </a:moveTo>
                <a:lnTo>
                  <a:pt x="4229641" y="0"/>
                </a:lnTo>
                <a:lnTo>
                  <a:pt x="4229641" y="4889758"/>
                </a:lnTo>
                <a:lnTo>
                  <a:pt x="0" y="4889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TextBox 9"/>
          <p:cNvSpPr txBox="1"/>
          <p:nvPr/>
        </p:nvSpPr>
        <p:spPr>
          <a:xfrm>
            <a:off x="-1423460" y="3422657"/>
            <a:ext cx="12869077" cy="421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8400">
                <a:solidFill>
                  <a:srgbClr val="3E0299"/>
                </a:solidFill>
                <a:latin typeface="Poppins Ultra-Bold"/>
              </a:rPr>
              <a:t>CAOS Coders Collective Projesi: Rams İlkelerine Uygunluğu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79266" y="279822"/>
            <a:ext cx="1959426" cy="195942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71910" y="1850078"/>
            <a:ext cx="545587" cy="54558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694990" y="506560"/>
            <a:ext cx="837338" cy="83733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457802" y="9605554"/>
            <a:ext cx="942411" cy="94241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8654" y="5233715"/>
            <a:ext cx="7670692" cy="5445819"/>
            <a:chOff x="0" y="0"/>
            <a:chExt cx="660400" cy="468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468852"/>
            </a:xfrm>
            <a:custGeom>
              <a:avLst/>
              <a:gdLst/>
              <a:ahLst/>
              <a:cxnLst/>
              <a:rect l="l" t="t" r="r" b="b"/>
              <a:pathLst>
                <a:path w="660400" h="468852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0862"/>
                  </a:cubicBezTo>
                  <a:lnTo>
                    <a:pt x="660400" y="468852"/>
                  </a:lnTo>
                  <a:lnTo>
                    <a:pt x="0" y="468852"/>
                  </a:lnTo>
                  <a:lnTo>
                    <a:pt x="0" y="32097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37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193186"/>
            <a:ext cx="2701367" cy="270136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88693" y="8490756"/>
            <a:ext cx="1403796" cy="140379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12432" y="6723171"/>
            <a:ext cx="940029" cy="94002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133270" y="5882933"/>
            <a:ext cx="2237599" cy="223759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185520" y="8284190"/>
            <a:ext cx="1394939" cy="139493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606161" y="7531389"/>
            <a:ext cx="850471" cy="85047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7328711" y="5605800"/>
            <a:ext cx="3276410" cy="4114800"/>
          </a:xfrm>
          <a:custGeom>
            <a:avLst/>
            <a:gdLst/>
            <a:ahLst/>
            <a:cxnLst/>
            <a:rect l="l" t="t" r="r" b="b"/>
            <a:pathLst>
              <a:path w="3276410" h="4114800">
                <a:moveTo>
                  <a:pt x="0" y="0"/>
                </a:moveTo>
                <a:lnTo>
                  <a:pt x="3276409" y="0"/>
                </a:lnTo>
                <a:lnTo>
                  <a:pt x="32764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4" name="TextBox 24"/>
          <p:cNvSpPr txBox="1"/>
          <p:nvPr/>
        </p:nvSpPr>
        <p:spPr>
          <a:xfrm>
            <a:off x="2531698" y="2788682"/>
            <a:ext cx="12870435" cy="217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5"/>
              </a:lnSpc>
            </a:pPr>
            <a:r>
              <a:rPr lang="en-US" sz="3054" dirty="0">
                <a:solidFill>
                  <a:srgbClr val="3E0299"/>
                </a:solidFill>
                <a:latin typeface="Poppins"/>
              </a:rPr>
              <a:t>Analiz: 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Proje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,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çevre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dostu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teknolojiler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ve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enerji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verimliliği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göz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önünde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bulundurularak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tasarlanmıştır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.</a:t>
            </a:r>
          </a:p>
          <a:p>
            <a:pPr algn="ctr">
              <a:lnSpc>
                <a:spcPts val="4275"/>
              </a:lnSpc>
            </a:pPr>
            <a:r>
              <a:rPr lang="en-US" sz="3054" dirty="0" err="1">
                <a:solidFill>
                  <a:srgbClr val="3E0299"/>
                </a:solidFill>
                <a:latin typeface="Poppins"/>
              </a:rPr>
              <a:t>Gerekçe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: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Çevre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dostu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tasarımlar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,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sürdürülebilirliği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 </a:t>
            </a:r>
            <a:r>
              <a:rPr lang="en-US" sz="3054" dirty="0" err="1">
                <a:solidFill>
                  <a:srgbClr val="3E0299"/>
                </a:solidFill>
                <a:latin typeface="Poppins"/>
              </a:rPr>
              <a:t>destekler</a:t>
            </a:r>
            <a:r>
              <a:rPr lang="en-US" sz="3054" dirty="0">
                <a:solidFill>
                  <a:srgbClr val="3E0299"/>
                </a:solidFill>
                <a:latin typeface="Poppins"/>
              </a:rPr>
              <a:t>.</a:t>
            </a:r>
          </a:p>
          <a:p>
            <a:pPr algn="ctr">
              <a:lnSpc>
                <a:spcPts val="4275"/>
              </a:lnSpc>
              <a:spcBef>
                <a:spcPct val="0"/>
              </a:spcBef>
            </a:pPr>
            <a:endParaRPr lang="en-US" sz="3054" dirty="0">
              <a:solidFill>
                <a:srgbClr val="3E0299"/>
              </a:solidFill>
              <a:latin typeface="Poppi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321540" y="326540"/>
            <a:ext cx="11930529" cy="2385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200" dirty="0">
                <a:solidFill>
                  <a:srgbClr val="3E0299"/>
                </a:solidFill>
                <a:latin typeface="Poppins Ultra-Bold"/>
              </a:rPr>
              <a:t>İyi </a:t>
            </a:r>
            <a:r>
              <a:rPr lang="en-US" sz="9200" dirty="0" err="1">
                <a:solidFill>
                  <a:srgbClr val="3E0299"/>
                </a:solidFill>
                <a:latin typeface="Poppins Ultra-Bold"/>
              </a:rPr>
              <a:t>Tasarım</a:t>
            </a:r>
            <a:r>
              <a:rPr lang="en-US" sz="9200" dirty="0">
                <a:solidFill>
                  <a:srgbClr val="3E0299"/>
                </a:solidFill>
                <a:latin typeface="Poppins Ultra-Bold"/>
              </a:rPr>
              <a:t> </a:t>
            </a:r>
            <a:r>
              <a:rPr lang="en-US" sz="9200" dirty="0" err="1">
                <a:solidFill>
                  <a:srgbClr val="3E0299"/>
                </a:solidFill>
                <a:latin typeface="Poppins Ultra-Bold"/>
              </a:rPr>
              <a:t>Çevre</a:t>
            </a:r>
            <a:r>
              <a:rPr lang="en-US" sz="9200" dirty="0">
                <a:solidFill>
                  <a:srgbClr val="3E0299"/>
                </a:solidFill>
                <a:latin typeface="Poppins Ultra-Bold"/>
              </a:rPr>
              <a:t> </a:t>
            </a:r>
            <a:r>
              <a:rPr lang="en-US" sz="9200" dirty="0" err="1">
                <a:solidFill>
                  <a:srgbClr val="3E0299"/>
                </a:solidFill>
                <a:latin typeface="Poppins Ultra-Bold"/>
              </a:rPr>
              <a:t>Dostudur</a:t>
            </a:r>
            <a:endParaRPr lang="en-US" sz="9200" dirty="0">
              <a:solidFill>
                <a:srgbClr val="3E0299"/>
              </a:solidFill>
              <a:latin typeface="Poppins Ultra-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497440"/>
            <a:ext cx="18288000" cy="1789560"/>
            <a:chOff x="0" y="0"/>
            <a:chExt cx="4816593" cy="4713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71324"/>
            </a:xfrm>
            <a:custGeom>
              <a:avLst/>
              <a:gdLst/>
              <a:ahLst/>
              <a:cxnLst/>
              <a:rect l="l" t="t" r="r" b="b"/>
              <a:pathLst>
                <a:path w="4816592" h="471324">
                  <a:moveTo>
                    <a:pt x="0" y="0"/>
                  </a:moveTo>
                  <a:lnTo>
                    <a:pt x="4816592" y="0"/>
                  </a:lnTo>
                  <a:lnTo>
                    <a:pt x="4816592" y="471324"/>
                  </a:lnTo>
                  <a:lnTo>
                    <a:pt x="0" y="471324"/>
                  </a:ln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94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94104" y="1544705"/>
            <a:ext cx="1450844" cy="14508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92384" y="2195114"/>
            <a:ext cx="14738969" cy="209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4"/>
              </a:lnSpc>
            </a:pPr>
            <a:r>
              <a:rPr lang="en-US" sz="8098" dirty="0">
                <a:solidFill>
                  <a:srgbClr val="3E0299"/>
                </a:solidFill>
                <a:latin typeface="Poppins Ultra-Bold"/>
              </a:rPr>
              <a:t>İyi </a:t>
            </a:r>
            <a:r>
              <a:rPr lang="en-US" sz="8098" dirty="0" err="1">
                <a:solidFill>
                  <a:srgbClr val="3E0299"/>
                </a:solidFill>
                <a:latin typeface="Poppins Ultra-Bold"/>
              </a:rPr>
              <a:t>Tasarım</a:t>
            </a:r>
            <a:r>
              <a:rPr lang="en-US" sz="8098" dirty="0">
                <a:solidFill>
                  <a:srgbClr val="3E0299"/>
                </a:solidFill>
                <a:latin typeface="Poppins Ultra-Bold"/>
              </a:rPr>
              <a:t> </a:t>
            </a:r>
            <a:r>
              <a:rPr lang="en-US" sz="8098" dirty="0" err="1">
                <a:solidFill>
                  <a:srgbClr val="3E0299"/>
                </a:solidFill>
                <a:latin typeface="Poppins Ultra-Bold"/>
              </a:rPr>
              <a:t>Mümkün</a:t>
            </a:r>
            <a:r>
              <a:rPr lang="en-US" sz="8098" dirty="0">
                <a:solidFill>
                  <a:srgbClr val="3E0299"/>
                </a:solidFill>
                <a:latin typeface="Poppins Ultra-Bold"/>
              </a:rPr>
              <a:t> </a:t>
            </a:r>
            <a:r>
              <a:rPr lang="en-US" sz="8098" dirty="0" err="1">
                <a:solidFill>
                  <a:srgbClr val="3E0299"/>
                </a:solidFill>
                <a:latin typeface="Poppins Ultra-Bold"/>
              </a:rPr>
              <a:t>Olduğunca</a:t>
            </a:r>
            <a:r>
              <a:rPr lang="en-US" sz="8098" dirty="0">
                <a:solidFill>
                  <a:srgbClr val="3E0299"/>
                </a:solidFill>
                <a:latin typeface="Poppins Ultra-Bold"/>
              </a:rPr>
              <a:t> Az </a:t>
            </a:r>
            <a:r>
              <a:rPr lang="en-US" sz="8098" dirty="0" err="1">
                <a:solidFill>
                  <a:srgbClr val="3E0299"/>
                </a:solidFill>
                <a:latin typeface="Poppins Ultra-Bold"/>
              </a:rPr>
              <a:t>Tasarımdır</a:t>
            </a:r>
            <a:endParaRPr lang="en-US" sz="8098" dirty="0">
              <a:solidFill>
                <a:srgbClr val="3E0299"/>
              </a:solidFill>
              <a:latin typeface="Poppins Ultra-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455631" y="6848527"/>
            <a:ext cx="2659736" cy="265973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44257" y="-156786"/>
            <a:ext cx="2237599" cy="223759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962207" y="516723"/>
            <a:ext cx="1325793" cy="132579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172884" y="516723"/>
            <a:ext cx="890582" cy="8905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81968" y="-307173"/>
            <a:ext cx="890582" cy="8905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34874" y="583409"/>
            <a:ext cx="2227259" cy="222725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614936" y="4675172"/>
            <a:ext cx="11242389" cy="262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9"/>
              </a:lnSpc>
            </a:pPr>
            <a:r>
              <a:rPr lang="en-US" sz="3255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Proje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sadelik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işlevselliğe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odaklanarak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gereksiz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karmaşıklıklardan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kaçınmıştır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4069"/>
              </a:lnSpc>
            </a:pP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: Minimalist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tasarımlar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kullanıcı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deneyimini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artırır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projeyi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daha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kullanışlı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hale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getirir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4069"/>
              </a:lnSpc>
              <a:spcBef>
                <a:spcPct val="0"/>
              </a:spcBef>
            </a:pPr>
            <a:endParaRPr lang="en-US" sz="3255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8630" y="689697"/>
            <a:ext cx="15201886" cy="8907605"/>
            <a:chOff x="0" y="0"/>
            <a:chExt cx="4003789" cy="2346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03789" cy="2346036"/>
            </a:xfrm>
            <a:custGeom>
              <a:avLst/>
              <a:gdLst/>
              <a:ahLst/>
              <a:cxnLst/>
              <a:rect l="l" t="t" r="r" b="b"/>
              <a:pathLst>
                <a:path w="4003789" h="2346036">
                  <a:moveTo>
                    <a:pt x="50927" y="0"/>
                  </a:moveTo>
                  <a:lnTo>
                    <a:pt x="3952861" y="0"/>
                  </a:lnTo>
                  <a:cubicBezTo>
                    <a:pt x="3980988" y="0"/>
                    <a:pt x="4003789" y="22801"/>
                    <a:pt x="4003789" y="50927"/>
                  </a:cubicBezTo>
                  <a:lnTo>
                    <a:pt x="4003789" y="2295109"/>
                  </a:lnTo>
                  <a:cubicBezTo>
                    <a:pt x="4003789" y="2323235"/>
                    <a:pt x="3980988" y="2346036"/>
                    <a:pt x="3952861" y="2346036"/>
                  </a:cubicBezTo>
                  <a:lnTo>
                    <a:pt x="50927" y="2346036"/>
                  </a:lnTo>
                  <a:cubicBezTo>
                    <a:pt x="22801" y="2346036"/>
                    <a:pt x="0" y="2323235"/>
                    <a:pt x="0" y="2295109"/>
                  </a:cubicBezTo>
                  <a:lnTo>
                    <a:pt x="0" y="50927"/>
                  </a:lnTo>
                  <a:cubicBezTo>
                    <a:pt x="0" y="22801"/>
                    <a:pt x="22801" y="0"/>
                    <a:pt x="509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03789" cy="2384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20528" y="9111010"/>
            <a:ext cx="1539392" cy="153939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90900" y="9111010"/>
            <a:ext cx="769696" cy="76969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577973" y="875064"/>
            <a:ext cx="2308091" cy="230809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245050"/>
            <a:ext cx="1387171" cy="138717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928630" y="1711823"/>
            <a:ext cx="2308091" cy="230809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14833" y="245050"/>
            <a:ext cx="863140" cy="86314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9872658" y="738242"/>
            <a:ext cx="10327799" cy="8851314"/>
            <a:chOff x="0" y="0"/>
            <a:chExt cx="660400" cy="56598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0400" cy="565988"/>
            </a:xfrm>
            <a:custGeom>
              <a:avLst/>
              <a:gdLst/>
              <a:ahLst/>
              <a:cxnLst/>
              <a:rect l="l" t="t" r="r" b="b"/>
              <a:pathLst>
                <a:path w="660400" h="56598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3020"/>
                  </a:cubicBezTo>
                  <a:lnTo>
                    <a:pt x="660400" y="565988"/>
                  </a:lnTo>
                  <a:lnTo>
                    <a:pt x="0" y="565988"/>
                  </a:lnTo>
                  <a:lnTo>
                    <a:pt x="0" y="3232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88900"/>
              <a:ext cx="660400" cy="477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3313535" y="3183155"/>
            <a:ext cx="4154930" cy="4714814"/>
          </a:xfrm>
          <a:custGeom>
            <a:avLst/>
            <a:gdLst/>
            <a:ahLst/>
            <a:cxnLst/>
            <a:rect l="l" t="t" r="r" b="b"/>
            <a:pathLst>
              <a:path w="4154930" h="4714814">
                <a:moveTo>
                  <a:pt x="0" y="0"/>
                </a:moveTo>
                <a:lnTo>
                  <a:pt x="4154930" y="0"/>
                </a:lnTo>
                <a:lnTo>
                  <a:pt x="4154930" y="4714814"/>
                </a:lnTo>
                <a:lnTo>
                  <a:pt x="0" y="471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7" name="TextBox 27"/>
          <p:cNvSpPr txBox="1"/>
          <p:nvPr/>
        </p:nvSpPr>
        <p:spPr>
          <a:xfrm>
            <a:off x="-132376" y="3567573"/>
            <a:ext cx="11333408" cy="294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 dirty="0">
                <a:solidFill>
                  <a:srgbClr val="000000"/>
                </a:solidFill>
                <a:latin typeface="Arimo Bold"/>
              </a:rPr>
              <a:t>DİNLEDİĞİNİZ İÇİN TEŞEKKÜR EDERİZ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09929" y="1250811"/>
            <a:ext cx="7163571" cy="7785378"/>
            <a:chOff x="0" y="0"/>
            <a:chExt cx="1886702" cy="2050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6702" cy="2050470"/>
            </a:xfrm>
            <a:custGeom>
              <a:avLst/>
              <a:gdLst/>
              <a:ahLst/>
              <a:cxnLst/>
              <a:rect l="l" t="t" r="r" b="b"/>
              <a:pathLst>
                <a:path w="1886702" h="2050470">
                  <a:moveTo>
                    <a:pt x="108073" y="0"/>
                  </a:moveTo>
                  <a:lnTo>
                    <a:pt x="1778628" y="0"/>
                  </a:lnTo>
                  <a:cubicBezTo>
                    <a:pt x="1838316" y="0"/>
                    <a:pt x="1886702" y="48386"/>
                    <a:pt x="1886702" y="108073"/>
                  </a:cubicBezTo>
                  <a:lnTo>
                    <a:pt x="1886702" y="1942396"/>
                  </a:lnTo>
                  <a:cubicBezTo>
                    <a:pt x="1886702" y="1971059"/>
                    <a:pt x="1875315" y="1998548"/>
                    <a:pt x="1855048" y="2018816"/>
                  </a:cubicBezTo>
                  <a:cubicBezTo>
                    <a:pt x="1834780" y="2039083"/>
                    <a:pt x="1807291" y="2050470"/>
                    <a:pt x="1778628" y="2050470"/>
                  </a:cubicBezTo>
                  <a:lnTo>
                    <a:pt x="108073" y="2050470"/>
                  </a:lnTo>
                  <a:cubicBezTo>
                    <a:pt x="48386" y="2050470"/>
                    <a:pt x="0" y="2002084"/>
                    <a:pt x="0" y="1942396"/>
                  </a:cubicBezTo>
                  <a:lnTo>
                    <a:pt x="0" y="108073"/>
                  </a:lnTo>
                  <a:cubicBezTo>
                    <a:pt x="0" y="48386"/>
                    <a:pt x="48386" y="0"/>
                    <a:pt x="10807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86702" cy="2088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8056476"/>
            <a:ext cx="1959426" cy="19594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360374" y="9585611"/>
            <a:ext cx="860582" cy="86058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537454" y="656863"/>
            <a:ext cx="1187897" cy="118789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083784" y="-267023"/>
            <a:ext cx="1187897" cy="118789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58155" y="708568"/>
            <a:ext cx="1725629" cy="172562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0447986" y="2881341"/>
            <a:ext cx="6521539" cy="4524318"/>
          </a:xfrm>
          <a:custGeom>
            <a:avLst/>
            <a:gdLst/>
            <a:ahLst/>
            <a:cxnLst/>
            <a:rect l="l" t="t" r="r" b="b"/>
            <a:pathLst>
              <a:path w="6521539" h="4524318">
                <a:moveTo>
                  <a:pt x="0" y="0"/>
                </a:moveTo>
                <a:lnTo>
                  <a:pt x="6521539" y="0"/>
                </a:lnTo>
                <a:lnTo>
                  <a:pt x="6521539" y="4524318"/>
                </a:lnTo>
                <a:lnTo>
                  <a:pt x="0" y="452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2" name="TextBox 22"/>
          <p:cNvSpPr txBox="1"/>
          <p:nvPr/>
        </p:nvSpPr>
        <p:spPr>
          <a:xfrm>
            <a:off x="1909244" y="4428275"/>
            <a:ext cx="6301223" cy="477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2"/>
              </a:lnSpc>
            </a:pPr>
            <a:endParaRPr/>
          </a:p>
        </p:txBody>
      </p:sp>
      <p:sp>
        <p:nvSpPr>
          <p:cNvPr id="23" name="TextBox 23"/>
          <p:cNvSpPr txBox="1"/>
          <p:nvPr/>
        </p:nvSpPr>
        <p:spPr>
          <a:xfrm>
            <a:off x="-1213883" y="2526045"/>
            <a:ext cx="12547476" cy="2256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i="1" dirty="0">
                <a:solidFill>
                  <a:srgbClr val="3E0299"/>
                </a:solidFill>
                <a:latin typeface="Arimo Bold Italics"/>
              </a:rPr>
              <a:t> İyi </a:t>
            </a:r>
            <a:r>
              <a:rPr lang="en-US" sz="6400" i="1" dirty="0" err="1">
                <a:solidFill>
                  <a:srgbClr val="3E0299"/>
                </a:solidFill>
                <a:latin typeface="Arimo Bold Italics"/>
              </a:rPr>
              <a:t>Tasarım</a:t>
            </a:r>
            <a:r>
              <a:rPr lang="en-US" sz="6400" i="1" dirty="0">
                <a:solidFill>
                  <a:srgbClr val="3E0299"/>
                </a:solidFill>
                <a:latin typeface="Arimo Bold Italics"/>
              </a:rPr>
              <a:t> </a:t>
            </a:r>
            <a:r>
              <a:rPr lang="en-US" sz="6400" i="1" dirty="0" err="1">
                <a:solidFill>
                  <a:srgbClr val="3E0299"/>
                </a:solidFill>
                <a:latin typeface="Arimo Bold Italics"/>
              </a:rPr>
              <a:t>Yenilikçidir</a:t>
            </a:r>
            <a:endParaRPr lang="en-US" sz="6400" i="1" dirty="0">
              <a:solidFill>
                <a:srgbClr val="3E0299"/>
              </a:solidFill>
              <a:latin typeface="Arimo Bold Italics"/>
            </a:endParaRPr>
          </a:p>
          <a:p>
            <a:pPr algn="ctr">
              <a:lnSpc>
                <a:spcPts val="8960"/>
              </a:lnSpc>
            </a:pPr>
            <a:endParaRPr lang="en-US" sz="6400" i="1" dirty="0">
              <a:solidFill>
                <a:srgbClr val="3E0299"/>
              </a:solidFill>
              <a:latin typeface="Arimo Bold Italic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11932" y="4008464"/>
            <a:ext cx="7598535" cy="489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3E0299"/>
                </a:solidFill>
                <a:latin typeface="Abril Fatface"/>
              </a:rPr>
              <a:t>Analiz: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Projemiz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,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kullanıcıların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daha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önce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karşılaşmadığı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benzersiz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bir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kullanıcı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deneyimi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ve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işlevsellik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sunmaktadır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.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Özellikle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kullanıcı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arayüzünde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yapılan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iyileştirmeler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ve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işlevsellik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projeyi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yenilikçi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kılmaktadır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.</a:t>
            </a:r>
          </a:p>
          <a:p>
            <a:pPr algn="just">
              <a:lnSpc>
                <a:spcPts val="3920"/>
              </a:lnSpc>
            </a:pPr>
            <a:endParaRPr lang="en-US" sz="2800" dirty="0">
              <a:solidFill>
                <a:srgbClr val="3E0299"/>
              </a:solidFill>
              <a:latin typeface="Abril Fatface"/>
            </a:endParaRPr>
          </a:p>
          <a:p>
            <a:pPr algn="just">
              <a:lnSpc>
                <a:spcPts val="3920"/>
              </a:lnSpc>
            </a:pP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Gerekçe:Kullanıcı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dostu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arayüz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ve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işlevsellik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,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projeyi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piyasada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veya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akademik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alanda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dikkat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çekici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 </a:t>
            </a:r>
            <a:r>
              <a:rPr lang="en-US" sz="2800" dirty="0" err="1">
                <a:solidFill>
                  <a:srgbClr val="3E0299"/>
                </a:solidFill>
                <a:latin typeface="Abril Fatface"/>
              </a:rPr>
              <a:t>kılar</a:t>
            </a:r>
            <a:r>
              <a:rPr lang="en-US" sz="2800" dirty="0">
                <a:solidFill>
                  <a:srgbClr val="3E0299"/>
                </a:solidFill>
                <a:latin typeface="Abril Fatface"/>
              </a:rPr>
              <a:t>.</a:t>
            </a:r>
          </a:p>
          <a:p>
            <a:pPr algn="just">
              <a:lnSpc>
                <a:spcPts val="3080"/>
              </a:lnSpc>
            </a:pPr>
            <a:endParaRPr lang="en-US" sz="2800" dirty="0">
              <a:solidFill>
                <a:srgbClr val="3E0299"/>
              </a:solidFill>
              <a:latin typeface="Abril Fatfa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690945" y="717843"/>
            <a:ext cx="10327799" cy="8851314"/>
            <a:chOff x="0" y="0"/>
            <a:chExt cx="660400" cy="565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565988"/>
            </a:xfrm>
            <a:custGeom>
              <a:avLst/>
              <a:gdLst/>
              <a:ahLst/>
              <a:cxnLst/>
              <a:rect l="l" t="t" r="r" b="b"/>
              <a:pathLst>
                <a:path w="660400" h="56598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3020"/>
                  </a:cubicBezTo>
                  <a:lnTo>
                    <a:pt x="660400" y="565988"/>
                  </a:lnTo>
                  <a:lnTo>
                    <a:pt x="0" y="565988"/>
                  </a:lnTo>
                  <a:lnTo>
                    <a:pt x="0" y="3232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477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2899" y="3111440"/>
            <a:ext cx="11780220" cy="2409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500" dirty="0">
                <a:solidFill>
                  <a:srgbClr val="3E0299"/>
                </a:solidFill>
                <a:latin typeface="Poppins Ultra-Bold"/>
              </a:rPr>
              <a:t>İyi </a:t>
            </a:r>
            <a:r>
              <a:rPr lang="en-US" sz="6500" dirty="0" err="1">
                <a:solidFill>
                  <a:srgbClr val="3E0299"/>
                </a:solidFill>
                <a:latin typeface="Poppins Ultra-Bold"/>
              </a:rPr>
              <a:t>Tasarım</a:t>
            </a:r>
            <a:r>
              <a:rPr lang="en-US" sz="6500" dirty="0">
                <a:solidFill>
                  <a:srgbClr val="3E0299"/>
                </a:solidFill>
                <a:latin typeface="Poppins Ultra-Bold"/>
              </a:rPr>
              <a:t>, </a:t>
            </a:r>
            <a:r>
              <a:rPr lang="en-US" sz="6500" dirty="0" err="1">
                <a:solidFill>
                  <a:srgbClr val="3E0299"/>
                </a:solidFill>
                <a:latin typeface="Poppins Ultra-Bold"/>
              </a:rPr>
              <a:t>Ürünü</a:t>
            </a:r>
            <a:r>
              <a:rPr lang="en-US" sz="6500" dirty="0">
                <a:solidFill>
                  <a:srgbClr val="3E0299"/>
                </a:solidFill>
                <a:latin typeface="Poppins Ultra-Bold"/>
              </a:rPr>
              <a:t> </a:t>
            </a:r>
            <a:r>
              <a:rPr lang="en-US" sz="6500" dirty="0" err="1">
                <a:solidFill>
                  <a:srgbClr val="3E0299"/>
                </a:solidFill>
                <a:latin typeface="Poppins Ultra-Bold"/>
              </a:rPr>
              <a:t>Kullanışlı</a:t>
            </a:r>
            <a:r>
              <a:rPr lang="en-US" sz="6500" dirty="0">
                <a:solidFill>
                  <a:srgbClr val="3E0299"/>
                </a:solidFill>
                <a:latin typeface="Poppins Ultra-Bold"/>
              </a:rPr>
              <a:t> </a:t>
            </a:r>
            <a:r>
              <a:rPr lang="en-US" sz="6500" dirty="0" err="1">
                <a:solidFill>
                  <a:srgbClr val="3E0299"/>
                </a:solidFill>
                <a:latin typeface="Poppins Ultra-Bold"/>
              </a:rPr>
              <a:t>Kılar</a:t>
            </a:r>
            <a:endParaRPr lang="en-US" sz="6500" dirty="0">
              <a:solidFill>
                <a:srgbClr val="3E0299"/>
              </a:solidFill>
              <a:latin typeface="Poppins Ultra-Bold"/>
            </a:endParaRPr>
          </a:p>
          <a:p>
            <a:pPr marL="0" lvl="0" indent="0" algn="ctr">
              <a:lnSpc>
                <a:spcPts val="5760"/>
              </a:lnSpc>
              <a:spcBef>
                <a:spcPct val="0"/>
              </a:spcBef>
            </a:pPr>
            <a:endParaRPr lang="en-US" sz="6500" dirty="0">
              <a:solidFill>
                <a:srgbClr val="3E0299"/>
              </a:solidFill>
              <a:latin typeface="Poppins Ultra-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1933517" y="7688879"/>
            <a:ext cx="1959426" cy="195942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-265308"/>
            <a:ext cx="1959426" cy="195942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69728" y="1427123"/>
            <a:ext cx="1122228" cy="112222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08041" y="2146050"/>
            <a:ext cx="806602" cy="80660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1933517" y="3928757"/>
            <a:ext cx="6133563" cy="2668100"/>
          </a:xfrm>
          <a:custGeom>
            <a:avLst/>
            <a:gdLst/>
            <a:ahLst/>
            <a:cxnLst/>
            <a:rect l="l" t="t" r="r" b="b"/>
            <a:pathLst>
              <a:path w="6133563" h="2668100">
                <a:moveTo>
                  <a:pt x="0" y="0"/>
                </a:moveTo>
                <a:lnTo>
                  <a:pt x="6133563" y="0"/>
                </a:lnTo>
                <a:lnTo>
                  <a:pt x="6133563" y="2668100"/>
                </a:lnTo>
                <a:lnTo>
                  <a:pt x="0" y="266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9" name="TextBox 19"/>
          <p:cNvSpPr txBox="1"/>
          <p:nvPr/>
        </p:nvSpPr>
        <p:spPr>
          <a:xfrm>
            <a:off x="1811343" y="5336261"/>
            <a:ext cx="8314559" cy="401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32"/>
              </a:lnSpc>
            </a:pPr>
            <a:r>
              <a:rPr lang="en-US" sz="2825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Kullanıcı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arayüzü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sade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anlaşılır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bir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şekilde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tasarlanmış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olup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kullanıcıların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ihtiyaç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duyduğu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bilgilere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kolayca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ulaşabilmesini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sağlar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3532"/>
              </a:lnSpc>
            </a:pPr>
            <a:endParaRPr lang="en-US" sz="2825" dirty="0">
              <a:solidFill>
                <a:srgbClr val="3E0299"/>
              </a:solidFill>
              <a:latin typeface="Poppins Light"/>
            </a:endParaRPr>
          </a:p>
          <a:p>
            <a:pPr algn="just">
              <a:lnSpc>
                <a:spcPts val="3532"/>
              </a:lnSpc>
            </a:pP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: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Kullanıcı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dostu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arayüz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kullanıcıların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projeyi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daha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verimli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etkili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bir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şekilde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kullanmasını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sağlar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3157"/>
              </a:lnSpc>
              <a:spcBef>
                <a:spcPct val="0"/>
              </a:spcBef>
            </a:pPr>
            <a:endParaRPr lang="en-US" sz="2825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143489"/>
            <a:ext cx="9806022" cy="6143511"/>
            <a:chOff x="0" y="0"/>
            <a:chExt cx="660400" cy="4137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413743"/>
            </a:xfrm>
            <a:custGeom>
              <a:avLst/>
              <a:gdLst/>
              <a:ahLst/>
              <a:cxnLst/>
              <a:rect l="l" t="t" r="r" b="b"/>
              <a:pathLst>
                <a:path w="660400" h="413743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9638"/>
                  </a:cubicBezTo>
                  <a:lnTo>
                    <a:pt x="660400" y="413743"/>
                  </a:lnTo>
                  <a:lnTo>
                    <a:pt x="0" y="413743"/>
                  </a:lnTo>
                  <a:lnTo>
                    <a:pt x="0" y="31970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324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806022" y="2774760"/>
            <a:ext cx="7301887" cy="1802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76"/>
              </a:lnSpc>
            </a:pPr>
            <a:r>
              <a:rPr lang="en-US" sz="6955">
                <a:solidFill>
                  <a:srgbClr val="3E0299"/>
                </a:solidFill>
                <a:latin typeface="Poppins Ultra-Bold"/>
              </a:rPr>
              <a:t>İyi Tasarım Estetiktir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8078" y="5318270"/>
            <a:ext cx="1573662" cy="15736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480546" y="348807"/>
            <a:ext cx="2214039" cy="221403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617202" y="365894"/>
            <a:ext cx="1325612" cy="132561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47115" y="8782568"/>
            <a:ext cx="1325612" cy="132561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013552" y="8271013"/>
            <a:ext cx="696962" cy="6969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594333" y="2147700"/>
            <a:ext cx="696962" cy="6969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80219" y="471179"/>
            <a:ext cx="696962" cy="69696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2962141" y="5682803"/>
            <a:ext cx="3631311" cy="4114800"/>
          </a:xfrm>
          <a:custGeom>
            <a:avLst/>
            <a:gdLst/>
            <a:ahLst/>
            <a:cxnLst/>
            <a:rect l="l" t="t" r="r" b="b"/>
            <a:pathLst>
              <a:path w="3631311" h="4114800">
                <a:moveTo>
                  <a:pt x="0" y="0"/>
                </a:moveTo>
                <a:lnTo>
                  <a:pt x="3631311" y="0"/>
                </a:lnTo>
                <a:lnTo>
                  <a:pt x="3631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8" name="Freeform 28"/>
          <p:cNvSpPr/>
          <p:nvPr/>
        </p:nvSpPr>
        <p:spPr>
          <a:xfrm>
            <a:off x="3541622" y="348807"/>
            <a:ext cx="2472349" cy="3488323"/>
          </a:xfrm>
          <a:custGeom>
            <a:avLst/>
            <a:gdLst/>
            <a:ahLst/>
            <a:cxnLst/>
            <a:rect l="l" t="t" r="r" b="b"/>
            <a:pathLst>
              <a:path w="2472349" h="3488323">
                <a:moveTo>
                  <a:pt x="0" y="0"/>
                </a:moveTo>
                <a:lnTo>
                  <a:pt x="2472349" y="0"/>
                </a:lnTo>
                <a:lnTo>
                  <a:pt x="2472349" y="3488322"/>
                </a:lnTo>
                <a:lnTo>
                  <a:pt x="0" y="3488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9" name="TextBox 29"/>
          <p:cNvSpPr txBox="1"/>
          <p:nvPr/>
        </p:nvSpPr>
        <p:spPr>
          <a:xfrm>
            <a:off x="9760055" y="4636943"/>
            <a:ext cx="8314559" cy="356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32"/>
              </a:lnSpc>
            </a:pPr>
            <a:r>
              <a:rPr lang="en-US" sz="2825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Projenin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görsel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tasarımı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, modern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çekici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bir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görünüm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sunmaktadır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.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Kullanıcı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arayüzünde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estetik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kaygılar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göz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önünde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bulundurulmuştur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3532"/>
              </a:lnSpc>
            </a:pP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: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Estetik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açıdan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hoş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bir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tasarım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kullanıcıların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projeye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olan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ilgisini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memnuniyetini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2825" dirty="0" err="1">
                <a:solidFill>
                  <a:srgbClr val="3E0299"/>
                </a:solidFill>
                <a:latin typeface="Poppins Light"/>
              </a:rPr>
              <a:t>artırır</a:t>
            </a:r>
            <a:r>
              <a:rPr lang="en-US" sz="282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3157"/>
              </a:lnSpc>
              <a:spcBef>
                <a:spcPct val="0"/>
              </a:spcBef>
            </a:pPr>
            <a:endParaRPr lang="en-US" sz="2825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9872658" y="738242"/>
            <a:ext cx="10327799" cy="8851314"/>
            <a:chOff x="0" y="0"/>
            <a:chExt cx="660400" cy="565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565988"/>
            </a:xfrm>
            <a:custGeom>
              <a:avLst/>
              <a:gdLst/>
              <a:ahLst/>
              <a:cxnLst/>
              <a:rect l="l" t="t" r="r" b="b"/>
              <a:pathLst>
                <a:path w="660400" h="56598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3020"/>
                  </a:cubicBezTo>
                  <a:lnTo>
                    <a:pt x="660400" y="565988"/>
                  </a:lnTo>
                  <a:lnTo>
                    <a:pt x="0" y="565988"/>
                  </a:lnTo>
                  <a:lnTo>
                    <a:pt x="0" y="3232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477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41" y="1623413"/>
            <a:ext cx="1959426" cy="19594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49000" y="518008"/>
            <a:ext cx="1021384" cy="102138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1133" y="7664296"/>
            <a:ext cx="1021384" cy="102138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32517" y="8342306"/>
            <a:ext cx="2470922" cy="247092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744516" y="2899919"/>
            <a:ext cx="6584081" cy="5785761"/>
          </a:xfrm>
          <a:custGeom>
            <a:avLst/>
            <a:gdLst/>
            <a:ahLst/>
            <a:cxnLst/>
            <a:rect l="l" t="t" r="r" b="b"/>
            <a:pathLst>
              <a:path w="6584081" h="5785761">
                <a:moveTo>
                  <a:pt x="0" y="0"/>
                </a:moveTo>
                <a:lnTo>
                  <a:pt x="6584082" y="0"/>
                </a:lnTo>
                <a:lnTo>
                  <a:pt x="6584082" y="5785761"/>
                </a:lnTo>
                <a:lnTo>
                  <a:pt x="0" y="5785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8" name="TextBox 18"/>
          <p:cNvSpPr txBox="1"/>
          <p:nvPr/>
        </p:nvSpPr>
        <p:spPr>
          <a:xfrm>
            <a:off x="479164" y="1799071"/>
            <a:ext cx="9501962" cy="178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5"/>
              </a:lnSpc>
            </a:pPr>
            <a:r>
              <a:rPr lang="en-US" sz="6828">
                <a:solidFill>
                  <a:srgbClr val="3E0299"/>
                </a:solidFill>
                <a:latin typeface="Poppins Ultra-Bold"/>
              </a:rPr>
              <a:t>İyi Tasarım, Ürünü Anlaşılır Yapar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1825" y="4229190"/>
            <a:ext cx="8710679" cy="340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00"/>
              </a:lnSpc>
            </a:pPr>
            <a:r>
              <a:rPr lang="en-US" sz="3040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Proje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dokümantasyonu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kapsamlı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kullanıcı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dostu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olup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arayüz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işlevler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açıkça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tanımlanmıştır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3800"/>
              </a:lnSpc>
            </a:pP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: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Kullanıcıların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projeyi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kolayca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anlayabilmesi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projenin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etkili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bir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şekilde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kullanılmasını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sağlar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3800"/>
              </a:lnSpc>
              <a:spcBef>
                <a:spcPct val="0"/>
              </a:spcBef>
            </a:pPr>
            <a:endParaRPr lang="en-US" sz="3040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8630" y="689697"/>
            <a:ext cx="15201886" cy="8907605"/>
            <a:chOff x="0" y="0"/>
            <a:chExt cx="4003789" cy="2346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03789" cy="2346036"/>
            </a:xfrm>
            <a:custGeom>
              <a:avLst/>
              <a:gdLst/>
              <a:ahLst/>
              <a:cxnLst/>
              <a:rect l="l" t="t" r="r" b="b"/>
              <a:pathLst>
                <a:path w="4003789" h="2346036">
                  <a:moveTo>
                    <a:pt x="50927" y="0"/>
                  </a:moveTo>
                  <a:lnTo>
                    <a:pt x="3952861" y="0"/>
                  </a:lnTo>
                  <a:cubicBezTo>
                    <a:pt x="3980988" y="0"/>
                    <a:pt x="4003789" y="22801"/>
                    <a:pt x="4003789" y="50927"/>
                  </a:cubicBezTo>
                  <a:lnTo>
                    <a:pt x="4003789" y="2295109"/>
                  </a:lnTo>
                  <a:cubicBezTo>
                    <a:pt x="4003789" y="2323235"/>
                    <a:pt x="3980988" y="2346036"/>
                    <a:pt x="3952861" y="2346036"/>
                  </a:cubicBezTo>
                  <a:lnTo>
                    <a:pt x="50927" y="2346036"/>
                  </a:lnTo>
                  <a:cubicBezTo>
                    <a:pt x="22801" y="2346036"/>
                    <a:pt x="0" y="2323235"/>
                    <a:pt x="0" y="2295109"/>
                  </a:cubicBezTo>
                  <a:lnTo>
                    <a:pt x="0" y="50927"/>
                  </a:lnTo>
                  <a:cubicBezTo>
                    <a:pt x="0" y="22801"/>
                    <a:pt x="22801" y="0"/>
                    <a:pt x="5092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03789" cy="2384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07933" y="1232015"/>
            <a:ext cx="9682967" cy="2148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8"/>
              </a:lnSpc>
            </a:pPr>
            <a:r>
              <a:rPr lang="en-US" sz="8300" dirty="0">
                <a:solidFill>
                  <a:srgbClr val="FFFFFF"/>
                </a:solidFill>
                <a:latin typeface="Poppins Ultra-Bold"/>
              </a:rPr>
              <a:t>İyi </a:t>
            </a:r>
            <a:r>
              <a:rPr lang="en-US" sz="8300" dirty="0" err="1">
                <a:solidFill>
                  <a:srgbClr val="FFFFFF"/>
                </a:solidFill>
                <a:latin typeface="Poppins Ultra-Bold"/>
              </a:rPr>
              <a:t>Tasarım</a:t>
            </a:r>
            <a:r>
              <a:rPr lang="en-US" sz="8300" dirty="0">
                <a:solidFill>
                  <a:srgbClr val="FFFFFF"/>
                </a:solidFill>
                <a:latin typeface="Poppins Ultra-Bold"/>
              </a:rPr>
              <a:t> </a:t>
            </a:r>
            <a:r>
              <a:rPr lang="en-US" sz="8300" dirty="0" err="1">
                <a:solidFill>
                  <a:srgbClr val="FFFFFF"/>
                </a:solidFill>
                <a:latin typeface="Poppins Ultra-Bold"/>
              </a:rPr>
              <a:t>Mütevazidir</a:t>
            </a:r>
            <a:endParaRPr lang="en-US" sz="8300" dirty="0">
              <a:solidFill>
                <a:srgbClr val="FFFFFF"/>
              </a:solidFill>
              <a:latin typeface="Poppins Ultra-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120528" y="9111010"/>
            <a:ext cx="1539392" cy="153939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90900" y="9111010"/>
            <a:ext cx="769696" cy="76969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577973" y="875064"/>
            <a:ext cx="2308091" cy="23080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245050"/>
            <a:ext cx="1387171" cy="138717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928630" y="1711823"/>
            <a:ext cx="2308091" cy="230809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714833" y="245050"/>
            <a:ext cx="863140" cy="86314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9872658" y="738242"/>
            <a:ext cx="10327799" cy="8851314"/>
            <a:chOff x="0" y="0"/>
            <a:chExt cx="660400" cy="5659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60400" cy="565988"/>
            </a:xfrm>
            <a:custGeom>
              <a:avLst/>
              <a:gdLst/>
              <a:ahLst/>
              <a:cxnLst/>
              <a:rect l="l" t="t" r="r" b="b"/>
              <a:pathLst>
                <a:path w="660400" h="56598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3020"/>
                  </a:cubicBezTo>
                  <a:lnTo>
                    <a:pt x="660400" y="565988"/>
                  </a:lnTo>
                  <a:lnTo>
                    <a:pt x="0" y="565988"/>
                  </a:lnTo>
                  <a:lnTo>
                    <a:pt x="0" y="3232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8900"/>
              <a:ext cx="660400" cy="477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1816366" y="4019914"/>
            <a:ext cx="6133563" cy="2668100"/>
          </a:xfrm>
          <a:custGeom>
            <a:avLst/>
            <a:gdLst/>
            <a:ahLst/>
            <a:cxnLst/>
            <a:rect l="l" t="t" r="r" b="b"/>
            <a:pathLst>
              <a:path w="6133563" h="2668100">
                <a:moveTo>
                  <a:pt x="0" y="0"/>
                </a:moveTo>
                <a:lnTo>
                  <a:pt x="6133564" y="0"/>
                </a:lnTo>
                <a:lnTo>
                  <a:pt x="6133564" y="2668100"/>
                </a:lnTo>
                <a:lnTo>
                  <a:pt x="0" y="266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8" name="TextBox 28"/>
          <p:cNvSpPr txBox="1"/>
          <p:nvPr/>
        </p:nvSpPr>
        <p:spPr>
          <a:xfrm>
            <a:off x="1722286" y="4116500"/>
            <a:ext cx="8710679" cy="340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00"/>
              </a:lnSpc>
            </a:pPr>
            <a:r>
              <a:rPr lang="en-US" sz="3040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Proje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tasarımı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gösterişten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uzak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işlevselliğe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odaklanmış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olup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gereksiz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karmaşıklıklardan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kaçınılmıştır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3800"/>
              </a:lnSpc>
            </a:pP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: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Gösterişten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uzak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tasarım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kullanıcıların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dikkatini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asıl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işlevden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uzaklaştırmaz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3800"/>
              </a:lnSpc>
              <a:spcBef>
                <a:spcPct val="0"/>
              </a:spcBef>
            </a:pPr>
            <a:endParaRPr lang="en-US" sz="3040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40989" y="5671625"/>
            <a:ext cx="9806022" cy="4714433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228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6704" y="6445774"/>
            <a:ext cx="1437835" cy="143783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919183" y="4646689"/>
            <a:ext cx="993621" cy="9936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65679" y="8468934"/>
            <a:ext cx="993621" cy="99362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791189" y="5452152"/>
            <a:ext cx="993621" cy="99362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715768" y="5335240"/>
            <a:ext cx="3729040" cy="37290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369754" y="8468934"/>
            <a:ext cx="3086100" cy="30861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409225" y="-1070784"/>
            <a:ext cx="3086100" cy="30861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7453648" y="6097010"/>
            <a:ext cx="2994338" cy="3863662"/>
          </a:xfrm>
          <a:custGeom>
            <a:avLst/>
            <a:gdLst/>
            <a:ahLst/>
            <a:cxnLst/>
            <a:rect l="l" t="t" r="r" b="b"/>
            <a:pathLst>
              <a:path w="2994338" h="3863662">
                <a:moveTo>
                  <a:pt x="0" y="0"/>
                </a:moveTo>
                <a:lnTo>
                  <a:pt x="2994338" y="0"/>
                </a:lnTo>
                <a:lnTo>
                  <a:pt x="2994338" y="3863662"/>
                </a:lnTo>
                <a:lnTo>
                  <a:pt x="0" y="3863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7" name="TextBox 27"/>
          <p:cNvSpPr txBox="1"/>
          <p:nvPr/>
        </p:nvSpPr>
        <p:spPr>
          <a:xfrm>
            <a:off x="2558946" y="904412"/>
            <a:ext cx="13170109" cy="790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6041" dirty="0">
                <a:solidFill>
                  <a:srgbClr val="3E0299"/>
                </a:solidFill>
                <a:latin typeface="Poppins Ultra-Bold"/>
              </a:rPr>
              <a:t>İyi </a:t>
            </a:r>
            <a:r>
              <a:rPr lang="en-US" sz="6041" dirty="0" err="1">
                <a:solidFill>
                  <a:srgbClr val="3E0299"/>
                </a:solidFill>
                <a:latin typeface="Poppins Ultra-Bold"/>
              </a:rPr>
              <a:t>Tasarım</a:t>
            </a:r>
            <a:r>
              <a:rPr lang="en-US" sz="6041" dirty="0">
                <a:solidFill>
                  <a:srgbClr val="3E0299"/>
                </a:solidFill>
                <a:latin typeface="Poppins Ultra-Bold"/>
              </a:rPr>
              <a:t> </a:t>
            </a:r>
            <a:r>
              <a:rPr lang="en-US" sz="6041" dirty="0" err="1">
                <a:solidFill>
                  <a:srgbClr val="3E0299"/>
                </a:solidFill>
                <a:latin typeface="Poppins Ultra-Bold"/>
              </a:rPr>
              <a:t>Dürüsttür</a:t>
            </a:r>
            <a:endParaRPr lang="en-US" sz="6041" dirty="0">
              <a:solidFill>
                <a:srgbClr val="3E0299"/>
              </a:solidFill>
              <a:latin typeface="Poppins Ultra-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869610" y="2577369"/>
            <a:ext cx="8710679" cy="2895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00"/>
              </a:lnSpc>
            </a:pPr>
            <a:r>
              <a:rPr lang="en-US" sz="3040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Proje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kullanıcılarına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ne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sunduğu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konusunda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dürüst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olup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yanıltıcı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bilgilerden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kaçınılmıştır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3800"/>
              </a:lnSpc>
            </a:pP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: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Dürüst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bir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tasarım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kullanıcıların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güvenini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040" dirty="0" err="1">
                <a:solidFill>
                  <a:srgbClr val="3E0299"/>
                </a:solidFill>
                <a:latin typeface="Poppins Light"/>
              </a:rPr>
              <a:t>kazanır</a:t>
            </a:r>
            <a:r>
              <a:rPr lang="en-US" sz="3040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3800"/>
              </a:lnSpc>
              <a:spcBef>
                <a:spcPct val="0"/>
              </a:spcBef>
            </a:pPr>
            <a:endParaRPr lang="en-US" sz="3040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2272" y="1052080"/>
            <a:ext cx="13775728" cy="9234920"/>
            <a:chOff x="0" y="0"/>
            <a:chExt cx="3628175" cy="24322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28175" cy="2432242"/>
            </a:xfrm>
            <a:custGeom>
              <a:avLst/>
              <a:gdLst/>
              <a:ahLst/>
              <a:cxnLst/>
              <a:rect l="l" t="t" r="r" b="b"/>
              <a:pathLst>
                <a:path w="3628175" h="2432242">
                  <a:moveTo>
                    <a:pt x="56200" y="0"/>
                  </a:moveTo>
                  <a:lnTo>
                    <a:pt x="3571975" y="0"/>
                  </a:lnTo>
                  <a:cubicBezTo>
                    <a:pt x="3603013" y="0"/>
                    <a:pt x="3628175" y="25161"/>
                    <a:pt x="3628175" y="56200"/>
                  </a:cubicBezTo>
                  <a:lnTo>
                    <a:pt x="3628175" y="2376043"/>
                  </a:lnTo>
                  <a:cubicBezTo>
                    <a:pt x="3628175" y="2390948"/>
                    <a:pt x="3622254" y="2405243"/>
                    <a:pt x="3611714" y="2415782"/>
                  </a:cubicBezTo>
                  <a:cubicBezTo>
                    <a:pt x="3601175" y="2426321"/>
                    <a:pt x="3586880" y="2432242"/>
                    <a:pt x="3571975" y="2432242"/>
                  </a:cubicBezTo>
                  <a:lnTo>
                    <a:pt x="56200" y="2432242"/>
                  </a:lnTo>
                  <a:cubicBezTo>
                    <a:pt x="25161" y="2432242"/>
                    <a:pt x="0" y="2407081"/>
                    <a:pt x="0" y="2376043"/>
                  </a:cubicBezTo>
                  <a:lnTo>
                    <a:pt x="0" y="56200"/>
                  </a:lnTo>
                  <a:cubicBezTo>
                    <a:pt x="0" y="25161"/>
                    <a:pt x="25161" y="0"/>
                    <a:pt x="56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28175" cy="2470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6677" y="4163787"/>
            <a:ext cx="1959426" cy="19594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25385" y="8767339"/>
            <a:ext cx="1959426" cy="195942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101481" y="-570092"/>
            <a:ext cx="1959426" cy="195942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89856" y="2373620"/>
            <a:ext cx="979713" cy="97971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769444" y="280037"/>
            <a:ext cx="979713" cy="97971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139238" y="4962842"/>
            <a:ext cx="9525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6101480" y="1957331"/>
            <a:ext cx="11195919" cy="862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DejaVu Serif Bold"/>
              </a:rPr>
              <a:t>İyi </a:t>
            </a:r>
            <a:r>
              <a:rPr lang="en-US" sz="5199" dirty="0" err="1">
                <a:solidFill>
                  <a:srgbClr val="000000"/>
                </a:solidFill>
                <a:latin typeface="DejaVu Serif Bold"/>
              </a:rPr>
              <a:t>Tasarım</a:t>
            </a:r>
            <a:r>
              <a:rPr lang="en-US" sz="5199" dirty="0">
                <a:solidFill>
                  <a:srgbClr val="000000"/>
                </a:solidFill>
                <a:latin typeface="DejaVu Serif Bold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DejaVu Serif Bold"/>
              </a:rPr>
              <a:t>Uzun</a:t>
            </a:r>
            <a:r>
              <a:rPr lang="en-US" sz="5199" dirty="0">
                <a:solidFill>
                  <a:srgbClr val="000000"/>
                </a:solidFill>
                <a:latin typeface="DejaVu Serif Bold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DejaVu Serif Bold"/>
              </a:rPr>
              <a:t>Ömürlüdür</a:t>
            </a:r>
            <a:endParaRPr lang="en-US" sz="5199" dirty="0">
              <a:solidFill>
                <a:srgbClr val="000000"/>
              </a:solidFill>
              <a:latin typeface="DejaVu Serif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101481" y="4116162"/>
            <a:ext cx="10759432" cy="4212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94"/>
              </a:lnSpc>
            </a:pPr>
            <a:r>
              <a:rPr lang="en-US" sz="3755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Proje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sürdürülebilir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uzun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vadede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kullanılabilir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olacak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şekilde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tasarlanmıştır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.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Gelecekte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de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güncellenebilir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geliştirilebilir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yapıdadır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4694"/>
              </a:lnSpc>
            </a:pP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: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Uzun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ömürlü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tasarımlar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gelecekte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de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kullanılabilir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güncellenebilir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755" dirty="0" err="1">
                <a:solidFill>
                  <a:srgbClr val="3E0299"/>
                </a:solidFill>
                <a:latin typeface="Poppins Light"/>
              </a:rPr>
              <a:t>olmalıdır</a:t>
            </a:r>
            <a:r>
              <a:rPr lang="en-US" sz="375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4694"/>
              </a:lnSpc>
              <a:spcBef>
                <a:spcPct val="0"/>
              </a:spcBef>
            </a:pPr>
            <a:endParaRPr lang="en-US" sz="3755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8230" y="759839"/>
            <a:ext cx="6153962" cy="8767323"/>
            <a:chOff x="0" y="0"/>
            <a:chExt cx="1620797" cy="2309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0797" cy="2309089"/>
            </a:xfrm>
            <a:custGeom>
              <a:avLst/>
              <a:gdLst/>
              <a:ahLst/>
              <a:cxnLst/>
              <a:rect l="l" t="t" r="r" b="b"/>
              <a:pathLst>
                <a:path w="1620797" h="2309089">
                  <a:moveTo>
                    <a:pt x="125804" y="0"/>
                  </a:moveTo>
                  <a:lnTo>
                    <a:pt x="1494993" y="0"/>
                  </a:lnTo>
                  <a:cubicBezTo>
                    <a:pt x="1528358" y="0"/>
                    <a:pt x="1560357" y="13254"/>
                    <a:pt x="1583950" y="36847"/>
                  </a:cubicBezTo>
                  <a:cubicBezTo>
                    <a:pt x="1607542" y="60440"/>
                    <a:pt x="1620797" y="92439"/>
                    <a:pt x="1620797" y="125804"/>
                  </a:cubicBezTo>
                  <a:lnTo>
                    <a:pt x="1620797" y="2183285"/>
                  </a:lnTo>
                  <a:cubicBezTo>
                    <a:pt x="1620797" y="2252765"/>
                    <a:pt x="1564472" y="2309089"/>
                    <a:pt x="1494993" y="2309089"/>
                  </a:cubicBezTo>
                  <a:lnTo>
                    <a:pt x="125804" y="2309089"/>
                  </a:lnTo>
                  <a:cubicBezTo>
                    <a:pt x="56324" y="2309089"/>
                    <a:pt x="0" y="2252765"/>
                    <a:pt x="0" y="2183285"/>
                  </a:cubicBezTo>
                  <a:lnTo>
                    <a:pt x="0" y="125804"/>
                  </a:lnTo>
                  <a:cubicBezTo>
                    <a:pt x="0" y="56324"/>
                    <a:pt x="56324" y="0"/>
                    <a:pt x="1258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20797" cy="2347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953598"/>
            <a:ext cx="12490760" cy="148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3E0299"/>
                </a:solidFill>
                <a:latin typeface="Poppins Ultra-Bold"/>
              </a:rPr>
              <a:t>İyi </a:t>
            </a:r>
            <a:r>
              <a:rPr lang="en-US" sz="4200" dirty="0" err="1">
                <a:solidFill>
                  <a:srgbClr val="3E0299"/>
                </a:solidFill>
                <a:latin typeface="Poppins Ultra-Bold"/>
              </a:rPr>
              <a:t>Tasarım</a:t>
            </a:r>
            <a:r>
              <a:rPr lang="en-US" sz="4200" dirty="0">
                <a:solidFill>
                  <a:srgbClr val="3E0299"/>
                </a:solidFill>
                <a:latin typeface="Poppins Ultra-Bold"/>
              </a:rPr>
              <a:t> En İnce </a:t>
            </a:r>
            <a:r>
              <a:rPr lang="en-US" sz="4200" dirty="0" err="1">
                <a:solidFill>
                  <a:srgbClr val="3E0299"/>
                </a:solidFill>
                <a:latin typeface="Poppins Ultra-Bold"/>
              </a:rPr>
              <a:t>Detayına</a:t>
            </a:r>
            <a:r>
              <a:rPr lang="en-US" sz="4200" dirty="0">
                <a:solidFill>
                  <a:srgbClr val="3E0299"/>
                </a:solidFill>
                <a:latin typeface="Poppins Ultra-Bold"/>
              </a:rPr>
              <a:t> Kadar </a:t>
            </a:r>
            <a:r>
              <a:rPr lang="en-US" sz="4200" dirty="0" err="1">
                <a:solidFill>
                  <a:srgbClr val="3E0299"/>
                </a:solidFill>
                <a:latin typeface="Poppins Ultra-Bold"/>
              </a:rPr>
              <a:t>Uyumludur</a:t>
            </a:r>
            <a:endParaRPr lang="en-US" sz="4200" dirty="0">
              <a:solidFill>
                <a:srgbClr val="3E0299"/>
              </a:solidFill>
              <a:latin typeface="Poppins Ultra-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-627307"/>
            <a:ext cx="1879090" cy="18790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52535" y="1251783"/>
            <a:ext cx="1123241" cy="112324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726380" y="7088291"/>
            <a:ext cx="1123241" cy="112324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67080" y="9145386"/>
            <a:ext cx="749166" cy="74916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778995" y="8579777"/>
            <a:ext cx="1894769" cy="189476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63E2">
                    <a:alpha val="100000"/>
                  </a:srgbClr>
                </a:gs>
                <a:gs pos="100000">
                  <a:srgbClr val="FF9C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2401548" y="2973491"/>
            <a:ext cx="4377447" cy="4114800"/>
          </a:xfrm>
          <a:custGeom>
            <a:avLst/>
            <a:gdLst/>
            <a:ahLst/>
            <a:cxnLst/>
            <a:rect l="l" t="t" r="r" b="b"/>
            <a:pathLst>
              <a:path w="4377447" h="4114800">
                <a:moveTo>
                  <a:pt x="0" y="0"/>
                </a:moveTo>
                <a:lnTo>
                  <a:pt x="4377447" y="0"/>
                </a:lnTo>
                <a:lnTo>
                  <a:pt x="43774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2" name="TextBox 22"/>
          <p:cNvSpPr txBox="1"/>
          <p:nvPr/>
        </p:nvSpPr>
        <p:spPr>
          <a:xfrm>
            <a:off x="1216246" y="4723468"/>
            <a:ext cx="9519840" cy="3148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9"/>
              </a:lnSpc>
            </a:pPr>
            <a:r>
              <a:rPr lang="en-US" sz="3255" dirty="0">
                <a:solidFill>
                  <a:srgbClr val="3E0299"/>
                </a:solidFill>
                <a:latin typeface="Poppins Light"/>
              </a:rPr>
              <a:t>Analiz: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Proje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tasarımında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tüm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bileşenler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ve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öğeler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uyum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içinde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olup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tutarlı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bir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kullanıcı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deneyimi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sunmaktadır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algn="just">
              <a:lnSpc>
                <a:spcPts val="4069"/>
              </a:lnSpc>
            </a:pP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Gerekçe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: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Detaylara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gösterilen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özen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,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projenin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genel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kalitesini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 </a:t>
            </a:r>
            <a:r>
              <a:rPr lang="en-US" sz="3255" dirty="0" err="1">
                <a:solidFill>
                  <a:srgbClr val="3E0299"/>
                </a:solidFill>
                <a:latin typeface="Poppins Light"/>
              </a:rPr>
              <a:t>artırır</a:t>
            </a:r>
            <a:r>
              <a:rPr lang="en-US" sz="3255" dirty="0">
                <a:solidFill>
                  <a:srgbClr val="3E0299"/>
                </a:solidFill>
                <a:latin typeface="Poppins Light"/>
              </a:rPr>
              <a:t>.</a:t>
            </a:r>
          </a:p>
          <a:p>
            <a:pPr marL="0" lvl="0" indent="0" algn="just">
              <a:lnSpc>
                <a:spcPts val="4069"/>
              </a:lnSpc>
              <a:spcBef>
                <a:spcPct val="0"/>
              </a:spcBef>
            </a:pPr>
            <a:endParaRPr lang="en-US" sz="3255" dirty="0">
              <a:solidFill>
                <a:srgbClr val="3E0299"/>
              </a:solidFill>
              <a:latin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372</Words>
  <Application>Microsoft Macintosh PowerPoint</Application>
  <PresentationFormat>Özel</PresentationFormat>
  <Paragraphs>34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2" baseType="lpstr">
      <vt:lpstr>DejaVu Serif Bold</vt:lpstr>
      <vt:lpstr>Poppins Ultra-Bold</vt:lpstr>
      <vt:lpstr>Arial</vt:lpstr>
      <vt:lpstr>Abril Fatface</vt:lpstr>
      <vt:lpstr>Poppins Light</vt:lpstr>
      <vt:lpstr>Calibri</vt:lpstr>
      <vt:lpstr>Arimo Bold Italics</vt:lpstr>
      <vt:lpstr>Arimo Bold</vt:lpstr>
      <vt:lpstr>Poppins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 Coders Collective Projesi: Rams İlkelerine Uygunluk Sunumu</dc:title>
  <cp:lastModifiedBy>Ofis365</cp:lastModifiedBy>
  <cp:revision>3</cp:revision>
  <dcterms:created xsi:type="dcterms:W3CDTF">2006-08-16T00:00:00Z</dcterms:created>
  <dcterms:modified xsi:type="dcterms:W3CDTF">2024-05-24T10:41:35Z</dcterms:modified>
  <dc:identifier>DAGGIHpVcZQ</dc:identifier>
</cp:coreProperties>
</file>