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1" r:id="rId5"/>
    <p:sldId id="272" r:id="rId6"/>
    <p:sldId id="273" r:id="rId7"/>
    <p:sldId id="274"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z="4000" dirty="0" smtClean="0"/>
              <a:t>TC</a:t>
            </a:r>
            <a:br>
              <a:rPr lang="tr-TR" sz="4000" dirty="0" smtClean="0"/>
            </a:br>
            <a:r>
              <a:rPr lang="tr-TR" sz="4000" dirty="0" smtClean="0"/>
              <a:t>Fırat üniversitesi</a:t>
            </a:r>
            <a:br>
              <a:rPr lang="tr-TR" sz="4000" dirty="0" smtClean="0"/>
            </a:br>
            <a:r>
              <a:rPr lang="tr-TR" sz="4000" dirty="0" smtClean="0"/>
              <a:t>teknoloji fakültesi</a:t>
            </a:r>
            <a:br>
              <a:rPr lang="tr-TR" sz="4000" dirty="0" smtClean="0"/>
            </a:br>
            <a:r>
              <a:rPr lang="tr-TR" sz="4000" dirty="0" smtClean="0"/>
              <a:t>yazılım mühendisliği</a:t>
            </a:r>
            <a:endParaRPr lang="tr-TR" sz="4000" dirty="0"/>
          </a:p>
        </p:txBody>
      </p:sp>
      <p:sp>
        <p:nvSpPr>
          <p:cNvPr id="3" name="Alt Başlık 2"/>
          <p:cNvSpPr>
            <a:spLocks noGrp="1"/>
          </p:cNvSpPr>
          <p:nvPr>
            <p:ph type="subTitle" idx="1"/>
          </p:nvPr>
        </p:nvSpPr>
        <p:spPr/>
        <p:txBody>
          <a:bodyPr>
            <a:normAutofit fontScale="92500" lnSpcReduction="10000"/>
          </a:bodyPr>
          <a:lstStyle/>
          <a:p>
            <a:r>
              <a:rPr lang="tr-TR" dirty="0" smtClean="0"/>
              <a:t>Yazılım Mühendisliği Güncel Konular</a:t>
            </a:r>
          </a:p>
          <a:p>
            <a:r>
              <a:rPr lang="tr-TR" dirty="0" smtClean="0"/>
              <a:t>CAOS </a:t>
            </a:r>
            <a:r>
              <a:rPr lang="tr-TR" dirty="0" err="1" smtClean="0"/>
              <a:t>Coder’s</a:t>
            </a:r>
            <a:r>
              <a:rPr lang="tr-TR" dirty="0" smtClean="0"/>
              <a:t> </a:t>
            </a:r>
            <a:r>
              <a:rPr lang="tr-TR" dirty="0" err="1" smtClean="0"/>
              <a:t>Collective</a:t>
            </a:r>
            <a:r>
              <a:rPr lang="tr-TR" dirty="0" smtClean="0"/>
              <a:t> Ekibi Kaos Haritalandırma Projesi SWOT Analizi </a:t>
            </a:r>
            <a:endParaRPr lang="tr-TR" dirty="0"/>
          </a:p>
        </p:txBody>
      </p:sp>
    </p:spTree>
    <p:extLst>
      <p:ext uri="{BB962C8B-B14F-4D97-AF65-F5344CB8AC3E}">
        <p14:creationId xmlns:p14="http://schemas.microsoft.com/office/powerpoint/2010/main" val="396109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Zayıf Yönler ? </a:t>
            </a:r>
            <a:endParaRPr lang="tr-TR" dirty="0"/>
          </a:p>
        </p:txBody>
      </p:sp>
      <p:sp>
        <p:nvSpPr>
          <p:cNvPr id="3" name="İçerik Yer Tutucusu 2"/>
          <p:cNvSpPr>
            <a:spLocks noGrp="1"/>
          </p:cNvSpPr>
          <p:nvPr>
            <p:ph idx="1"/>
          </p:nvPr>
        </p:nvSpPr>
        <p:spPr/>
        <p:txBody>
          <a:bodyPr/>
          <a:lstStyle/>
          <a:p>
            <a:pPr algn="just"/>
            <a:r>
              <a:rPr lang="tr-TR" b="1" dirty="0"/>
              <a:t>Gecikmeler: </a:t>
            </a:r>
            <a:r>
              <a:rPr lang="tr-TR" dirty="0" err="1"/>
              <a:t>Back-end</a:t>
            </a:r>
            <a:r>
              <a:rPr lang="tr-TR" dirty="0"/>
              <a:t> bağlantısını, planlanan iş takviminden bir gün sonra tamamladık, bu da projenin genel takvimine uyum konusunda bazı sorunlara neden oldu.</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029" y="3674092"/>
            <a:ext cx="5216988" cy="2945074"/>
          </a:xfrm>
          <a:prstGeom prst="rect">
            <a:avLst/>
          </a:prstGeom>
          <a:ln>
            <a:noFill/>
          </a:ln>
          <a:effectLst>
            <a:softEdge rad="112500"/>
          </a:effectLst>
        </p:spPr>
      </p:pic>
    </p:spTree>
    <p:extLst>
      <p:ext uri="{BB962C8B-B14F-4D97-AF65-F5344CB8AC3E}">
        <p14:creationId xmlns:p14="http://schemas.microsoft.com/office/powerpoint/2010/main" val="21632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Zayıf Yönler ?</a:t>
            </a:r>
            <a:endParaRPr lang="tr-TR" dirty="0"/>
          </a:p>
        </p:txBody>
      </p:sp>
      <p:sp>
        <p:nvSpPr>
          <p:cNvPr id="3" name="İçerik Yer Tutucusu 2"/>
          <p:cNvSpPr>
            <a:spLocks noGrp="1"/>
          </p:cNvSpPr>
          <p:nvPr>
            <p:ph idx="1"/>
          </p:nvPr>
        </p:nvSpPr>
        <p:spPr/>
        <p:txBody>
          <a:bodyPr/>
          <a:lstStyle/>
          <a:p>
            <a:pPr algn="just"/>
            <a:r>
              <a:rPr lang="tr-TR" b="1" dirty="0"/>
              <a:t>Harita Entegrasyonu Eksiklikleri: </a:t>
            </a:r>
            <a:r>
              <a:rPr lang="tr-TR" dirty="0"/>
              <a:t>Projeye planladığımız kadar çok harita entegre edemedik, bu da görselleştirme seçeneklerimizi sınırladı.</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422" y="3512069"/>
            <a:ext cx="4073556" cy="29155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288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Zayıf Yönler ? </a:t>
            </a:r>
            <a:endParaRPr lang="tr-TR" dirty="0"/>
          </a:p>
        </p:txBody>
      </p:sp>
      <p:sp>
        <p:nvSpPr>
          <p:cNvPr id="3" name="İçerik Yer Tutucusu 2"/>
          <p:cNvSpPr>
            <a:spLocks noGrp="1"/>
          </p:cNvSpPr>
          <p:nvPr>
            <p:ph idx="1"/>
          </p:nvPr>
        </p:nvSpPr>
        <p:spPr/>
        <p:txBody>
          <a:bodyPr/>
          <a:lstStyle/>
          <a:p>
            <a:pPr algn="just"/>
            <a:r>
              <a:rPr lang="tr-TR" b="1" dirty="0"/>
              <a:t>Rekabet Analizi: </a:t>
            </a:r>
            <a:r>
              <a:rPr lang="tr-TR" dirty="0"/>
              <a:t>Kaos haritalarını günlük hayata uygulama konusunda bazı rakiplerimizden geri kaldık, bu da rekabet avantajımızı azaltabilir.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490" y="3429591"/>
            <a:ext cx="4111419" cy="2877993"/>
          </a:xfrm>
          <a:prstGeom prst="rect">
            <a:avLst/>
          </a:prstGeom>
          <a:ln>
            <a:noFill/>
          </a:ln>
          <a:effectLst>
            <a:softEdge rad="112500"/>
          </a:effectLst>
        </p:spPr>
      </p:pic>
    </p:spTree>
    <p:extLst>
      <p:ext uri="{BB962C8B-B14F-4D97-AF65-F5344CB8AC3E}">
        <p14:creationId xmlns:p14="http://schemas.microsoft.com/office/powerpoint/2010/main" val="271363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Zayıf Yönler ?</a:t>
            </a:r>
            <a:endParaRPr lang="tr-TR" dirty="0"/>
          </a:p>
        </p:txBody>
      </p:sp>
      <p:sp>
        <p:nvSpPr>
          <p:cNvPr id="3" name="İçerik Yer Tutucusu 2"/>
          <p:cNvSpPr>
            <a:spLocks noGrp="1"/>
          </p:cNvSpPr>
          <p:nvPr>
            <p:ph idx="1"/>
          </p:nvPr>
        </p:nvSpPr>
        <p:spPr/>
        <p:txBody>
          <a:bodyPr/>
          <a:lstStyle/>
          <a:p>
            <a:pPr algn="just"/>
            <a:r>
              <a:rPr lang="tr-TR" b="1" dirty="0"/>
              <a:t>Harita Kullanımı: </a:t>
            </a:r>
            <a:r>
              <a:rPr lang="tr-TR" dirty="0"/>
              <a:t>Rakiplerimiz daha fazla kaos haritası kullanırken, biz daha az sayıda ancak daha etkili haritalar kullandık.</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062" y="3466528"/>
            <a:ext cx="6446391" cy="3111223"/>
          </a:xfrm>
          <a:prstGeom prst="rect">
            <a:avLst/>
          </a:prstGeom>
          <a:ln>
            <a:noFill/>
          </a:ln>
          <a:effectLst>
            <a:softEdge rad="112500"/>
          </a:effectLst>
        </p:spPr>
      </p:pic>
    </p:spTree>
    <p:extLst>
      <p:ext uri="{BB962C8B-B14F-4D97-AF65-F5344CB8AC3E}">
        <p14:creationId xmlns:p14="http://schemas.microsoft.com/office/powerpoint/2010/main" val="350430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Zayıf Yönler ? </a:t>
            </a:r>
            <a:endParaRPr lang="tr-TR" dirty="0"/>
          </a:p>
        </p:txBody>
      </p:sp>
      <p:sp>
        <p:nvSpPr>
          <p:cNvPr id="3" name="İçerik Yer Tutucusu 2"/>
          <p:cNvSpPr>
            <a:spLocks noGrp="1"/>
          </p:cNvSpPr>
          <p:nvPr>
            <p:ph idx="1"/>
          </p:nvPr>
        </p:nvSpPr>
        <p:spPr/>
        <p:txBody>
          <a:bodyPr/>
          <a:lstStyle/>
          <a:p>
            <a:pPr algn="just"/>
            <a:r>
              <a:rPr lang="tr-TR" b="1" dirty="0"/>
              <a:t>Beceri Seviyeleri:</a:t>
            </a:r>
            <a:r>
              <a:rPr lang="tr-TR" dirty="0"/>
              <a:t> Ekibimizdeki üyelerin yazılım bilgisi seviyelerinin farklılık göstermesi başlangıçta bir zayıflık olarak belirlendi, ancak bu durumu beceri üzerine iş planı yaparak fırsata çevirdik. Bu süreçte liderimizin başarılı yürütücülüğü sayesinde projeyi planlanan zamandan az miktarda sapma ile başarıyla tamamladık.</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920" y="3815263"/>
            <a:ext cx="5184559" cy="2723139"/>
          </a:xfrm>
          <a:prstGeom prst="rect">
            <a:avLst/>
          </a:prstGeom>
          <a:ln>
            <a:noFill/>
          </a:ln>
          <a:effectLst>
            <a:softEdge rad="112500"/>
          </a:effectLst>
        </p:spPr>
      </p:pic>
    </p:spTree>
    <p:extLst>
      <p:ext uri="{BB962C8B-B14F-4D97-AF65-F5344CB8AC3E}">
        <p14:creationId xmlns:p14="http://schemas.microsoft.com/office/powerpoint/2010/main" val="371718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Fırsatlar ? 	</a:t>
            </a:r>
            <a:endParaRPr lang="tr-TR" dirty="0"/>
          </a:p>
        </p:txBody>
      </p:sp>
      <p:sp>
        <p:nvSpPr>
          <p:cNvPr id="3" name="İçerik Yer Tutucusu 2"/>
          <p:cNvSpPr>
            <a:spLocks noGrp="1"/>
          </p:cNvSpPr>
          <p:nvPr>
            <p:ph idx="1"/>
          </p:nvPr>
        </p:nvSpPr>
        <p:spPr/>
        <p:txBody>
          <a:bodyPr/>
          <a:lstStyle/>
          <a:p>
            <a:pPr algn="just"/>
            <a:r>
              <a:rPr lang="tr-TR" b="1" dirty="0"/>
              <a:t>Doğru Ekip Seçimi:</a:t>
            </a:r>
            <a:r>
              <a:rPr lang="tr-TR" dirty="0"/>
              <a:t> Kaos haritalarının 3 boyutlu görselleştirilmesinde, doğru ekip üyelerinden oluşan bir takımın avantajını kullandık ve Sn. Emre Dinç bu görevi başarıyla yerine getirdi.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61" y="3643049"/>
            <a:ext cx="4622677" cy="3081785"/>
          </a:xfrm>
          <a:prstGeom prst="rect">
            <a:avLst/>
          </a:prstGeom>
          <a:ln>
            <a:noFill/>
          </a:ln>
          <a:effectLst>
            <a:softEdge rad="112500"/>
          </a:effectLst>
        </p:spPr>
      </p:pic>
    </p:spTree>
    <p:extLst>
      <p:ext uri="{BB962C8B-B14F-4D97-AF65-F5344CB8AC3E}">
        <p14:creationId xmlns:p14="http://schemas.microsoft.com/office/powerpoint/2010/main" val="365388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Fırsatlar ? 	</a:t>
            </a:r>
          </a:p>
        </p:txBody>
      </p:sp>
      <p:sp>
        <p:nvSpPr>
          <p:cNvPr id="3" name="İçerik Yer Tutucusu 2"/>
          <p:cNvSpPr>
            <a:spLocks noGrp="1"/>
          </p:cNvSpPr>
          <p:nvPr>
            <p:ph idx="1"/>
          </p:nvPr>
        </p:nvSpPr>
        <p:spPr/>
        <p:txBody>
          <a:bodyPr/>
          <a:lstStyle/>
          <a:p>
            <a:pPr algn="just"/>
            <a:r>
              <a:rPr lang="tr-TR" b="1" dirty="0"/>
              <a:t>Problem Çözme Yeteneği:</a:t>
            </a:r>
            <a:r>
              <a:rPr lang="tr-TR" dirty="0"/>
              <a:t> Doğru ekip arkadaşları seçmenin avantajıyla, çoğu ekipte aşılamaz olarak görülen problemleri başarıyla çözebildik.</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856" y="3667155"/>
            <a:ext cx="4190688" cy="2795787"/>
          </a:xfrm>
          <a:prstGeom prst="rect">
            <a:avLst/>
          </a:prstGeom>
          <a:ln>
            <a:noFill/>
          </a:ln>
          <a:effectLst>
            <a:softEdge rad="112500"/>
          </a:effectLst>
        </p:spPr>
      </p:pic>
    </p:spTree>
    <p:extLst>
      <p:ext uri="{BB962C8B-B14F-4D97-AF65-F5344CB8AC3E}">
        <p14:creationId xmlns:p14="http://schemas.microsoft.com/office/powerpoint/2010/main" val="381367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Fırsatlar ? 	</a:t>
            </a:r>
          </a:p>
        </p:txBody>
      </p:sp>
      <p:sp>
        <p:nvSpPr>
          <p:cNvPr id="3" name="İçerik Yer Tutucusu 2"/>
          <p:cNvSpPr>
            <a:spLocks noGrp="1"/>
          </p:cNvSpPr>
          <p:nvPr>
            <p:ph idx="1"/>
          </p:nvPr>
        </p:nvSpPr>
        <p:spPr/>
        <p:txBody>
          <a:bodyPr/>
          <a:lstStyle/>
          <a:p>
            <a:pPr algn="just"/>
            <a:r>
              <a:rPr lang="tr-TR" b="1" dirty="0"/>
              <a:t>İşbirliği Potansiyeli:</a:t>
            </a:r>
            <a:r>
              <a:rPr lang="tr-TR" dirty="0"/>
              <a:t> Projemizde Ökkeş arkadaşımız ve ekibiyle işbirliği yaparak, gelecekte daha büyük ve başarılı projelere adım atma potansiyeline sahibiz.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316" y="3229124"/>
            <a:ext cx="3055768" cy="2943723"/>
          </a:xfrm>
          <a:prstGeom prst="rect">
            <a:avLst/>
          </a:prstGeom>
          <a:ln>
            <a:noFill/>
          </a:ln>
          <a:effectLst>
            <a:softEdge rad="112500"/>
          </a:effectLst>
        </p:spPr>
      </p:pic>
    </p:spTree>
    <p:extLst>
      <p:ext uri="{BB962C8B-B14F-4D97-AF65-F5344CB8AC3E}">
        <p14:creationId xmlns:p14="http://schemas.microsoft.com/office/powerpoint/2010/main" val="190093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Fırsatlar ? 	</a:t>
            </a:r>
          </a:p>
        </p:txBody>
      </p:sp>
      <p:sp>
        <p:nvSpPr>
          <p:cNvPr id="3" name="İçerik Yer Tutucusu 2"/>
          <p:cNvSpPr>
            <a:spLocks noGrp="1"/>
          </p:cNvSpPr>
          <p:nvPr>
            <p:ph idx="1"/>
          </p:nvPr>
        </p:nvSpPr>
        <p:spPr/>
        <p:txBody>
          <a:bodyPr/>
          <a:lstStyle/>
          <a:p>
            <a:pPr algn="just"/>
            <a:r>
              <a:rPr lang="tr-TR" b="1" dirty="0"/>
              <a:t>Gelişen Teknolojiler:</a:t>
            </a:r>
            <a:r>
              <a:rPr lang="tr-TR" dirty="0"/>
              <a:t> 3D görselleştirme ve kaos teorisi ile ilgili teknolojiler hızla gelişiyor, bu da projeyi daha yenilikçi ve çekici hale getirme fırsatı sunuyor.</a:t>
            </a:r>
          </a:p>
        </p:txBody>
      </p:sp>
      <p:pic>
        <p:nvPicPr>
          <p:cNvPr id="1026" name="Picture 2" descr="3d Icon, Transparent 3d.PNG Images &amp; Vector - Free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038" y="3644282"/>
            <a:ext cx="2498324" cy="249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07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Fırsatlar ? 	</a:t>
            </a:r>
          </a:p>
        </p:txBody>
      </p:sp>
      <p:sp>
        <p:nvSpPr>
          <p:cNvPr id="3" name="İçerik Yer Tutucusu 2"/>
          <p:cNvSpPr>
            <a:spLocks noGrp="1"/>
          </p:cNvSpPr>
          <p:nvPr>
            <p:ph idx="1"/>
          </p:nvPr>
        </p:nvSpPr>
        <p:spPr/>
        <p:txBody>
          <a:bodyPr/>
          <a:lstStyle/>
          <a:p>
            <a:pPr algn="just"/>
            <a:r>
              <a:rPr lang="tr-TR" b="1" dirty="0"/>
              <a:t>Pazar Fırsatları:</a:t>
            </a:r>
            <a:r>
              <a:rPr lang="tr-TR" dirty="0"/>
              <a:t> Kaos haritalarının çeşitli endüstrilerdeki (örneğin, finans, meteoroloji, sağlık) uygulanabilirliği, projeyi geniş bir pazar yelpazesi için cazip hale getiriyor.</a:t>
            </a:r>
          </a:p>
        </p:txBody>
      </p:sp>
      <p:pic>
        <p:nvPicPr>
          <p:cNvPr id="2050" name="Picture 2" descr="3d PNGs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525" y="3524651"/>
            <a:ext cx="3333349" cy="333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99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Güçlü Yönler ? </a:t>
            </a:r>
            <a:endParaRPr lang="tr-TR" dirty="0"/>
          </a:p>
        </p:txBody>
      </p:sp>
      <p:sp>
        <p:nvSpPr>
          <p:cNvPr id="3" name="İçerik Yer Tutucusu 2"/>
          <p:cNvSpPr>
            <a:spLocks noGrp="1"/>
          </p:cNvSpPr>
          <p:nvPr>
            <p:ph idx="1"/>
          </p:nvPr>
        </p:nvSpPr>
        <p:spPr/>
        <p:txBody>
          <a:bodyPr/>
          <a:lstStyle/>
          <a:p>
            <a:r>
              <a:rPr lang="tr-TR" b="1" dirty="0"/>
              <a:t>Hassas Bağımlılık ve </a:t>
            </a:r>
            <a:r>
              <a:rPr lang="tr-TR" b="1" dirty="0" err="1"/>
              <a:t>Öngörülemezlik</a:t>
            </a:r>
            <a:r>
              <a:rPr lang="tr-TR" b="1" dirty="0"/>
              <a:t>:</a:t>
            </a:r>
            <a:r>
              <a:rPr lang="tr-TR" dirty="0"/>
              <a:t> Projemiz, sistemlerin tahmin edilemez doğasını, hatta </a:t>
            </a:r>
            <a:r>
              <a:rPr lang="tr-TR" dirty="0" err="1"/>
              <a:t>deterministik</a:t>
            </a:r>
            <a:r>
              <a:rPr lang="tr-TR" dirty="0"/>
              <a:t> sistemlerde bile, göstermektedir. Bu özellik, yenilikçi yaklaşımlar geliştirmemize olanak tanır.</a:t>
            </a:r>
            <a:endParaRPr lang="tr-TR" dirty="0"/>
          </a:p>
        </p:txBody>
      </p:sp>
      <p:pic>
        <p:nvPicPr>
          <p:cNvPr id="3074" name="Picture 2" descr="Mão 3d PNGs para download gratu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479" y="3243491"/>
            <a:ext cx="3308227" cy="330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64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Tehditler ?</a:t>
            </a:r>
            <a:endParaRPr lang="tr-TR" dirty="0"/>
          </a:p>
        </p:txBody>
      </p:sp>
      <p:sp>
        <p:nvSpPr>
          <p:cNvPr id="3" name="İçerik Yer Tutucusu 2"/>
          <p:cNvSpPr>
            <a:spLocks noGrp="1"/>
          </p:cNvSpPr>
          <p:nvPr>
            <p:ph idx="1"/>
          </p:nvPr>
        </p:nvSpPr>
        <p:spPr/>
        <p:txBody>
          <a:bodyPr/>
          <a:lstStyle/>
          <a:p>
            <a:r>
              <a:rPr lang="tr-TR" b="1" dirty="0"/>
              <a:t>Proje Yeniliğe Ayak Uyduruyor mu?:</a:t>
            </a:r>
            <a:r>
              <a:rPr lang="tr-TR" dirty="0"/>
              <a:t> Projemiz, sistemlerin tahmin edilemez doğasını vurgular. Bu durum, projemizin sürekli olarak yeniliklere ayak uydurması gerektiği anlamına gelir. Teknolojik ve bilimsel gelişmelere hızlı bir şekilde adapte olamamak, projemizin geride kalmasına neden olabilir.</a:t>
            </a:r>
          </a:p>
          <a:p>
            <a:endParaRPr lang="tr-TR" dirty="0"/>
          </a:p>
        </p:txBody>
      </p:sp>
      <p:pic>
        <p:nvPicPr>
          <p:cNvPr id="9218" name="Picture 2" descr="Developer PNGs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605" y="3657599"/>
            <a:ext cx="2751339" cy="27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78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Projeyi Hizmete Sunarken Karşılaşılan Engeller:</a:t>
            </a:r>
            <a:br>
              <a:rPr lang="tr-TR" sz="3600" dirty="0"/>
            </a:br>
            <a:endParaRPr lang="tr-TR" sz="3600" dirty="0"/>
          </a:p>
        </p:txBody>
      </p:sp>
      <p:sp>
        <p:nvSpPr>
          <p:cNvPr id="3" name="İçerik Yer Tutucusu 2"/>
          <p:cNvSpPr>
            <a:spLocks noGrp="1"/>
          </p:cNvSpPr>
          <p:nvPr>
            <p:ph idx="1"/>
          </p:nvPr>
        </p:nvSpPr>
        <p:spPr/>
        <p:txBody>
          <a:bodyPr>
            <a:normAutofit fontScale="85000" lnSpcReduction="10000"/>
          </a:bodyPr>
          <a:lstStyle/>
          <a:p>
            <a:r>
              <a:rPr lang="tr-TR" b="1" dirty="0"/>
              <a:t>Maliyetler:</a:t>
            </a:r>
            <a:r>
              <a:rPr lang="tr-TR" dirty="0"/>
              <a:t> Gelişmiş bilgisayar simülasyonları ve sayısal analizlerin maliyetleri yüksek olabilir. Bu, bütçe kısıtlamalarına yol açabilir ve projemizin finansal sürdürülebilirliğini zorlaştırabilir.</a:t>
            </a:r>
          </a:p>
          <a:p>
            <a:r>
              <a:rPr lang="tr-TR" b="1" dirty="0"/>
              <a:t>Teknik Zorluklar:</a:t>
            </a:r>
            <a:r>
              <a:rPr lang="tr-TR" dirty="0"/>
              <a:t> Karmaşık sistemlerin modellenmesi ve simülasyonu, yüksek düzeyde teknik bilgi gerektirir. Teknik zorluklar, projemizin zamanında tamamlanmasını engelleyebilir.</a:t>
            </a:r>
          </a:p>
          <a:p>
            <a:r>
              <a:rPr lang="tr-TR" b="1" dirty="0"/>
              <a:t>Regülasyonlar ve Standartlar:</a:t>
            </a:r>
            <a:r>
              <a:rPr lang="tr-TR" dirty="0"/>
              <a:t> Yeni teknolojilerin kullanımı, yasal ve düzenleyici engellerle karşılaşabilir. Bu, projemizin uygulanmasını geciktirebilir veya engelleyebilir.</a:t>
            </a:r>
          </a:p>
          <a:p>
            <a:r>
              <a:rPr lang="tr-TR" b="1" dirty="0"/>
              <a:t>Güvenlik Riskleri:</a:t>
            </a:r>
            <a:r>
              <a:rPr lang="tr-TR" dirty="0"/>
              <a:t> Projemizin </a:t>
            </a:r>
            <a:r>
              <a:rPr lang="tr-TR" dirty="0" err="1"/>
              <a:t>back-end</a:t>
            </a:r>
            <a:r>
              <a:rPr lang="tr-TR" dirty="0"/>
              <a:t> servisi açık uçlu bir servis olduğundan, siber saldırılara karşı savunmasız olabilir. Bu, veri güvenliği ve sistem bütünlüğü açısından ciddi tehditler oluşturabilir.</a:t>
            </a:r>
          </a:p>
          <a:p>
            <a:r>
              <a:rPr lang="tr-TR" dirty="0"/>
              <a:t>Bu tehditlerle başa çıkabilmek için projemiz, sürekli olarak yenilikçi ve esnek bir yaklaşım benimsemelidir. Eğitim ve gelişim programlarına yatırım yaparak, bu zorlukların üstesinden gelebiliriz. Ayrıca, güvenlik önlemlerini artırarak siber saldırılara karşı savunmamızı güçlendirmeliyiz.</a:t>
            </a:r>
          </a:p>
          <a:p>
            <a:endParaRPr lang="tr-TR" dirty="0"/>
          </a:p>
        </p:txBody>
      </p:sp>
    </p:spTree>
    <p:extLst>
      <p:ext uri="{BB962C8B-B14F-4D97-AF65-F5344CB8AC3E}">
        <p14:creationId xmlns:p14="http://schemas.microsoft.com/office/powerpoint/2010/main" val="193772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Güçlü Yönler ? </a:t>
            </a:r>
          </a:p>
        </p:txBody>
      </p:sp>
      <p:sp>
        <p:nvSpPr>
          <p:cNvPr id="3" name="İçerik Yer Tutucusu 2"/>
          <p:cNvSpPr>
            <a:spLocks noGrp="1"/>
          </p:cNvSpPr>
          <p:nvPr>
            <p:ph idx="1"/>
          </p:nvPr>
        </p:nvSpPr>
        <p:spPr/>
        <p:txBody>
          <a:bodyPr/>
          <a:lstStyle/>
          <a:p>
            <a:r>
              <a:rPr lang="tr-TR" b="1" dirty="0"/>
              <a:t>Çekiciler ve </a:t>
            </a:r>
            <a:r>
              <a:rPr lang="tr-TR" b="1" dirty="0" err="1"/>
              <a:t>Fraktal</a:t>
            </a:r>
            <a:r>
              <a:rPr lang="tr-TR" b="1" dirty="0"/>
              <a:t> Geometri:</a:t>
            </a:r>
            <a:r>
              <a:rPr lang="tr-TR" dirty="0"/>
              <a:t> Projemiz, kaotik sistemlerin </a:t>
            </a:r>
            <a:r>
              <a:rPr lang="tr-TR" dirty="0" err="1"/>
              <a:t>fraktal</a:t>
            </a:r>
            <a:r>
              <a:rPr lang="tr-TR" dirty="0"/>
              <a:t> yapısını anlamayı ve tanımlamayı amaçlar. Bu, sistemlerin nasıl çalıştığını daha iyi anlamamıza yardımcı olur.</a:t>
            </a:r>
          </a:p>
          <a:p>
            <a:endParaRPr lang="tr-TR" dirty="0"/>
          </a:p>
        </p:txBody>
      </p:sp>
      <p:pic>
        <p:nvPicPr>
          <p:cNvPr id="4098" name="Picture 2" descr="Persona 3d PNG para descargar gr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695" y="3048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2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Güçlü Yönler ? </a:t>
            </a:r>
          </a:p>
        </p:txBody>
      </p:sp>
      <p:sp>
        <p:nvSpPr>
          <p:cNvPr id="3" name="İçerik Yer Tutucusu 2"/>
          <p:cNvSpPr>
            <a:spLocks noGrp="1"/>
          </p:cNvSpPr>
          <p:nvPr>
            <p:ph idx="1"/>
          </p:nvPr>
        </p:nvSpPr>
        <p:spPr/>
        <p:txBody>
          <a:bodyPr/>
          <a:lstStyle/>
          <a:p>
            <a:r>
              <a:rPr lang="tr-TR" b="1" dirty="0"/>
              <a:t>Uygulama Çeşitliliği:</a:t>
            </a:r>
            <a:r>
              <a:rPr lang="tr-TR" dirty="0"/>
              <a:t> Projemiz, meteorolojiden ekonomiye, biyolojiden mühendisliğe kadar birçok alanda kullanılabilir. Bu, geniş bir uygulama alanına sahip olmamızı sağlar.</a:t>
            </a:r>
          </a:p>
          <a:p>
            <a:endParaRPr lang="tr-TR" dirty="0"/>
          </a:p>
        </p:txBody>
      </p:sp>
      <p:pic>
        <p:nvPicPr>
          <p:cNvPr id="5122" name="Picture 2" descr="3d Man Work PNG Transparent Images Free Download | Vector Files | Png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865" y="3428999"/>
            <a:ext cx="3429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89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Güçlü Yönler ? </a:t>
            </a:r>
          </a:p>
        </p:txBody>
      </p:sp>
      <p:sp>
        <p:nvSpPr>
          <p:cNvPr id="3" name="İçerik Yer Tutucusu 2"/>
          <p:cNvSpPr>
            <a:spLocks noGrp="1"/>
          </p:cNvSpPr>
          <p:nvPr>
            <p:ph idx="1"/>
          </p:nvPr>
        </p:nvSpPr>
        <p:spPr/>
        <p:txBody>
          <a:bodyPr/>
          <a:lstStyle/>
          <a:p>
            <a:r>
              <a:rPr lang="tr-TR" b="1" dirty="0"/>
              <a:t>Matematiksel ve Bilimsel İlgi:</a:t>
            </a:r>
            <a:r>
              <a:rPr lang="tr-TR" dirty="0"/>
              <a:t> Projemiz, diferansiyel denklemler, dinamik sistemler ve </a:t>
            </a:r>
            <a:r>
              <a:rPr lang="tr-TR" dirty="0" err="1"/>
              <a:t>fraktal</a:t>
            </a:r>
            <a:r>
              <a:rPr lang="tr-TR" dirty="0"/>
              <a:t> geometri gibi alanlarla ilişkilidir. Bu, matematiksel olarak ilgi çekici bir yapı sunar ve araştırma potansiyelini artırır.</a:t>
            </a:r>
          </a:p>
          <a:p>
            <a:endParaRPr lang="tr-TR" dirty="0"/>
          </a:p>
        </p:txBody>
      </p:sp>
      <p:pic>
        <p:nvPicPr>
          <p:cNvPr id="6146" name="Picture 2" descr="3d People PNGs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190" y="3213932"/>
            <a:ext cx="3644068" cy="364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0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Güçlü Yönler ? </a:t>
            </a:r>
          </a:p>
        </p:txBody>
      </p:sp>
      <p:sp>
        <p:nvSpPr>
          <p:cNvPr id="3" name="İçerik Yer Tutucusu 2"/>
          <p:cNvSpPr>
            <a:spLocks noGrp="1"/>
          </p:cNvSpPr>
          <p:nvPr>
            <p:ph idx="1"/>
          </p:nvPr>
        </p:nvSpPr>
        <p:spPr/>
        <p:txBody>
          <a:bodyPr/>
          <a:lstStyle/>
          <a:p>
            <a:r>
              <a:rPr lang="tr-TR" b="1" dirty="0"/>
              <a:t>Bilgisayar Simülasyonlarının Önemi:</a:t>
            </a:r>
            <a:r>
              <a:rPr lang="tr-TR" dirty="0"/>
              <a:t> Projemiz, bilgisayar simülasyonlarının ve sayısal analizlerin önemini vurgular. Bu simülasyonları kullanarak karmaşık sistemleri anlamada kritik bir rol oynar.</a:t>
            </a:r>
          </a:p>
          <a:p>
            <a:endParaRPr lang="tr-TR" dirty="0"/>
          </a:p>
        </p:txBody>
      </p:sp>
      <p:pic>
        <p:nvPicPr>
          <p:cNvPr id="7170" name="Picture 2" descr="3d People PNGs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823" y="296070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4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Güçlü Yönler ? </a:t>
            </a:r>
          </a:p>
        </p:txBody>
      </p:sp>
      <p:sp>
        <p:nvSpPr>
          <p:cNvPr id="3" name="İçerik Yer Tutucusu 2"/>
          <p:cNvSpPr>
            <a:spLocks noGrp="1"/>
          </p:cNvSpPr>
          <p:nvPr>
            <p:ph idx="1"/>
          </p:nvPr>
        </p:nvSpPr>
        <p:spPr/>
        <p:txBody>
          <a:bodyPr/>
          <a:lstStyle/>
          <a:p>
            <a:r>
              <a:rPr lang="tr-TR" b="1" dirty="0"/>
              <a:t>3 Boyutlu Grafik ve </a:t>
            </a:r>
            <a:r>
              <a:rPr lang="tr-TR" b="1" dirty="0" err="1"/>
              <a:t>Log</a:t>
            </a:r>
            <a:r>
              <a:rPr lang="tr-TR" b="1" dirty="0"/>
              <a:t> Sistemi:</a:t>
            </a:r>
            <a:r>
              <a:rPr lang="tr-TR" dirty="0"/>
              <a:t> Projemizde grafiklerimiz 3 boyutlu çalışmakta olup, projede ek olarak </a:t>
            </a:r>
            <a:r>
              <a:rPr lang="tr-TR" dirty="0" err="1"/>
              <a:t>log</a:t>
            </a:r>
            <a:r>
              <a:rPr lang="tr-TR" dirty="0"/>
              <a:t> (projenin günlüğü) sistemimiz bulunmaktadır. Bu, verilerin daha detaylı ve anlaşılır şekilde analiz edilmesini sağlar.</a:t>
            </a:r>
          </a:p>
          <a:p>
            <a:endParaRPr lang="tr-TR" dirty="0"/>
          </a:p>
        </p:txBody>
      </p:sp>
      <p:pic>
        <p:nvPicPr>
          <p:cNvPr id="8194" name="Picture 2" descr="Project PNGs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747" y="313825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84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Zayıf Yönler ?</a:t>
            </a:r>
            <a:endParaRPr lang="tr-TR" dirty="0"/>
          </a:p>
        </p:txBody>
      </p:sp>
      <p:sp>
        <p:nvSpPr>
          <p:cNvPr id="3" name="İçerik Yer Tutucusu 2"/>
          <p:cNvSpPr>
            <a:spLocks noGrp="1"/>
          </p:cNvSpPr>
          <p:nvPr>
            <p:ph idx="1"/>
          </p:nvPr>
        </p:nvSpPr>
        <p:spPr/>
        <p:txBody>
          <a:bodyPr/>
          <a:lstStyle/>
          <a:p>
            <a:pPr algn="just"/>
            <a:r>
              <a:rPr lang="tr-TR" b="1" dirty="0"/>
              <a:t>Performans Sorunları: </a:t>
            </a:r>
            <a:r>
              <a:rPr lang="tr-TR" dirty="0"/>
              <a:t>Projemizi </a:t>
            </a:r>
            <a:r>
              <a:rPr lang="tr-TR" dirty="0" err="1"/>
              <a:t>back-end</a:t>
            </a:r>
            <a:r>
              <a:rPr lang="tr-TR" dirty="0"/>
              <a:t> ile entegre ettiğimizde belirgin bir hız düşüklüğü yaşadık, bu da kullanıcı deneyimini olumsuz etkileyebilir.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551" y="3384069"/>
            <a:ext cx="4761298" cy="2677530"/>
          </a:xfrm>
          <a:prstGeom prst="rect">
            <a:avLst/>
          </a:prstGeom>
          <a:ln>
            <a:noFill/>
          </a:ln>
          <a:effectLst>
            <a:softEdge rad="112500"/>
          </a:effectLst>
        </p:spPr>
      </p:pic>
    </p:spTree>
    <p:extLst>
      <p:ext uri="{BB962C8B-B14F-4D97-AF65-F5344CB8AC3E}">
        <p14:creationId xmlns:p14="http://schemas.microsoft.com/office/powerpoint/2010/main" val="197186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Zayıf Yönler ? </a:t>
            </a:r>
            <a:endParaRPr lang="tr-TR" dirty="0"/>
          </a:p>
        </p:txBody>
      </p:sp>
      <p:sp>
        <p:nvSpPr>
          <p:cNvPr id="3" name="İçerik Yer Tutucusu 2"/>
          <p:cNvSpPr>
            <a:spLocks noGrp="1"/>
          </p:cNvSpPr>
          <p:nvPr>
            <p:ph idx="1"/>
          </p:nvPr>
        </p:nvSpPr>
        <p:spPr/>
        <p:txBody>
          <a:bodyPr/>
          <a:lstStyle/>
          <a:p>
            <a:pPr algn="just"/>
            <a:r>
              <a:rPr lang="tr-TR" b="1" dirty="0"/>
              <a:t>Koordinasyon Problemleri: </a:t>
            </a:r>
            <a:r>
              <a:rPr lang="tr-TR" dirty="0"/>
              <a:t>Proje sürecinde bir toplantımız koordinasyon eksikliği nedeniyle iptal edildi, bu da iletişimde aksaklıklara yol açtı</a:t>
            </a:r>
            <a:r>
              <a:rPr lang="tr-TR" dirty="0" smtClean="0"/>
              <a:t>. </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736" y="3239061"/>
            <a:ext cx="5830414" cy="3814248"/>
          </a:xfrm>
          <a:prstGeom prst="rect">
            <a:avLst/>
          </a:prstGeom>
        </p:spPr>
      </p:pic>
    </p:spTree>
    <p:extLst>
      <p:ext uri="{BB962C8B-B14F-4D97-AF65-F5344CB8AC3E}">
        <p14:creationId xmlns:p14="http://schemas.microsoft.com/office/powerpoint/2010/main" val="13452728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121</TotalTime>
  <Words>718</Words>
  <Application>Microsoft Office PowerPoint</Application>
  <PresentationFormat>Geniş ekran</PresentationFormat>
  <Paragraphs>47</Paragraphs>
  <Slides>21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21</vt:i4>
      </vt:variant>
    </vt:vector>
  </HeadingPairs>
  <TitlesOfParts>
    <vt:vector size="24" baseType="lpstr">
      <vt:lpstr>Arial</vt:lpstr>
      <vt:lpstr>Franklin Gothic Book</vt:lpstr>
      <vt:lpstr>Crop</vt:lpstr>
      <vt:lpstr>TC Fırat üniversitesi teknoloji fakültesi yazılım mühendisliği</vt:lpstr>
      <vt:lpstr>Güçlü Yönler ? </vt:lpstr>
      <vt:lpstr>Güçlü Yönler ? </vt:lpstr>
      <vt:lpstr>Güçlü Yönler ? </vt:lpstr>
      <vt:lpstr>Güçlü Yönler ? </vt:lpstr>
      <vt:lpstr>Güçlü Yönler ? </vt:lpstr>
      <vt:lpstr>Güçlü Yönler ? </vt:lpstr>
      <vt:lpstr>Zayıf Yönler ?</vt:lpstr>
      <vt:lpstr>Zayıf Yönler ? </vt:lpstr>
      <vt:lpstr>Zayıf Yönler ? </vt:lpstr>
      <vt:lpstr>Zayıf Yönler ?</vt:lpstr>
      <vt:lpstr>Zayıf Yönler ? </vt:lpstr>
      <vt:lpstr>Zayıf Yönler ?</vt:lpstr>
      <vt:lpstr>Zayıf Yönler ? </vt:lpstr>
      <vt:lpstr>Fırsatlar ?  </vt:lpstr>
      <vt:lpstr>Fırsatlar ?  </vt:lpstr>
      <vt:lpstr>Fırsatlar ?  </vt:lpstr>
      <vt:lpstr>Fırsatlar ?  </vt:lpstr>
      <vt:lpstr>Fırsatlar ?  </vt:lpstr>
      <vt:lpstr>Tehditler ?</vt:lpstr>
      <vt:lpstr>Projeyi Hizmete Sunarken Karşılaşılan Engeller: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Fırat üniversitesi teknoloji fakültesi yazılım mühendisliği</dc:title>
  <dc:creator>Yusuf</dc:creator>
  <cp:lastModifiedBy>Yusuf</cp:lastModifiedBy>
  <cp:revision>6</cp:revision>
  <dcterms:created xsi:type="dcterms:W3CDTF">2024-05-29T09:18:58Z</dcterms:created>
  <dcterms:modified xsi:type="dcterms:W3CDTF">2024-05-29T11:20:41Z</dcterms:modified>
</cp:coreProperties>
</file>